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57" r:id="rId4"/>
    <p:sldId id="373" r:id="rId5"/>
    <p:sldId id="374" r:id="rId6"/>
    <p:sldId id="363" r:id="rId7"/>
    <p:sldId id="296" r:id="rId8"/>
    <p:sldId id="312" r:id="rId9"/>
    <p:sldId id="323" r:id="rId10"/>
    <p:sldId id="272" r:id="rId11"/>
    <p:sldId id="376" r:id="rId12"/>
    <p:sldId id="375" r:id="rId13"/>
    <p:sldId id="322" r:id="rId14"/>
    <p:sldId id="370" r:id="rId15"/>
    <p:sldId id="371" r:id="rId16"/>
    <p:sldId id="321" r:id="rId17"/>
    <p:sldId id="390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89" r:id="rId31"/>
  </p:sldIdLst>
  <p:sldSz cx="10080625" cy="756126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1pPr>
    <a:lvl2pPr marL="503085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1006173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509258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2012349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515432" algn="l" defTabSz="1006173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6pPr>
    <a:lvl7pPr marL="3018520" algn="l" defTabSz="1006173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7pPr>
    <a:lvl8pPr marL="3521608" algn="l" defTabSz="1006173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8pPr>
    <a:lvl9pPr marL="4024694" algn="l" defTabSz="1006173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6" autoAdjust="0"/>
    <p:restoredTop sz="86041" autoAdjust="0"/>
  </p:normalViewPr>
  <p:slideViewPr>
    <p:cSldViewPr>
      <p:cViewPr varScale="1">
        <p:scale>
          <a:sx n="69" d="100"/>
          <a:sy n="69" d="100"/>
        </p:scale>
        <p:origin x="-1608" y="-67"/>
      </p:cViewPr>
      <p:guideLst>
        <p:guide orient="horz" pos="2382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1A3126-141B-49C9-996F-F78D5077AF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31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1pPr>
    <a:lvl2pPr marL="50308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100617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50925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2012349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515432" algn="l" defTabSz="10061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18520" algn="l" defTabSz="10061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1608" algn="l" defTabSz="10061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24694" algn="l" defTabSz="10061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EF156F6B-39D5-43DB-A259-15A8F5995686}" type="slidenum">
              <a:rPr lang="en-US" altLang="en-US" sz="1200" smtClean="0"/>
              <a:pPr/>
              <a:t>1</a:t>
            </a:fld>
            <a:endParaRPr lang="en-US" altLang="en-US" sz="1200" dirty="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9BFE6092-5E4E-4CE4-BAA9-436B30F39B89}" type="slidenum">
              <a:rPr lang="en-US" altLang="en-US" sz="1200" smtClean="0"/>
              <a:pPr/>
              <a:t>8</a:t>
            </a:fld>
            <a:endParaRPr lang="en-US" altLang="en-US" sz="1200" dirty="0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0459C-B1BB-4595-8ECD-052F5642315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41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C09F4-B89B-43DE-8965-2C94F2A83CC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2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909"/>
            <a:ext cx="8568531" cy="1620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4720"/>
            <a:ext cx="7056438" cy="1932323"/>
          </a:xfrm>
        </p:spPr>
        <p:txBody>
          <a:bodyPr/>
          <a:lstStyle>
            <a:lvl1pPr marL="0" indent="0" algn="ctr">
              <a:buNone/>
              <a:defRPr/>
            </a:lvl1pPr>
            <a:lvl2pPr marL="503085" indent="0" algn="ctr">
              <a:buNone/>
              <a:defRPr/>
            </a:lvl2pPr>
            <a:lvl3pPr marL="1006173" indent="0" algn="ctr">
              <a:buNone/>
              <a:defRPr/>
            </a:lvl3pPr>
            <a:lvl4pPr marL="1509258" indent="0" algn="ctr">
              <a:buNone/>
              <a:defRPr/>
            </a:lvl4pPr>
            <a:lvl5pPr marL="2012349" indent="0" algn="ctr">
              <a:buNone/>
              <a:defRPr/>
            </a:lvl5pPr>
            <a:lvl6pPr marL="2515432" indent="0" algn="ctr">
              <a:buNone/>
              <a:defRPr/>
            </a:lvl6pPr>
            <a:lvl7pPr marL="3018520" indent="0" algn="ctr">
              <a:buNone/>
              <a:defRPr/>
            </a:lvl7pPr>
            <a:lvl8pPr marL="3521608" indent="0" algn="ctr">
              <a:buNone/>
              <a:defRPr/>
            </a:lvl8pPr>
            <a:lvl9pPr marL="402469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</a:t>
            </a:r>
            <a:r>
              <a:rPr lang="en-US" dirty="0" smtClean="0"/>
              <a:t>2017 RAL </a:t>
            </a:r>
            <a:r>
              <a:rPr lang="en-US" dirty="0" smtClean="0"/>
              <a:t>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</a:t>
            </a:r>
            <a:r>
              <a:rPr lang="en-US" dirty="0" smtClean="0"/>
              <a:t>2017 RAL </a:t>
            </a:r>
            <a:r>
              <a:rPr lang="en-US" dirty="0" smtClean="0"/>
              <a:t>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2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2445" y="1344225"/>
            <a:ext cx="2142133" cy="5376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6047" y="1344225"/>
            <a:ext cx="6258388" cy="53768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</a:t>
            </a:r>
            <a:r>
              <a:rPr lang="en-US" dirty="0" smtClean="0"/>
              <a:t>2017 RAL </a:t>
            </a:r>
            <a:r>
              <a:rPr lang="en-US" dirty="0" smtClean="0"/>
              <a:t>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64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894"/>
            <a:ext cx="8568531" cy="1620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4717"/>
            <a:ext cx="7056438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25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81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8813"/>
            <a:ext cx="8568531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786"/>
            <a:ext cx="8568531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6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7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4295"/>
            <a:ext cx="4452276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4295"/>
            <a:ext cx="4452276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533"/>
            <a:ext cx="4454027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54" indent="0">
              <a:buNone/>
              <a:defRPr sz="2200" b="1"/>
            </a:lvl2pPr>
            <a:lvl3pPr marL="1007911" indent="0">
              <a:buNone/>
              <a:defRPr sz="2000" b="1"/>
            </a:lvl3pPr>
            <a:lvl4pPr marL="1511866" indent="0">
              <a:buNone/>
              <a:defRPr sz="1800" b="1"/>
            </a:lvl4pPr>
            <a:lvl5pPr marL="2015821" indent="0">
              <a:buNone/>
              <a:defRPr sz="1800" b="1"/>
            </a:lvl5pPr>
            <a:lvl6pPr marL="2519776" indent="0">
              <a:buNone/>
              <a:defRPr sz="1800" b="1"/>
            </a:lvl6pPr>
            <a:lvl7pPr marL="3023731" indent="0">
              <a:buNone/>
              <a:defRPr sz="1800" b="1"/>
            </a:lvl7pPr>
            <a:lvl8pPr marL="3527687" indent="0">
              <a:buNone/>
              <a:defRPr sz="1800" b="1"/>
            </a:lvl8pPr>
            <a:lvl9pPr marL="403164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901"/>
            <a:ext cx="4454027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533"/>
            <a:ext cx="4455776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54" indent="0">
              <a:buNone/>
              <a:defRPr sz="2200" b="1"/>
            </a:lvl2pPr>
            <a:lvl3pPr marL="1007911" indent="0">
              <a:buNone/>
              <a:defRPr sz="2000" b="1"/>
            </a:lvl3pPr>
            <a:lvl4pPr marL="1511866" indent="0">
              <a:buNone/>
              <a:defRPr sz="1800" b="1"/>
            </a:lvl4pPr>
            <a:lvl5pPr marL="2015821" indent="0">
              <a:buNone/>
              <a:defRPr sz="1800" b="1"/>
            </a:lvl5pPr>
            <a:lvl6pPr marL="2519776" indent="0">
              <a:buNone/>
              <a:defRPr sz="1800" b="1"/>
            </a:lvl6pPr>
            <a:lvl7pPr marL="3023731" indent="0">
              <a:buNone/>
              <a:defRPr sz="1800" b="1"/>
            </a:lvl7pPr>
            <a:lvl8pPr marL="3527687" indent="0">
              <a:buNone/>
              <a:defRPr sz="1800" b="1"/>
            </a:lvl8pPr>
            <a:lvl9pPr marL="403164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901"/>
            <a:ext cx="4455776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89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10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66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3" y="301050"/>
            <a:ext cx="3316456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6" y="301051"/>
            <a:ext cx="5635349" cy="64533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3" y="1582265"/>
            <a:ext cx="3316456" cy="5172114"/>
          </a:xfrm>
        </p:spPr>
        <p:txBody>
          <a:bodyPr/>
          <a:lstStyle>
            <a:lvl1pPr marL="0" indent="0">
              <a:buNone/>
              <a:defRPr sz="1500"/>
            </a:lvl1pPr>
            <a:lvl2pPr marL="503954" indent="0">
              <a:buNone/>
              <a:defRPr sz="1300"/>
            </a:lvl2pPr>
            <a:lvl3pPr marL="1007911" indent="0">
              <a:buNone/>
              <a:defRPr sz="1100"/>
            </a:lvl3pPr>
            <a:lvl4pPr marL="1511866" indent="0">
              <a:buNone/>
              <a:defRPr sz="1000"/>
            </a:lvl4pPr>
            <a:lvl5pPr marL="2015821" indent="0">
              <a:buNone/>
              <a:defRPr sz="1000"/>
            </a:lvl5pPr>
            <a:lvl6pPr marL="2519776" indent="0">
              <a:buNone/>
              <a:defRPr sz="1000"/>
            </a:lvl6pPr>
            <a:lvl7pPr marL="3023731" indent="0">
              <a:buNone/>
              <a:defRPr sz="1000"/>
            </a:lvl7pPr>
            <a:lvl8pPr marL="3527687" indent="0">
              <a:buNone/>
              <a:defRPr sz="1000"/>
            </a:lvl8pPr>
            <a:lvl9pPr marL="40316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2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</a:t>
            </a:r>
            <a:r>
              <a:rPr lang="en-US" dirty="0" smtClean="0"/>
              <a:t>2017 RAL </a:t>
            </a:r>
            <a:r>
              <a:rPr lang="en-US" dirty="0" smtClean="0"/>
              <a:t>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33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2884"/>
            <a:ext cx="6048375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613"/>
            <a:ext cx="6048375" cy="4536758"/>
          </a:xfrm>
        </p:spPr>
        <p:txBody>
          <a:bodyPr/>
          <a:lstStyle>
            <a:lvl1pPr marL="0" indent="0">
              <a:buNone/>
              <a:defRPr sz="3500"/>
            </a:lvl1pPr>
            <a:lvl2pPr marL="503954" indent="0">
              <a:buNone/>
              <a:defRPr sz="3100"/>
            </a:lvl2pPr>
            <a:lvl3pPr marL="1007911" indent="0">
              <a:buNone/>
              <a:defRPr sz="2600"/>
            </a:lvl3pPr>
            <a:lvl4pPr marL="1511866" indent="0">
              <a:buNone/>
              <a:defRPr sz="2200"/>
            </a:lvl4pPr>
            <a:lvl5pPr marL="2015821" indent="0">
              <a:buNone/>
              <a:defRPr sz="2200"/>
            </a:lvl5pPr>
            <a:lvl6pPr marL="2519776" indent="0">
              <a:buNone/>
              <a:defRPr sz="2200"/>
            </a:lvl6pPr>
            <a:lvl7pPr marL="3023731" indent="0">
              <a:buNone/>
              <a:defRPr sz="2200"/>
            </a:lvl7pPr>
            <a:lvl8pPr marL="3527687" indent="0">
              <a:buNone/>
              <a:defRPr sz="2200"/>
            </a:lvl8pPr>
            <a:lvl9pPr marL="4031641" indent="0">
              <a:buNone/>
              <a:defRPr sz="22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7739"/>
            <a:ext cx="6048375" cy="887398"/>
          </a:xfrm>
        </p:spPr>
        <p:txBody>
          <a:bodyPr/>
          <a:lstStyle>
            <a:lvl1pPr marL="0" indent="0">
              <a:buNone/>
              <a:defRPr sz="1500"/>
            </a:lvl1pPr>
            <a:lvl2pPr marL="503954" indent="0">
              <a:buNone/>
              <a:defRPr sz="1300"/>
            </a:lvl2pPr>
            <a:lvl3pPr marL="1007911" indent="0">
              <a:buNone/>
              <a:defRPr sz="1100"/>
            </a:lvl3pPr>
            <a:lvl4pPr marL="1511866" indent="0">
              <a:buNone/>
              <a:defRPr sz="1000"/>
            </a:lvl4pPr>
            <a:lvl5pPr marL="2015821" indent="0">
              <a:buNone/>
              <a:defRPr sz="1000"/>
            </a:lvl5pPr>
            <a:lvl6pPr marL="2519776" indent="0">
              <a:buNone/>
              <a:defRPr sz="1000"/>
            </a:lvl6pPr>
            <a:lvl7pPr marL="3023731" indent="0">
              <a:buNone/>
              <a:defRPr sz="1000"/>
            </a:lvl7pPr>
            <a:lvl8pPr marL="3527687" indent="0">
              <a:buNone/>
              <a:defRPr sz="1000"/>
            </a:lvl8pPr>
            <a:lvl9pPr marL="40316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06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803"/>
            <a:ext cx="2268141" cy="64515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803"/>
            <a:ext cx="6636411" cy="64515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15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893"/>
            <a:ext cx="8568531" cy="1620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4716"/>
            <a:ext cx="7056438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29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05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8812"/>
            <a:ext cx="8568531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786"/>
            <a:ext cx="8568531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40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8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20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6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200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41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81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21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46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4295"/>
            <a:ext cx="4452276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4295"/>
            <a:ext cx="4452276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59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533"/>
            <a:ext cx="4454027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4017" indent="0">
              <a:buNone/>
              <a:defRPr sz="2200" b="1"/>
            </a:lvl2pPr>
            <a:lvl3pPr marL="1008035" indent="0">
              <a:buNone/>
              <a:defRPr sz="2000" b="1"/>
            </a:lvl3pPr>
            <a:lvl4pPr marL="1512052" indent="0">
              <a:buNone/>
              <a:defRPr sz="1800" b="1"/>
            </a:lvl4pPr>
            <a:lvl5pPr marL="2016069" indent="0">
              <a:buNone/>
              <a:defRPr sz="1800" b="1"/>
            </a:lvl5pPr>
            <a:lvl6pPr marL="2520086" indent="0">
              <a:buNone/>
              <a:defRPr sz="1800" b="1"/>
            </a:lvl6pPr>
            <a:lvl7pPr marL="3024104" indent="0">
              <a:buNone/>
              <a:defRPr sz="1800" b="1"/>
            </a:lvl7pPr>
            <a:lvl8pPr marL="3528121" indent="0">
              <a:buNone/>
              <a:defRPr sz="1800" b="1"/>
            </a:lvl8pPr>
            <a:lvl9pPr marL="403213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901"/>
            <a:ext cx="4454027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533"/>
            <a:ext cx="4455776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4017" indent="0">
              <a:buNone/>
              <a:defRPr sz="2200" b="1"/>
            </a:lvl2pPr>
            <a:lvl3pPr marL="1008035" indent="0">
              <a:buNone/>
              <a:defRPr sz="2000" b="1"/>
            </a:lvl3pPr>
            <a:lvl4pPr marL="1512052" indent="0">
              <a:buNone/>
              <a:defRPr sz="1800" b="1"/>
            </a:lvl4pPr>
            <a:lvl5pPr marL="2016069" indent="0">
              <a:buNone/>
              <a:defRPr sz="1800" b="1"/>
            </a:lvl5pPr>
            <a:lvl6pPr marL="2520086" indent="0">
              <a:buNone/>
              <a:defRPr sz="1800" b="1"/>
            </a:lvl6pPr>
            <a:lvl7pPr marL="3024104" indent="0">
              <a:buNone/>
              <a:defRPr sz="1800" b="1"/>
            </a:lvl7pPr>
            <a:lvl8pPr marL="3528121" indent="0">
              <a:buNone/>
              <a:defRPr sz="1800" b="1"/>
            </a:lvl8pPr>
            <a:lvl9pPr marL="403213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901"/>
            <a:ext cx="4455776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15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39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2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8829"/>
            <a:ext cx="8568531" cy="1501751"/>
          </a:xfrm>
        </p:spPr>
        <p:txBody>
          <a:bodyPr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786"/>
            <a:ext cx="8568531" cy="1654026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85" indent="0">
              <a:buNone/>
              <a:defRPr sz="2000"/>
            </a:lvl2pPr>
            <a:lvl3pPr marL="1006173" indent="0">
              <a:buNone/>
              <a:defRPr sz="1800"/>
            </a:lvl3pPr>
            <a:lvl4pPr marL="1509258" indent="0">
              <a:buNone/>
              <a:defRPr sz="1500"/>
            </a:lvl4pPr>
            <a:lvl5pPr marL="2012349" indent="0">
              <a:buNone/>
              <a:defRPr sz="1500"/>
            </a:lvl5pPr>
            <a:lvl6pPr marL="2515432" indent="0">
              <a:buNone/>
              <a:defRPr sz="1500"/>
            </a:lvl6pPr>
            <a:lvl7pPr marL="3018520" indent="0">
              <a:buNone/>
              <a:defRPr sz="1500"/>
            </a:lvl7pPr>
            <a:lvl8pPr marL="3521608" indent="0">
              <a:buNone/>
              <a:defRPr sz="1500"/>
            </a:lvl8pPr>
            <a:lvl9pPr marL="402469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</a:t>
            </a:r>
            <a:r>
              <a:rPr lang="en-US" dirty="0" smtClean="0"/>
              <a:t>2017 RAL </a:t>
            </a:r>
            <a:r>
              <a:rPr lang="en-US" dirty="0" smtClean="0"/>
              <a:t>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242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2" y="301050"/>
            <a:ext cx="3316456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5" y="301051"/>
            <a:ext cx="5635349" cy="64533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2" y="1582265"/>
            <a:ext cx="3316456" cy="5172114"/>
          </a:xfrm>
        </p:spPr>
        <p:txBody>
          <a:bodyPr/>
          <a:lstStyle>
            <a:lvl1pPr marL="0" indent="0">
              <a:buNone/>
              <a:defRPr sz="1500"/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60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2884"/>
            <a:ext cx="6048375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613"/>
            <a:ext cx="6048375" cy="4536758"/>
          </a:xfrm>
        </p:spPr>
        <p:txBody>
          <a:bodyPr/>
          <a:lstStyle>
            <a:lvl1pPr marL="0" indent="0">
              <a:buNone/>
              <a:defRPr sz="3500"/>
            </a:lvl1pPr>
            <a:lvl2pPr marL="504017" indent="0">
              <a:buNone/>
              <a:defRPr sz="3100"/>
            </a:lvl2pPr>
            <a:lvl3pPr marL="1008035" indent="0">
              <a:buNone/>
              <a:defRPr sz="2600"/>
            </a:lvl3pPr>
            <a:lvl4pPr marL="1512052" indent="0">
              <a:buNone/>
              <a:defRPr sz="2200"/>
            </a:lvl4pPr>
            <a:lvl5pPr marL="2016069" indent="0">
              <a:buNone/>
              <a:defRPr sz="2200"/>
            </a:lvl5pPr>
            <a:lvl6pPr marL="2520086" indent="0">
              <a:buNone/>
              <a:defRPr sz="2200"/>
            </a:lvl6pPr>
            <a:lvl7pPr marL="3024104" indent="0">
              <a:buNone/>
              <a:defRPr sz="2200"/>
            </a:lvl7pPr>
            <a:lvl8pPr marL="3528121" indent="0">
              <a:buNone/>
              <a:defRPr sz="2200"/>
            </a:lvl8pPr>
            <a:lvl9pPr marL="4032138" indent="0">
              <a:buNone/>
              <a:defRPr sz="22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7739"/>
            <a:ext cx="6048375" cy="887398"/>
          </a:xfrm>
        </p:spPr>
        <p:txBody>
          <a:bodyPr/>
          <a:lstStyle>
            <a:lvl1pPr marL="0" indent="0">
              <a:buNone/>
              <a:defRPr sz="1500"/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00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62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3" y="302802"/>
            <a:ext cx="2268141" cy="64515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802"/>
            <a:ext cx="6636411" cy="64515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3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47" y="2772463"/>
            <a:ext cx="4200260" cy="3948660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2772463"/>
            <a:ext cx="4200260" cy="3948660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</a:t>
            </a:r>
            <a:r>
              <a:rPr lang="en-US" dirty="0" smtClean="0"/>
              <a:t>2017 RAL </a:t>
            </a:r>
            <a:r>
              <a:rPr lang="en-US" dirty="0" smtClean="0"/>
              <a:t>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802"/>
            <a:ext cx="9072563" cy="126021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533"/>
            <a:ext cx="4454027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85" indent="0">
              <a:buNone/>
              <a:defRPr sz="2200" b="1"/>
            </a:lvl2pPr>
            <a:lvl3pPr marL="1006173" indent="0">
              <a:buNone/>
              <a:defRPr sz="2000" b="1"/>
            </a:lvl3pPr>
            <a:lvl4pPr marL="1509258" indent="0">
              <a:buNone/>
              <a:defRPr sz="1800" b="1"/>
            </a:lvl4pPr>
            <a:lvl5pPr marL="2012349" indent="0">
              <a:buNone/>
              <a:defRPr sz="1800" b="1"/>
            </a:lvl5pPr>
            <a:lvl6pPr marL="2515432" indent="0">
              <a:buNone/>
              <a:defRPr sz="1800" b="1"/>
            </a:lvl6pPr>
            <a:lvl7pPr marL="3018520" indent="0">
              <a:buNone/>
              <a:defRPr sz="1800" b="1"/>
            </a:lvl7pPr>
            <a:lvl8pPr marL="3521608" indent="0">
              <a:buNone/>
              <a:defRPr sz="1800" b="1"/>
            </a:lvl8pPr>
            <a:lvl9pPr marL="402469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901"/>
            <a:ext cx="4454027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533"/>
            <a:ext cx="4455776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85" indent="0">
              <a:buNone/>
              <a:defRPr sz="2200" b="1"/>
            </a:lvl2pPr>
            <a:lvl3pPr marL="1006173" indent="0">
              <a:buNone/>
              <a:defRPr sz="2000" b="1"/>
            </a:lvl3pPr>
            <a:lvl4pPr marL="1509258" indent="0">
              <a:buNone/>
              <a:defRPr sz="1800" b="1"/>
            </a:lvl4pPr>
            <a:lvl5pPr marL="2012349" indent="0">
              <a:buNone/>
              <a:defRPr sz="1800" b="1"/>
            </a:lvl5pPr>
            <a:lvl6pPr marL="2515432" indent="0">
              <a:buNone/>
              <a:defRPr sz="1800" b="1"/>
            </a:lvl6pPr>
            <a:lvl7pPr marL="3018520" indent="0">
              <a:buNone/>
              <a:defRPr sz="1800" b="1"/>
            </a:lvl7pPr>
            <a:lvl8pPr marL="3521608" indent="0">
              <a:buNone/>
              <a:defRPr sz="1800" b="1"/>
            </a:lvl8pPr>
            <a:lvl9pPr marL="402469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901"/>
            <a:ext cx="4455776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</a:t>
            </a:r>
            <a:r>
              <a:rPr lang="en-US" dirty="0" smtClean="0"/>
              <a:t>2017 RAL </a:t>
            </a:r>
            <a:r>
              <a:rPr lang="en-US" dirty="0" smtClean="0"/>
              <a:t>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0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</a:t>
            </a:r>
            <a:r>
              <a:rPr lang="en-US" dirty="0" smtClean="0"/>
              <a:t>2017 RAL </a:t>
            </a:r>
            <a:r>
              <a:rPr lang="en-US" dirty="0" smtClean="0"/>
              <a:t>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61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</a:t>
            </a:r>
            <a:r>
              <a:rPr lang="en-US" dirty="0" smtClean="0"/>
              <a:t>2017 RAL </a:t>
            </a:r>
            <a:r>
              <a:rPr lang="en-US" dirty="0" smtClean="0"/>
              <a:t>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25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1050"/>
            <a:ext cx="3316456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51"/>
            <a:ext cx="5635349" cy="64533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2265"/>
            <a:ext cx="3316456" cy="5172114"/>
          </a:xfrm>
        </p:spPr>
        <p:txBody>
          <a:bodyPr/>
          <a:lstStyle>
            <a:lvl1pPr marL="0" indent="0">
              <a:buNone/>
              <a:defRPr sz="1500"/>
            </a:lvl1pPr>
            <a:lvl2pPr marL="503085" indent="0">
              <a:buNone/>
              <a:defRPr sz="1300"/>
            </a:lvl2pPr>
            <a:lvl3pPr marL="1006173" indent="0">
              <a:buNone/>
              <a:defRPr sz="1100"/>
            </a:lvl3pPr>
            <a:lvl4pPr marL="1509258" indent="0">
              <a:buNone/>
              <a:defRPr sz="1000"/>
            </a:lvl4pPr>
            <a:lvl5pPr marL="2012349" indent="0">
              <a:buNone/>
              <a:defRPr sz="1000"/>
            </a:lvl5pPr>
            <a:lvl6pPr marL="2515432" indent="0">
              <a:buNone/>
              <a:defRPr sz="1000"/>
            </a:lvl6pPr>
            <a:lvl7pPr marL="3018520" indent="0">
              <a:buNone/>
              <a:defRPr sz="1000"/>
            </a:lvl7pPr>
            <a:lvl8pPr marL="3521608" indent="0">
              <a:buNone/>
              <a:defRPr sz="1000"/>
            </a:lvl8pPr>
            <a:lvl9pPr marL="402469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</a:t>
            </a:r>
            <a:r>
              <a:rPr lang="en-US" dirty="0" smtClean="0"/>
              <a:t>2017 RAL </a:t>
            </a:r>
            <a:r>
              <a:rPr lang="en-US" dirty="0" smtClean="0"/>
              <a:t>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68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2884"/>
            <a:ext cx="6048375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613"/>
            <a:ext cx="6048375" cy="4536758"/>
          </a:xfrm>
        </p:spPr>
        <p:txBody>
          <a:bodyPr/>
          <a:lstStyle>
            <a:lvl1pPr marL="0" indent="0">
              <a:buNone/>
              <a:defRPr sz="3500"/>
            </a:lvl1pPr>
            <a:lvl2pPr marL="503085" indent="0">
              <a:buNone/>
              <a:defRPr sz="3100"/>
            </a:lvl2pPr>
            <a:lvl3pPr marL="1006173" indent="0">
              <a:buNone/>
              <a:defRPr sz="2600"/>
            </a:lvl3pPr>
            <a:lvl4pPr marL="1509258" indent="0">
              <a:buNone/>
              <a:defRPr sz="2200"/>
            </a:lvl4pPr>
            <a:lvl5pPr marL="2012349" indent="0">
              <a:buNone/>
              <a:defRPr sz="2200"/>
            </a:lvl5pPr>
            <a:lvl6pPr marL="2515432" indent="0">
              <a:buNone/>
              <a:defRPr sz="2200"/>
            </a:lvl6pPr>
            <a:lvl7pPr marL="3018520" indent="0">
              <a:buNone/>
              <a:defRPr sz="2200"/>
            </a:lvl7pPr>
            <a:lvl8pPr marL="3521608" indent="0">
              <a:buNone/>
              <a:defRPr sz="2200"/>
            </a:lvl8pPr>
            <a:lvl9pPr marL="4024694" indent="0">
              <a:buNone/>
              <a:defRPr sz="22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7739"/>
            <a:ext cx="6048375" cy="887398"/>
          </a:xfrm>
        </p:spPr>
        <p:txBody>
          <a:bodyPr/>
          <a:lstStyle>
            <a:lvl1pPr marL="0" indent="0">
              <a:buNone/>
              <a:defRPr sz="1500"/>
            </a:lvl1pPr>
            <a:lvl2pPr marL="503085" indent="0">
              <a:buNone/>
              <a:defRPr sz="1300"/>
            </a:lvl2pPr>
            <a:lvl3pPr marL="1006173" indent="0">
              <a:buNone/>
              <a:defRPr sz="1100"/>
            </a:lvl3pPr>
            <a:lvl4pPr marL="1509258" indent="0">
              <a:buNone/>
              <a:defRPr sz="1000"/>
            </a:lvl4pPr>
            <a:lvl5pPr marL="2012349" indent="0">
              <a:buNone/>
              <a:defRPr sz="1000"/>
            </a:lvl5pPr>
            <a:lvl6pPr marL="2515432" indent="0">
              <a:buNone/>
              <a:defRPr sz="1000"/>
            </a:lvl6pPr>
            <a:lvl7pPr marL="3018520" indent="0">
              <a:buNone/>
              <a:defRPr sz="1000"/>
            </a:lvl7pPr>
            <a:lvl8pPr marL="3521608" indent="0">
              <a:buNone/>
              <a:defRPr sz="1000"/>
            </a:lvl8pPr>
            <a:lvl9pPr marL="402469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</a:t>
            </a:r>
            <a:r>
              <a:rPr lang="en-US" dirty="0" smtClean="0"/>
              <a:t>2017 RAL </a:t>
            </a:r>
            <a:r>
              <a:rPr lang="en-US" dirty="0" smtClean="0"/>
              <a:t>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m10250_RALSpace_ppt_pag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2376" cy="235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1344225"/>
            <a:ext cx="8568531" cy="117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18" tIns="50309" rIns="100618" bIns="503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772463"/>
            <a:ext cx="8568531" cy="394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618" tIns="50309" rIns="100618" bIns="503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7141193"/>
            <a:ext cx="2100130" cy="25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8" tIns="50309" rIns="100618" bIns="50309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© 2010 RAL Space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ＭＳ Ｐゴシック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ＭＳ Ｐゴシック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ＭＳ Ｐゴシック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ＭＳ Ｐゴシック" pitchFamily="84" charset="-128"/>
        </a:defRPr>
      </a:lvl5pPr>
      <a:lvl6pPr marL="503085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ＭＳ Ｐゴシック" pitchFamily="84" charset="-128"/>
        </a:defRPr>
      </a:lvl6pPr>
      <a:lvl7pPr marL="1006173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ＭＳ Ｐゴシック" pitchFamily="84" charset="-128"/>
        </a:defRPr>
      </a:lvl7pPr>
      <a:lvl8pPr marL="1509258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ＭＳ Ｐゴシック" pitchFamily="84" charset="-128"/>
        </a:defRPr>
      </a:lvl8pPr>
      <a:lvl9pPr marL="2012349" algn="l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" charset="0"/>
          <a:ea typeface="ＭＳ Ｐゴシック" pitchFamily="84" charset="-128"/>
        </a:defRPr>
      </a:lvl9pPr>
    </p:titleStyle>
    <p:bodyStyle>
      <a:lvl1pPr marL="503085" indent="-50308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1006173" indent="-503085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</a:defRPr>
      </a:lvl2pPr>
      <a:lvl3pPr marL="1509258" indent="-503085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</a:defRPr>
      </a:lvl3pPr>
      <a:lvl4pPr marL="2012349" indent="-503085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</a:defRPr>
      </a:lvl4pPr>
      <a:lvl5pPr marL="2515432" indent="-503085" algn="l" rtl="0" eaLnBrk="0" fontAlgn="base" hangingPunct="0">
        <a:spcBef>
          <a:spcPct val="200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</a:defRPr>
      </a:lvl5pPr>
      <a:lvl6pPr marL="3018520" indent="-503085" algn="l" rtl="0" fontAlgn="base">
        <a:spcBef>
          <a:spcPct val="200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</a:defRPr>
      </a:lvl6pPr>
      <a:lvl7pPr marL="3521608" indent="-503085" algn="l" rtl="0" fontAlgn="base">
        <a:spcBef>
          <a:spcPct val="200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</a:defRPr>
      </a:lvl7pPr>
      <a:lvl8pPr marL="4024694" indent="-503085" algn="l" rtl="0" fontAlgn="base">
        <a:spcBef>
          <a:spcPct val="200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</a:defRPr>
      </a:lvl8pPr>
      <a:lvl9pPr marL="4527775" indent="-503085" algn="l" rtl="0" fontAlgn="base">
        <a:spcBef>
          <a:spcPct val="200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85" algn="l" defTabSz="100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173" algn="l" defTabSz="100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258" algn="l" defTabSz="100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349" algn="l" defTabSz="100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432" algn="l" defTabSz="100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520" algn="l" defTabSz="100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608" algn="l" defTabSz="100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694" algn="l" defTabSz="100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802"/>
            <a:ext cx="9072563" cy="1260211"/>
          </a:xfrm>
          <a:prstGeom prst="rect">
            <a:avLst/>
          </a:prstGeom>
        </p:spPr>
        <p:txBody>
          <a:bodyPr vert="horz" lIns="100790" tIns="50396" rIns="100790" bIns="503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4295"/>
            <a:ext cx="9072563" cy="4990084"/>
          </a:xfrm>
          <a:prstGeom prst="rect">
            <a:avLst/>
          </a:prstGeom>
        </p:spPr>
        <p:txBody>
          <a:bodyPr vert="horz" lIns="100790" tIns="50396" rIns="100790" bIns="503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8172"/>
            <a:ext cx="2352146" cy="402567"/>
          </a:xfrm>
          <a:prstGeom prst="rect">
            <a:avLst/>
          </a:prstGeom>
        </p:spPr>
        <p:txBody>
          <a:bodyPr vert="horz" lIns="100790" tIns="50396" rIns="100790" bIns="5039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11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007911" eaLnBrk="1" fontAlgn="auto" hangingPunct="1">
                <a:spcBef>
                  <a:spcPts val="0"/>
                </a:spcBef>
                <a:spcAft>
                  <a:spcPts val="0"/>
                </a:spcAft>
              </a:pPr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8172"/>
            <a:ext cx="3192198" cy="402567"/>
          </a:xfrm>
          <a:prstGeom prst="rect">
            <a:avLst/>
          </a:prstGeom>
        </p:spPr>
        <p:txBody>
          <a:bodyPr vert="horz" lIns="100790" tIns="50396" rIns="100790" bIns="5039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1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8172"/>
            <a:ext cx="2352146" cy="402567"/>
          </a:xfrm>
          <a:prstGeom prst="rect">
            <a:avLst/>
          </a:prstGeom>
        </p:spPr>
        <p:txBody>
          <a:bodyPr vert="horz" lIns="100790" tIns="50396" rIns="100790" bIns="5039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11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00791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393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07911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67" indent="-377967" algn="l" defTabSz="10079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927" indent="-314972" algn="l" defTabSz="1007911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888" indent="-251978" algn="l" defTabSz="10079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842" indent="-251978" algn="l" defTabSz="10079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799" indent="-251978" algn="l" defTabSz="1007911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753" indent="-251978" algn="l" defTabSz="10079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709" indent="-251978" algn="l" defTabSz="10079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664" indent="-251978" algn="l" defTabSz="10079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619" indent="-251978" algn="l" defTabSz="10079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54" algn="l" defTabSz="10079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11" algn="l" defTabSz="10079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866" algn="l" defTabSz="10079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21" algn="l" defTabSz="10079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776" algn="l" defTabSz="10079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731" algn="l" defTabSz="10079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687" algn="l" defTabSz="10079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641" algn="l" defTabSz="10079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801"/>
            <a:ext cx="9072563" cy="1260211"/>
          </a:xfrm>
          <a:prstGeom prst="rect">
            <a:avLst/>
          </a:prstGeom>
        </p:spPr>
        <p:txBody>
          <a:bodyPr vert="horz" lIns="100803" tIns="50402" rIns="100803" bIns="504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4295"/>
            <a:ext cx="9072563" cy="4990084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8171"/>
            <a:ext cx="2352146" cy="402567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035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008035" eaLnBrk="1" fontAlgn="auto" hangingPunct="1">
                <a:spcBef>
                  <a:spcPts val="0"/>
                </a:spcBef>
                <a:spcAft>
                  <a:spcPts val="0"/>
                </a:spcAft>
              </a:pPr>
              <a:t>3/7/2017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8171"/>
            <a:ext cx="3192198" cy="402567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03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8171"/>
            <a:ext cx="2352146" cy="402567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035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00803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209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08035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013" indent="-378013" algn="l" defTabSz="1008035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9028" indent="-315011" algn="l" defTabSz="100803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043" indent="-252009" algn="l" defTabSz="10080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4060" indent="-252009" algn="l" defTabSz="1008035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8078" indent="-252009" algn="l" defTabSz="1008035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&amp;esrc=s&amp;frm=1&amp;source=images&amp;cd=&amp;cad=rja&amp;uact=8&amp;ved=0CAcQjRxqFQoTCPeR09y-8cYCFQVvFAod5fEAgQ&amp;url=http://stereo.gsfc.nasa.gov/spaceweather/spaceweather.shtml&amp;ei=uv2wVffMFYXeUeXjg4gI&amp;bvm=bv.98476267,d.bGQ&amp;psig=AFQjCNGpR7OrFQ6hwOH09IHdgJp5zDCmOg&amp;ust=1437748986761441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ps.ucsd.edu/ips_workshop_2016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g"/><Relationship Id="rId7" Type="http://schemas.openxmlformats.org/officeDocument/2006/relationships/image" Target="../media/image49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o.edu/IAU-Com12/resources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nso.edu/IAU-Com12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o.edu/IAU-Com12/resources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sppgway.jhuapl.edu/sites/default/files/Pubs/SPP-GBN-WhitePaper-v5.0.pdf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18" Type="http://schemas.openxmlformats.org/officeDocument/2006/relationships/image" Target="../media/image5.emf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5.gif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817517" indent="-314429">
              <a:defRPr sz="2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257716" indent="-251542">
              <a:defRPr sz="2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760802" indent="-251542">
              <a:defRPr sz="2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263889" indent="-251542">
              <a:defRPr sz="2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766977" indent="-2515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270063" indent="-2515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773151" indent="-2515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4276240" indent="-25154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RAL </a:t>
            </a:r>
            <a:r>
              <a: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</a:p>
        </p:txBody>
      </p:sp>
      <p:pic>
        <p:nvPicPr>
          <p:cNvPr id="2052" name="Picture 6" descr="m10250_RALSpace_ppt_titleCu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2376" cy="232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RALSpace_logo_rgb_150d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80" y="6228904"/>
            <a:ext cx="3384376" cy="105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arth_apo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5100" y="6077889"/>
            <a:ext cx="1351084" cy="135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6568281" y="39697"/>
            <a:ext cx="3472656" cy="873217"/>
            <a:chOff x="5940152" y="54000"/>
            <a:chExt cx="3150000" cy="792000"/>
          </a:xfrm>
        </p:grpSpPr>
        <p:sp>
          <p:nvSpPr>
            <p:cNvPr id="2" name="Rectangle 1"/>
            <p:cNvSpPr/>
            <p:nvPr/>
          </p:nvSpPr>
          <p:spPr bwMode="auto">
            <a:xfrm>
              <a:off x="5940152" y="54000"/>
              <a:ext cx="3150000" cy="79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06173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107224"/>
              <a:ext cx="3022104" cy="65748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3" name="Picture 2" descr="C:\Users\rh24\Desktop\0401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587" y="6083155"/>
            <a:ext cx="1349374" cy="13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332359"/>
            <a:ext cx="10080873" cy="324036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en-GB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WG3: Complementary Ground-Based Instrumentation/Data to Space-Weather Missions</a:t>
            </a:r>
            <a:r>
              <a:rPr lang="en-GB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Mario M</a:t>
            </a:r>
            <a:r>
              <a:rPr lang="en-GB" altLang="en-US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Bisi</a:t>
            </a:r>
            <a:r>
              <a:rPr lang="en-GB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(1), </a:t>
            </a:r>
            <a:r>
              <a:rPr lang="en-GB" altLang="en-US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Alexei </a:t>
            </a:r>
            <a:r>
              <a:rPr lang="en-GB" altLang="en-US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Pevtsov</a:t>
            </a:r>
            <a:r>
              <a:rPr lang="en-GB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(2,3), and a multitude of colleagues (over 30) from around the World (under various collaborative endeavours)…</a:t>
            </a:r>
            <a:br>
              <a:rPr lang="en-GB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STFC RAL Space, Harwell Campus, UK.</a:t>
            </a:r>
            <a:br>
              <a:rPr lang="en-GB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US National Solar Observatory.</a:t>
            </a:r>
            <a:br>
              <a:rPr lang="en-GB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University of Oulu, Finland.</a:t>
            </a:r>
            <a:endParaRPr lang="en-US" altLang="en-US" sz="3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stereo.gsfc.nasa.gov/img/spaceweather/preview/tricompSW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782629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ome"/>
          <p:cNvSpPr>
            <a:spLocks noChangeAspect="1" noChangeArrowheads="1"/>
          </p:cNvSpPr>
          <p:nvPr/>
        </p:nvSpPr>
        <p:spPr bwMode="auto">
          <a:xfrm>
            <a:off x="63500" y="-1365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4" descr="http://www.nso.edu/sites/www.nso.edu/files/NSO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29" name="Picture 5" descr="G:\Laptop_Emergency_Backup_18-10-11\Users\Mario\Desktop\Work\Conferences\L5_with_L1_Workshop_London_06-09_March_2017\NS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3363"/>
            <a:ext cx="10080625" cy="141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6"/>
    </mc:Choice>
    <mc:Fallback xmlns="">
      <p:transition spd="slow" advTm="1077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82" y="732227"/>
            <a:ext cx="8568531" cy="1176196"/>
          </a:xfrm>
        </p:spPr>
        <p:txBody>
          <a:bodyPr/>
          <a:lstStyle/>
          <a:p>
            <a:r>
              <a:rPr lang="en-GB" dirty="0" smtClean="0"/>
              <a:t>Reconstructions Using Only </a:t>
            </a:r>
            <a:br>
              <a:rPr lang="en-GB" dirty="0" smtClean="0"/>
            </a:br>
            <a:r>
              <a:rPr lang="en-GB" dirty="0" smtClean="0"/>
              <a:t>ISEE IPS and GONG Data…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5329" y="2196456"/>
            <a:ext cx="10055297" cy="3357343"/>
            <a:chOff x="25328" y="2268438"/>
            <a:chExt cx="10055297" cy="3357343"/>
          </a:xfrm>
        </p:grpSpPr>
        <p:pic>
          <p:nvPicPr>
            <p:cNvPr id="3074" name="Picture 2" descr="G:\Laptop_Emergency_Backup_18-10-11\Users\Mario\Desktop\Work\Conferences\L5_with_L1_Workshop_London_06-09_March_2017\e3_Bx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8" y="2268463"/>
              <a:ext cx="3358800" cy="1677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G:\Laptop_Emergency_Backup_18-10-11\Users\Mario\Desktop\Work\Conferences\L5_with_L1_Workshop_London_06-09_March_2017\e3_By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128" y="2268438"/>
              <a:ext cx="3358800" cy="1677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G:\Laptop_Emergency_Backup_18-10-11\Users\Mario\Desktop\Work\Conferences\L5_with_L1_Workshop_London_06-09_March_2017\e3_Bz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1825" y="2268438"/>
              <a:ext cx="3358800" cy="1677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G:\Laptop_Emergency_Backup_18-10-11\Users\Mario\Desktop\Work\Conferences\L5_with_L1_Workshop_London_06-09_March_2017\e3_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1825" y="3926870"/>
              <a:ext cx="3358800" cy="1677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G:\Laptop_Emergency_Backup_18-10-11\Users\Mario\Desktop\Work\Conferences\L5_with_L1_Workshop_London_06-09_March_2017\e3_V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8" y="3926870"/>
              <a:ext cx="3358800" cy="1677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G:\Laptop_Emergency_Backup_18-10-11\Users\Mario\Desktop\Work\Conferences\L5_with_L1_Workshop_London_06-09_March_2017\ISEE-ISEE_BR_S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136" y="3946381"/>
              <a:ext cx="3358800" cy="167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44000" y="5616623"/>
            <a:ext cx="9720000" cy="1908424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Today’s Bx, By, Bz, v, Br, and n values/forecast…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Bernard V. Jackson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at UCSD.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Taken from the 2016 UCSD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IPS Workshop Pages (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ips.ucsd.edu/ips_workshop_2016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8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77" y="840169"/>
            <a:ext cx="8568531" cy="708214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we want from WIPSS (1)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00130" cy="25204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RAL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248" y="1548384"/>
            <a:ext cx="9720000" cy="936528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UCSD 3-D Tomography for real-time heliospheric reconstruction and space-weather forecasting in this detail…</a:t>
            </a:r>
          </a:p>
        </p:txBody>
      </p:sp>
      <p:pic>
        <p:nvPicPr>
          <p:cNvPr id="9" name="ooty_ecliptic_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0001" y="2504546"/>
            <a:ext cx="4860000" cy="4860000"/>
          </a:xfrm>
          <a:prstGeom prst="rect">
            <a:avLst/>
          </a:prstGeom>
        </p:spPr>
      </p:pic>
      <p:pic>
        <p:nvPicPr>
          <p:cNvPr id="10" name="ooty_ecliptic_v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001" y="2504546"/>
            <a:ext cx="486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21"/>
    </mc:Choice>
    <mc:Fallback xmlns="">
      <p:transition spd="slow" advTm="2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9"/>
        <p14:playEvt time="0" objId="10"/>
        <p14:playEvt time="9132" objId="9"/>
        <p14:playEvt time="9169" objId="10"/>
        <p14:playEvt time="18240" objId="9"/>
        <p14:playEvt time="18269" objId="10"/>
        <p14:playEvt time="27331" objId="9"/>
        <p14:playEvt time="27364" objId="10"/>
        <p14:stopEvt time="29221" objId="9"/>
        <p14:stopEvt time="29221" objId="1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77" y="840169"/>
            <a:ext cx="8568531" cy="708214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we want from WIPSS (2)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00130" cy="25204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RAL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248" y="1548383"/>
            <a:ext cx="9720000" cy="504056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to drive MHD using IPS data as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 (in progress)…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84" y="2124447"/>
            <a:ext cx="8885421" cy="53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3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8"/>
    </mc:Choice>
    <mc:Fallback xmlns="">
      <p:transition spd="slow" advTm="2017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248" y="612280"/>
            <a:ext cx="8568531" cy="1176196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WIPSS Complementary </a:t>
            </a:r>
            <a:b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Predictions (and fillers)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" y="1836416"/>
            <a:ext cx="10080624" cy="5434706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Tomographic Analyses:</a:t>
            </a:r>
          </a:p>
          <a:p>
            <a:pPr lvl="1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UCSD iterative kinematic prediction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Used primarily with ISEE observations,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ready for WIPSS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GB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be implemented using L1 and L5 heliospheric imagers data.</a:t>
            </a:r>
            <a:endParaRPr lang="en-GB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tomographic analysis, displays: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analysis from multiple IPS data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sets (WIPSS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en-GB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and/or L1/L5 spacecraft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3D-MHD modelling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driving MHD models.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Magnetic-field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forward-modelling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modelling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effort developed at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UCSD (with others).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development: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predicted in GSM coordinates at low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at Earth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resolutions would be possible with L1/L5 imagery/data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3"/>
          <p:cNvSpPr txBox="1">
            <a:spLocks/>
          </p:cNvSpPr>
          <p:nvPr/>
        </p:nvSpPr>
        <p:spPr bwMode="auto">
          <a:xfrm>
            <a:off x="7920632" y="7271121"/>
            <a:ext cx="2100130" cy="25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8" tIns="50309" rIns="100618" bIns="5030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1pPr>
            <a:lvl2pPr marL="503147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2pPr>
            <a:lvl3pPr marL="1006297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3pPr>
            <a:lvl4pPr marL="1509444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4pPr>
            <a:lvl5pPr marL="2012597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5pPr>
            <a:lvl6pPr marL="2515742" algn="l" defTabSz="1006297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6pPr>
            <a:lvl7pPr marL="3018892" algn="l" defTabSz="1006297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7pPr>
            <a:lvl8pPr marL="3522042" algn="l" defTabSz="1006297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8pPr>
            <a:lvl9pPr marL="4025190" algn="l" defTabSz="1006297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© 2017 RAL 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8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6"/>
    </mc:Choice>
    <mc:Fallback xmlns="">
      <p:transition spd="slow" advTm="30026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30026" objId="1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77" y="756295"/>
            <a:ext cx="8568531" cy="1176196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WIPSS Overall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48" y="1980437"/>
            <a:ext cx="9720000" cy="5328587"/>
          </a:xfrm>
        </p:spPr>
        <p:txBody>
          <a:bodyPr/>
          <a:lstStyle/>
          <a:p>
            <a:pPr algn="just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WIPSS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(ground-based) Network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IPS is an extremely-powerful and unique technique with a wide international interest for making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heliospheric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imaging observations of the inner heliosphere as well as now having validation for space-weather forecasting underway (RAL Space/Met Office US Air Force EOARD project as well as several other international efforts); combined with heliospheric FR and the UCSD tomography, this allows for huge potential in obtaining 3-D magnetic-field forecasts as well as those in velocity and density.</a:t>
            </a:r>
          </a:p>
          <a:p>
            <a:pPr algn="just"/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Mario M. Bisi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acknowledges his contribution to this material is based upon work supported by the Air Force Office of Scientific Research, Air Force Material Command, USAF under award number FA9550-16-1-0084DEF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632" y="7271121"/>
            <a:ext cx="2100130" cy="25204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2017 RAL 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6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68"/>
    </mc:Choice>
    <mc:Fallback xmlns="">
      <p:transition spd="slow" advTm="3006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031" y="2436408"/>
            <a:ext cx="9072563" cy="1260211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Solar and Magnetic-Field 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4400" dirty="0" smtClean="0">
                <a:solidFill>
                  <a:schemeClr val="bg1"/>
                </a:solidFill>
              </a:rPr>
              <a:t>Ground-Based Observations…</a:t>
            </a:r>
            <a:endParaRPr lang="en-US" sz="4400" dirty="0"/>
          </a:p>
        </p:txBody>
      </p:sp>
      <p:sp>
        <p:nvSpPr>
          <p:cNvPr id="11" name="Subtitle 8"/>
          <p:cNvSpPr txBox="1">
            <a:spLocks/>
          </p:cNvSpPr>
          <p:nvPr/>
        </p:nvSpPr>
        <p:spPr>
          <a:xfrm>
            <a:off x="0" y="5292884"/>
            <a:ext cx="10080625" cy="64798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lIns="100790" tIns="50396" rIns="100790" bIns="50396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>
                <a:solidFill>
                  <a:prstClr val="white"/>
                </a:solidFill>
              </a:rPr>
              <a:t>Alexei A. </a:t>
            </a:r>
            <a:r>
              <a:rPr lang="en-US" dirty="0" smtClean="0">
                <a:solidFill>
                  <a:prstClr val="white"/>
                </a:solidFill>
              </a:rPr>
              <a:t>Pevtsov and </a:t>
            </a:r>
            <a:r>
              <a:rPr lang="en-US" dirty="0">
                <a:solidFill>
                  <a:prstClr val="white"/>
                </a:solidFill>
              </a:rPr>
              <a:t>12 WG3 team members</a:t>
            </a:r>
            <a:r>
              <a:rPr lang="en-US" dirty="0" smtClean="0">
                <a:solidFill>
                  <a:prstClr val="white"/>
                </a:solidFill>
              </a:rPr>
              <a:t>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4031" y="302802"/>
            <a:ext cx="9072563" cy="1260211"/>
          </a:xfrm>
          <a:prstGeom prst="rect">
            <a:avLst/>
          </a:prstGeom>
        </p:spPr>
        <p:txBody>
          <a:bodyPr lIns="100778" tIns="50390" rIns="100778" bIns="50390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Existing Solar Observatories/instruments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7" t="15625" b="11392"/>
          <a:stretch/>
        </p:blipFill>
        <p:spPr bwMode="auto">
          <a:xfrm>
            <a:off x="0" y="1649692"/>
            <a:ext cx="10080625" cy="593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8999" y="7154057"/>
            <a:ext cx="4876970" cy="409565"/>
          </a:xfrm>
          <a:prstGeom prst="rect">
            <a:avLst/>
          </a:prstGeom>
          <a:noFill/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hlinkClick r:id="rId3"/>
              </a:rPr>
              <a:t>http://www.nso.edu/IAU-Com12/resources</a:t>
            </a:r>
            <a:endParaRPr lang="en-US" sz="20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4216" y="6801054"/>
            <a:ext cx="6615335" cy="407206"/>
          </a:xfrm>
          <a:prstGeom prst="rect">
            <a:avLst/>
          </a:prstGeom>
          <a:noFill/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hlinkClick r:id="rId4"/>
              </a:rPr>
              <a:t>IAU WG on Coordination of Synoptic Observations of the Sun</a:t>
            </a:r>
            <a:endParaRPr lang="en-US" sz="20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81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6" t="15591" b="11459"/>
          <a:stretch/>
        </p:blipFill>
        <p:spPr bwMode="auto">
          <a:xfrm>
            <a:off x="16803" y="672112"/>
            <a:ext cx="10078141" cy="63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51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pevtsov\Documents\meetings\other\2015\Coimbra_solar_physics2015\article\cspm2015author_templates\cspm2015author_templates\map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657"/>
            <a:ext cx="10080625" cy="448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/>
          <p:cNvSpPr/>
          <p:nvPr/>
        </p:nvSpPr>
        <p:spPr>
          <a:xfrm>
            <a:off x="1344084" y="2652550"/>
            <a:ext cx="168010" cy="119916"/>
          </a:xfrm>
          <a:prstGeom prst="ellipse">
            <a:avLst/>
          </a:prstGeom>
          <a:solidFill>
            <a:srgbClr val="1C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1428091" y="2688449"/>
            <a:ext cx="84005" cy="8401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2688169" y="4620772"/>
            <a:ext cx="84005" cy="8401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252018" y="3192533"/>
            <a:ext cx="84005" cy="8401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4116255" y="2772463"/>
            <a:ext cx="84005" cy="8401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7728479" y="4704786"/>
            <a:ext cx="84005" cy="8401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>
            <a:stCxn id="7" idx="5"/>
            <a:endCxn id="5" idx="3"/>
          </p:cNvCxnSpPr>
          <p:nvPr/>
        </p:nvCxnSpPr>
        <p:spPr>
          <a:xfrm flipV="1">
            <a:off x="315019" y="2772463"/>
            <a:ext cx="1155072" cy="4620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6" idx="1"/>
          </p:cNvCxnSpPr>
          <p:nvPr/>
        </p:nvCxnSpPr>
        <p:spPr>
          <a:xfrm>
            <a:off x="1470091" y="2740961"/>
            <a:ext cx="1239077" cy="19218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1"/>
          </p:cNvCxnSpPr>
          <p:nvPr/>
        </p:nvCxnSpPr>
        <p:spPr>
          <a:xfrm flipV="1">
            <a:off x="2730169" y="2814470"/>
            <a:ext cx="1407087" cy="18483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20417" y="2982498"/>
            <a:ext cx="1060566" cy="17642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sosceles Triangle 20"/>
          <p:cNvSpPr/>
          <p:nvPr/>
        </p:nvSpPr>
        <p:spPr>
          <a:xfrm>
            <a:off x="168013" y="5964996"/>
            <a:ext cx="84005" cy="8401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019" y="5880982"/>
            <a:ext cx="5805603" cy="288437"/>
          </a:xfrm>
          <a:prstGeom prst="rect">
            <a:avLst/>
          </a:prstGeom>
          <a:noFill/>
          <a:ln w="19050">
            <a:noFill/>
          </a:ln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GONG;        GHN;         SOON;                KMAS-ISTP (STOP);          DRAO;        CHAIN;        PSPT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89184" y="2016337"/>
            <a:ext cx="407157" cy="240288"/>
          </a:xfrm>
          <a:prstGeom prst="rect">
            <a:avLst/>
          </a:prstGeom>
          <a:noFill/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  <a:ea typeface="+mn-ea"/>
              </a:rPr>
              <a:t>ISTP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0340" y="2282884"/>
            <a:ext cx="492115" cy="24028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  <a:ea typeface="+mn-ea"/>
              </a:rPr>
              <a:t>KMAS</a:t>
            </a:r>
          </a:p>
        </p:txBody>
      </p:sp>
      <p:sp>
        <p:nvSpPr>
          <p:cNvPr id="45" name="Oval 44"/>
          <p:cNvSpPr/>
          <p:nvPr/>
        </p:nvSpPr>
        <p:spPr>
          <a:xfrm>
            <a:off x="6552406" y="2988606"/>
            <a:ext cx="168010" cy="119916"/>
          </a:xfrm>
          <a:prstGeom prst="ellipse">
            <a:avLst/>
          </a:prstGeom>
          <a:solidFill>
            <a:srgbClr val="1C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>
            <a:endCxn id="22" idx="2"/>
          </p:cNvCxnSpPr>
          <p:nvPr/>
        </p:nvCxnSpPr>
        <p:spPr>
          <a:xfrm flipV="1">
            <a:off x="5736185" y="2256627"/>
            <a:ext cx="1456576" cy="21453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Oval 1034"/>
          <p:cNvSpPr/>
          <p:nvPr/>
        </p:nvSpPr>
        <p:spPr>
          <a:xfrm>
            <a:off x="7560469" y="2436410"/>
            <a:ext cx="168010" cy="119916"/>
          </a:xfrm>
          <a:prstGeom prst="ellipse">
            <a:avLst/>
          </a:prstGeom>
          <a:solidFill>
            <a:srgbClr val="1C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308453" y="2988606"/>
            <a:ext cx="168010" cy="119916"/>
          </a:xfrm>
          <a:prstGeom prst="ellipse">
            <a:avLst/>
          </a:prstGeom>
          <a:solidFill>
            <a:srgbClr val="1C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>
            <a:endCxn id="9" idx="1"/>
          </p:cNvCxnSpPr>
          <p:nvPr/>
        </p:nvCxnSpPr>
        <p:spPr>
          <a:xfrm>
            <a:off x="4116255" y="2845978"/>
            <a:ext cx="2541158" cy="1365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>
            <a:off x="6636414" y="2940491"/>
            <a:ext cx="84005" cy="8401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872302" y="2604438"/>
            <a:ext cx="168010" cy="119916"/>
          </a:xfrm>
          <a:prstGeom prst="ellipse">
            <a:avLst/>
          </a:prstGeom>
          <a:solidFill>
            <a:srgbClr val="1C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536281" y="2400505"/>
            <a:ext cx="168010" cy="119916"/>
          </a:xfrm>
          <a:prstGeom prst="ellipse">
            <a:avLst/>
          </a:prstGeom>
          <a:solidFill>
            <a:srgbClr val="1C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872302" y="2268382"/>
            <a:ext cx="168010" cy="119916"/>
          </a:xfrm>
          <a:prstGeom prst="ellipse">
            <a:avLst/>
          </a:prstGeom>
          <a:solidFill>
            <a:srgbClr val="1C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840052" y="5964997"/>
            <a:ext cx="168010" cy="119916"/>
          </a:xfrm>
          <a:prstGeom prst="ellipse">
            <a:avLst/>
          </a:prstGeom>
          <a:solidFill>
            <a:srgbClr val="1C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512094" y="5975498"/>
            <a:ext cx="126008" cy="109414"/>
          </a:xfrm>
          <a:prstGeom prst="rect">
            <a:avLst/>
          </a:prstGeom>
          <a:solidFill>
            <a:srgbClr val="0E0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575098" y="2747063"/>
            <a:ext cx="126008" cy="109414"/>
          </a:xfrm>
          <a:prstGeom prst="rect">
            <a:avLst/>
          </a:prstGeom>
          <a:solidFill>
            <a:srgbClr val="0E0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998310" y="2520421"/>
            <a:ext cx="126008" cy="109414"/>
          </a:xfrm>
          <a:prstGeom prst="rect">
            <a:avLst/>
          </a:prstGeom>
          <a:solidFill>
            <a:srgbClr val="0E0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812484" y="4704786"/>
            <a:ext cx="126008" cy="109414"/>
          </a:xfrm>
          <a:prstGeom prst="rect">
            <a:avLst/>
          </a:prstGeom>
          <a:solidFill>
            <a:srgbClr val="0E0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62" name="Straight Connector 61"/>
          <p:cNvCxnSpPr>
            <a:stCxn id="55" idx="3"/>
            <a:endCxn id="57" idx="0"/>
          </p:cNvCxnSpPr>
          <p:nvPr/>
        </p:nvCxnSpPr>
        <p:spPr>
          <a:xfrm flipV="1">
            <a:off x="1701106" y="2520424"/>
            <a:ext cx="3360208" cy="281349"/>
          </a:xfrm>
          <a:prstGeom prst="line">
            <a:avLst/>
          </a:prstGeom>
          <a:ln w="19050">
            <a:solidFill>
              <a:srgbClr val="0E0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58" idx="1"/>
          </p:cNvCxnSpPr>
          <p:nvPr/>
        </p:nvCxnSpPr>
        <p:spPr>
          <a:xfrm>
            <a:off x="5061316" y="2575128"/>
            <a:ext cx="2751171" cy="2184365"/>
          </a:xfrm>
          <a:prstGeom prst="line">
            <a:avLst/>
          </a:prstGeom>
          <a:ln w="19050">
            <a:solidFill>
              <a:srgbClr val="0E0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/>
          <p:cNvCxnSpPr/>
          <p:nvPr/>
        </p:nvCxnSpPr>
        <p:spPr>
          <a:xfrm flipH="1">
            <a:off x="7392458" y="2472312"/>
            <a:ext cx="252016" cy="552196"/>
          </a:xfrm>
          <a:prstGeom prst="line">
            <a:avLst/>
          </a:prstGeom>
          <a:ln w="19050">
            <a:solidFill>
              <a:srgbClr val="1C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4" idx="2"/>
          </p:cNvCxnSpPr>
          <p:nvPr/>
        </p:nvCxnSpPr>
        <p:spPr>
          <a:xfrm flipH="1" flipV="1">
            <a:off x="6657413" y="3012658"/>
            <a:ext cx="651040" cy="35903"/>
          </a:xfrm>
          <a:prstGeom prst="line">
            <a:avLst/>
          </a:prstGeom>
          <a:ln w="19050">
            <a:solidFill>
              <a:srgbClr val="1C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4872302" y="2496365"/>
            <a:ext cx="1764109" cy="536444"/>
          </a:xfrm>
          <a:prstGeom prst="line">
            <a:avLst/>
          </a:prstGeom>
          <a:ln w="19050">
            <a:solidFill>
              <a:srgbClr val="1C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57" idx="3"/>
            <a:endCxn id="5" idx="1"/>
          </p:cNvCxnSpPr>
          <p:nvPr/>
        </p:nvCxnSpPr>
        <p:spPr>
          <a:xfrm flipH="1">
            <a:off x="1449090" y="2575131"/>
            <a:ext cx="3675228" cy="155328"/>
          </a:xfrm>
          <a:prstGeom prst="line">
            <a:avLst/>
          </a:prstGeom>
          <a:ln w="19050">
            <a:solidFill>
              <a:srgbClr val="1C9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268143" y="6049010"/>
            <a:ext cx="378023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96359" y="2989751"/>
            <a:ext cx="126008" cy="118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1596099" y="2149809"/>
            <a:ext cx="168010" cy="118570"/>
          </a:xfrm>
          <a:prstGeom prst="star5">
            <a:avLst/>
          </a:prstGeom>
          <a:solidFill>
            <a:srgbClr val="EBFC1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8190508" y="2569681"/>
            <a:ext cx="126008" cy="118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520156" y="4249961"/>
            <a:ext cx="126008" cy="118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36" name="Straight Connector 35"/>
          <p:cNvCxnSpPr>
            <a:endCxn id="89" idx="3"/>
          </p:cNvCxnSpPr>
          <p:nvPr/>
        </p:nvCxnSpPr>
        <p:spPr>
          <a:xfrm flipV="1">
            <a:off x="5859366" y="2671058"/>
            <a:ext cx="2349598" cy="3780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5-Point Star 92"/>
          <p:cNvSpPr/>
          <p:nvPr/>
        </p:nvSpPr>
        <p:spPr>
          <a:xfrm>
            <a:off x="3948245" y="5964996"/>
            <a:ext cx="168010" cy="118570"/>
          </a:xfrm>
          <a:prstGeom prst="star5">
            <a:avLst/>
          </a:prstGeom>
          <a:solidFill>
            <a:srgbClr val="EBFC1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88297" y="2436407"/>
            <a:ext cx="126008" cy="1260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94018" y="3234543"/>
            <a:ext cx="126008" cy="1260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460338" y="5964999"/>
            <a:ext cx="126008" cy="1260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 flipV="1">
            <a:off x="399025" y="2520424"/>
            <a:ext cx="4452276" cy="756127"/>
          </a:xfrm>
          <a:prstGeom prst="line">
            <a:avLst/>
          </a:prstGeom>
          <a:ln w="19050">
            <a:solidFill>
              <a:srgbClr val="0E03E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7190824" y="2268379"/>
            <a:ext cx="789673" cy="22798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87" idx="4"/>
          </p:cNvCxnSpPr>
          <p:nvPr/>
        </p:nvCxnSpPr>
        <p:spPr>
          <a:xfrm flipV="1">
            <a:off x="2583160" y="3108519"/>
            <a:ext cx="3276203" cy="119721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4725293" y="5959260"/>
            <a:ext cx="126008" cy="118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8" tIns="50390" rIns="100778" bIns="50390" rtlCol="0" anchor="ctr"/>
          <a:lstStyle/>
          <a:p>
            <a:pPr algn="ctr"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2"/>
            <a:ext cx="9072563" cy="1260211"/>
          </a:xfrm>
        </p:spPr>
        <p:txBody>
          <a:bodyPr/>
          <a:lstStyle/>
          <a:p>
            <a:r>
              <a:rPr lang="en-US" dirty="0"/>
              <a:t>Existing Networks (</a:t>
            </a:r>
            <a:r>
              <a:rPr lang="en-US" dirty="0" smtClean="0"/>
              <a:t>2023??)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252016" y="6217039"/>
            <a:ext cx="9741258" cy="1323418"/>
          </a:xfrm>
          <a:prstGeom prst="rect">
            <a:avLst/>
          </a:prstGeom>
          <a:noFill/>
        </p:spPr>
        <p:txBody>
          <a:bodyPr wrap="squar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prstClr val="black"/>
                </a:solidFill>
                <a:latin typeface="Calibri"/>
                <a:ea typeface="+mn-ea"/>
              </a:rPr>
              <a:t>Some current plans: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GONG refurbishment  (Frank Hill), SPRING (Markus Roth), Brazilian magnetograph  (Luis E. A. Vieira, Alisson Dal Lago), “Solar Service” in Russia (Yu.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Nagovitsyn, A.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Tlatov)</a:t>
            </a:r>
          </a:p>
        </p:txBody>
      </p:sp>
    </p:spTree>
    <p:extLst>
      <p:ext uri="{BB962C8B-B14F-4D97-AF65-F5344CB8AC3E}">
        <p14:creationId xmlns:p14="http://schemas.microsoft.com/office/powerpoint/2010/main" val="6588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</a:t>
            </a:r>
            <a:r>
              <a:rPr lang="en-US" dirty="0" smtClean="0"/>
              <a:t>Ground-based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Moderate spatial resolution imaging data in visible (H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, CaK, He10830, WL, visible corona), NIR and radio.</a:t>
            </a:r>
          </a:p>
          <a:p>
            <a:r>
              <a:rPr lang="en-US" dirty="0" smtClean="0"/>
              <a:t>Fill disk LOS and vector magnetograms (photo-/chromosphere) + spectral information</a:t>
            </a:r>
          </a:p>
          <a:p>
            <a:r>
              <a:rPr lang="en-US" dirty="0" smtClean="0"/>
              <a:t>Synoptic maps data products (flux, vector field, uncertainties, limb maps of prominences), polar fields.</a:t>
            </a:r>
          </a:p>
          <a:p>
            <a:r>
              <a:rPr lang="en-US" dirty="0" smtClean="0"/>
              <a:t>Sun-as-a-star (high spectral resolution spectra, magnetic flux and imbalance, radio-flux). </a:t>
            </a:r>
          </a:p>
          <a:p>
            <a:r>
              <a:rPr lang="en-US" dirty="0" smtClean="0"/>
              <a:t>High spatial resolution imaging and spectral data in visible and NIR (SST, VTT, GREGOR, DST, NST, DKIST).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0723" y="7154057"/>
            <a:ext cx="4699902" cy="407206"/>
          </a:xfrm>
          <a:prstGeom prst="rect">
            <a:avLst/>
          </a:prstGeom>
          <a:noFill/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hlinkClick r:id="rId2"/>
              </a:rPr>
              <a:t>http://www.nso.edu/IAU-Com12/resources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5531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632" y="7271121"/>
            <a:ext cx="2100130" cy="25204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2017 RAL Space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761" y="588211"/>
            <a:ext cx="8568531" cy="1176196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Plethora of Complementary </a:t>
            </a:r>
            <a:b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Ground-Based Space-Weather Data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764407"/>
            <a:ext cx="10080625" cy="5796856"/>
          </a:xfrm>
        </p:spPr>
        <p:txBody>
          <a:bodyPr/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are just some examples:</a:t>
            </a: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Ground-based magnetograph networks (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Global Oscillation Network Group – GONG).</a:t>
            </a: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Ground-based solar coronagraphs/coronameters (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Mauna Loa Solar Observatory – MLSO – instrumentation).</a:t>
            </a: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Bear Solar Observatory (BBSO) including the New Solar </a:t>
            </a: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Telescope (NST).</a:t>
            </a: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Synoptic Solar Observations (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Pevtsov, ASP Conf. Series, 2016).</a:t>
            </a:r>
          </a:p>
          <a:p>
            <a:pPr lvl="1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future Daniel K. Inouye Solar Telescope (DKIST).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Worldwide Interplanetary Scintillation (IPS) Stations (WIPSS) Network.</a:t>
            </a: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e-CALLISTO International Network of Solar Radio Spectrometers.</a:t>
            </a: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Radio Heliographs (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Nançay, Nobeyama, Chinese Spectral Radio Heliograph – CSRH).</a:t>
            </a:r>
          </a:p>
        </p:txBody>
      </p:sp>
    </p:spTree>
    <p:extLst>
      <p:ext uri="{BB962C8B-B14F-4D97-AF65-F5344CB8AC3E}">
        <p14:creationId xmlns:p14="http://schemas.microsoft.com/office/powerpoint/2010/main" val="84113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Observations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u="sng" dirty="0" smtClean="0"/>
              <a:t>Monitoring </a:t>
            </a:r>
            <a:r>
              <a:rPr lang="en-US" i="1" u="sng" dirty="0"/>
              <a:t>observations </a:t>
            </a:r>
            <a:r>
              <a:rPr lang="en-US" dirty="0"/>
              <a:t>that provide a routine suite of data products that can </a:t>
            </a:r>
            <a:r>
              <a:rPr lang="en-US" dirty="0" smtClean="0"/>
              <a:t>be used </a:t>
            </a:r>
            <a:r>
              <a:rPr lang="en-US" dirty="0"/>
              <a:t>for modeling, forecasting, </a:t>
            </a:r>
            <a:r>
              <a:rPr lang="en-US" dirty="0" smtClean="0"/>
              <a:t>planning</a:t>
            </a:r>
            <a:r>
              <a:rPr lang="en-US" dirty="0"/>
              <a:t>, and </a:t>
            </a:r>
            <a:r>
              <a:rPr lang="en-US" dirty="0" smtClean="0"/>
              <a:t>context</a:t>
            </a:r>
            <a:r>
              <a:rPr lang="en-US" dirty="0"/>
              <a:t> </a:t>
            </a:r>
            <a:r>
              <a:rPr lang="en-US" dirty="0" smtClean="0"/>
              <a:t>(ex: GONG, SOLIS, H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GHN, SOON) – WG4/some WG3.</a:t>
            </a:r>
          </a:p>
          <a:p>
            <a:r>
              <a:rPr lang="en-US" u="sng" dirty="0" smtClean="0"/>
              <a:t>C</a:t>
            </a:r>
            <a:r>
              <a:rPr lang="en-US" i="1" u="sng" dirty="0" smtClean="0"/>
              <a:t>ampaign </a:t>
            </a:r>
            <a:r>
              <a:rPr lang="en-US" i="1" u="sng" dirty="0"/>
              <a:t>observations </a:t>
            </a:r>
            <a:r>
              <a:rPr lang="en-US" dirty="0"/>
              <a:t>that deploy a broader, more diverse suite of </a:t>
            </a:r>
            <a:r>
              <a:rPr lang="en-US" dirty="0" smtClean="0"/>
              <a:t>instruments that </a:t>
            </a:r>
            <a:r>
              <a:rPr lang="en-US" dirty="0"/>
              <a:t>are not necessarily otherwise available to address specific </a:t>
            </a:r>
            <a:r>
              <a:rPr lang="en-US" dirty="0" smtClean="0"/>
              <a:t>L1-L5 objectives – WG3.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168030"/>
            <a:ext cx="9072563" cy="12602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Synergy between L1-L5 and Ground-based Observatories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563011"/>
            <a:ext cx="9072563" cy="5494168"/>
          </a:xfrm>
        </p:spPr>
        <p:txBody>
          <a:bodyPr>
            <a:noAutofit/>
          </a:bodyPr>
          <a:lstStyle/>
          <a:p>
            <a:r>
              <a:rPr lang="en-US" sz="3100" dirty="0"/>
              <a:t>Near pre-flare; early flare/CME eruption stages</a:t>
            </a:r>
            <a:r>
              <a:rPr lang="en-US" sz="3100" dirty="0"/>
              <a:t> </a:t>
            </a:r>
            <a:r>
              <a:rPr lang="en-US" sz="3100" dirty="0"/>
              <a:t>(instruments at L5 will not be very useful for that anyway because:</a:t>
            </a:r>
          </a:p>
          <a:p>
            <a:pPr lvl="1"/>
            <a:r>
              <a:rPr lang="en-US" sz="2600" dirty="0"/>
              <a:t>Eruptions in </a:t>
            </a:r>
            <a:r>
              <a:rPr lang="en-US" sz="2600" dirty="0"/>
              <a:t>far-East </a:t>
            </a:r>
            <a:r>
              <a:rPr lang="en-US" sz="2600" dirty="0"/>
              <a:t>are less geoeffective</a:t>
            </a:r>
          </a:p>
          <a:p>
            <a:pPr lvl="1"/>
            <a:r>
              <a:rPr lang="en-US" sz="2600" dirty="0"/>
              <a:t>8-minute delay in receiving data from L5</a:t>
            </a:r>
            <a:endParaRPr lang="en-US" dirty="0"/>
          </a:p>
          <a:p>
            <a:r>
              <a:rPr lang="en-US" sz="3100" dirty="0"/>
              <a:t>Early signature of AR emergence and identifying “bad” active region</a:t>
            </a:r>
            <a:endParaRPr lang="en-US" sz="3100" dirty="0"/>
          </a:p>
          <a:p>
            <a:pPr lvl="1"/>
            <a:r>
              <a:rPr lang="en-US" sz="2600" dirty="0"/>
              <a:t>High-/moderate spatial resolution observations of various magnetic, thermodynamic, topological properties, helioseismology data</a:t>
            </a:r>
          </a:p>
        </p:txBody>
      </p:sp>
      <p:pic>
        <p:nvPicPr>
          <p:cNvPr id="2050" name="Picture 2" descr="C:\Users\apevtsov\Documents\meetings\other\L5\london2017\L5_geomet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4" t="18064" r="28387" b="14195"/>
          <a:stretch/>
        </p:blipFill>
        <p:spPr bwMode="auto">
          <a:xfrm>
            <a:off x="2742362" y="1609819"/>
            <a:ext cx="4650096" cy="51221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76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168030"/>
            <a:ext cx="9072563" cy="12602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Synergy between L1-L5 and Ground-based Observatories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563011"/>
            <a:ext cx="9072563" cy="5494168"/>
          </a:xfrm>
        </p:spPr>
        <p:txBody>
          <a:bodyPr>
            <a:noAutofit/>
          </a:bodyPr>
          <a:lstStyle/>
          <a:p>
            <a:r>
              <a:rPr lang="en-US" sz="3100" dirty="0"/>
              <a:t>Improvement of prediction of “routine” space weather forecast (PFSS, WSA-Enlil).</a:t>
            </a:r>
          </a:p>
          <a:p>
            <a:pPr lvl="1"/>
            <a:r>
              <a:rPr lang="en-US" sz="2600" dirty="0"/>
              <a:t>Better polar field representation</a:t>
            </a:r>
            <a:endParaRPr lang="en-US" dirty="0"/>
          </a:p>
          <a:p>
            <a:r>
              <a:rPr lang="en-US" sz="3100" dirty="0"/>
              <a:t>Determining magnetic topology of erupted CMEs; Source regions of “stealth” CMEs; Large-scale magnetic connectivity, better mag. </a:t>
            </a:r>
            <a:r>
              <a:rPr lang="en-US" sz="3100" dirty="0"/>
              <a:t>f</a:t>
            </a:r>
            <a:r>
              <a:rPr lang="en-US" sz="3100" dirty="0"/>
              <a:t>lux estimates</a:t>
            </a:r>
          </a:p>
          <a:p>
            <a:r>
              <a:rPr lang="en-US" sz="3100" dirty="0"/>
              <a:t>Routine and campaign data for continuing development of new data products and methods for future space weather (science and R2O)</a:t>
            </a:r>
          </a:p>
          <a:p>
            <a:r>
              <a:rPr lang="en-US" sz="3100" dirty="0"/>
              <a:t>Explore unknown (science data applicable for SW research).</a:t>
            </a:r>
          </a:p>
        </p:txBody>
      </p:sp>
    </p:spTree>
    <p:extLst>
      <p:ext uri="{BB962C8B-B14F-4D97-AF65-F5344CB8AC3E}">
        <p14:creationId xmlns:p14="http://schemas.microsoft.com/office/powerpoint/2010/main" val="258518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Identification of “Bad” Active Regions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3339" y="5628942"/>
            <a:ext cx="2543283" cy="339338"/>
          </a:xfrm>
          <a:prstGeom prst="rect">
            <a:avLst/>
          </a:prstGeom>
          <a:noFill/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Komm &amp; Hill, 2009, 1009 ARs</a:t>
            </a: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168574" y="1596382"/>
            <a:ext cx="6703171" cy="5632978"/>
            <a:chOff x="1752063" y="627947"/>
            <a:chExt cx="6164800" cy="5180013"/>
          </a:xfrm>
        </p:grpSpPr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1752063" y="627947"/>
              <a:ext cx="5562600" cy="5180013"/>
              <a:chOff x="1251" y="697"/>
              <a:chExt cx="3262" cy="3071"/>
            </a:xfrm>
          </p:grpSpPr>
          <p:pic>
            <p:nvPicPr>
              <p:cNvPr id="18" name="Picture 5" descr="C:\Documents and Settings\avi\My Documents\Talk-at-Sonoma04\diagramma-mu-Deltah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855"/>
              <a:stretch>
                <a:fillRect/>
              </a:stretch>
            </p:blipFill>
            <p:spPr bwMode="auto">
              <a:xfrm>
                <a:off x="1251" y="697"/>
                <a:ext cx="3262" cy="30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 Box 6"/>
              <p:cNvSpPr txBox="1">
                <a:spLocks noChangeArrowheads="1"/>
              </p:cNvSpPr>
              <p:nvPr/>
            </p:nvSpPr>
            <p:spPr bwMode="auto">
              <a:xfrm>
                <a:off x="3168" y="1248"/>
                <a:ext cx="673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18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9773/M9.5</a:t>
                </a:r>
              </a:p>
            </p:txBody>
          </p:sp>
          <p:sp>
            <p:nvSpPr>
              <p:cNvPr id="20" name="Rectangle 7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673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18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9866/M5.7</a:t>
                </a:r>
              </a:p>
            </p:txBody>
          </p:sp>
          <p:sp>
            <p:nvSpPr>
              <p:cNvPr id="21" name="Rectangle 8"/>
              <p:cNvSpPr>
                <a:spLocks noChangeArrowheads="1"/>
              </p:cNvSpPr>
              <p:nvPr/>
            </p:nvSpPr>
            <p:spPr bwMode="auto">
              <a:xfrm>
                <a:off x="3552" y="1536"/>
                <a:ext cx="634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18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9077/X5.7</a:t>
                </a:r>
              </a:p>
            </p:txBody>
          </p:sp>
          <p:sp>
            <p:nvSpPr>
              <p:cNvPr id="22" name="Rectangle 9"/>
              <p:cNvSpPr>
                <a:spLocks noChangeArrowheads="1"/>
              </p:cNvSpPr>
              <p:nvPr/>
            </p:nvSpPr>
            <p:spPr bwMode="auto">
              <a:xfrm>
                <a:off x="2256" y="2256"/>
                <a:ext cx="502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18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0515/ - </a:t>
                </a:r>
              </a:p>
            </p:txBody>
          </p:sp>
          <p:sp>
            <p:nvSpPr>
              <p:cNvPr id="23" name="Rectangle 10"/>
              <p:cNvSpPr>
                <a:spLocks noChangeArrowheads="1"/>
              </p:cNvSpPr>
              <p:nvPr/>
            </p:nvSpPr>
            <p:spPr bwMode="auto">
              <a:xfrm>
                <a:off x="2688" y="2640"/>
                <a:ext cx="537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18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0306/C1</a:t>
                </a:r>
              </a:p>
            </p:txBody>
          </p:sp>
          <p:sp>
            <p:nvSpPr>
              <p:cNvPr id="24" name="Rectangle 11"/>
              <p:cNvSpPr>
                <a:spLocks noChangeArrowheads="1"/>
              </p:cNvSpPr>
              <p:nvPr/>
            </p:nvSpPr>
            <p:spPr bwMode="auto">
              <a:xfrm>
                <a:off x="2496" y="2448"/>
                <a:ext cx="475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18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9851/ -</a:t>
                </a:r>
              </a:p>
            </p:txBody>
          </p:sp>
          <p:sp>
            <p:nvSpPr>
              <p:cNvPr id="25" name="Rectangle 12"/>
              <p:cNvSpPr>
                <a:spLocks noChangeArrowheads="1"/>
              </p:cNvSpPr>
              <p:nvPr/>
            </p:nvSpPr>
            <p:spPr bwMode="auto">
              <a:xfrm>
                <a:off x="1920" y="2640"/>
                <a:ext cx="537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18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0061/C2</a:t>
                </a:r>
              </a:p>
            </p:txBody>
          </p:sp>
          <p:sp>
            <p:nvSpPr>
              <p:cNvPr id="26" name="Rectangle 14"/>
              <p:cNvSpPr>
                <a:spLocks noChangeArrowheads="1"/>
              </p:cNvSpPr>
              <p:nvPr/>
            </p:nvSpPr>
            <p:spPr bwMode="auto">
              <a:xfrm>
                <a:off x="3888" y="1872"/>
                <a:ext cx="343" cy="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1500" b="1" i="1" dirty="0">
                    <a:solidFill>
                      <a:prstClr val="black"/>
                    </a:solidFill>
                    <a:latin typeface="Calibri"/>
                    <a:ea typeface="+mn-ea"/>
                  </a:rPr>
                  <a:t>Jul 13</a:t>
                </a:r>
              </a:p>
            </p:txBody>
          </p:sp>
          <p:sp>
            <p:nvSpPr>
              <p:cNvPr id="27" name="Rectangle 15"/>
              <p:cNvSpPr>
                <a:spLocks noChangeArrowheads="1"/>
              </p:cNvSpPr>
              <p:nvPr/>
            </p:nvSpPr>
            <p:spPr bwMode="auto">
              <a:xfrm>
                <a:off x="3072" y="1776"/>
                <a:ext cx="343" cy="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1500" b="1" i="1" dirty="0">
                    <a:solidFill>
                      <a:prstClr val="black"/>
                    </a:solidFill>
                    <a:latin typeface="Calibri"/>
                    <a:ea typeface="+mn-ea"/>
                  </a:rPr>
                  <a:t>Jul 14</a:t>
                </a:r>
              </a:p>
            </p:txBody>
          </p:sp>
        </p:grpSp>
        <p:grpSp>
          <p:nvGrpSpPr>
            <p:cNvPr id="28" name="Group 26"/>
            <p:cNvGrpSpPr>
              <a:grpSpLocks/>
            </p:cNvGrpSpPr>
            <p:nvPr/>
          </p:nvGrpSpPr>
          <p:grpSpPr bwMode="auto">
            <a:xfrm>
              <a:off x="3200400" y="1371600"/>
              <a:ext cx="3733800" cy="2057400"/>
              <a:chOff x="1872" y="1111"/>
              <a:chExt cx="2352" cy="1289"/>
            </a:xfrm>
          </p:grpSpPr>
          <p:sp>
            <p:nvSpPr>
              <p:cNvPr id="29" name="Freeform 18"/>
              <p:cNvSpPr>
                <a:spLocks/>
              </p:cNvSpPr>
              <p:nvPr/>
            </p:nvSpPr>
            <p:spPr bwMode="auto">
              <a:xfrm>
                <a:off x="2852" y="1111"/>
                <a:ext cx="1372" cy="1289"/>
              </a:xfrm>
              <a:custGeom>
                <a:avLst/>
                <a:gdLst>
                  <a:gd name="T0" fmla="*/ 1083 w 1382"/>
                  <a:gd name="T1" fmla="*/ 1225 h 1323"/>
                  <a:gd name="T2" fmla="*/ 1115 w 1382"/>
                  <a:gd name="T3" fmla="*/ 1217 h 1323"/>
                  <a:gd name="T4" fmla="*/ 1139 w 1382"/>
                  <a:gd name="T5" fmla="*/ 1201 h 1323"/>
                  <a:gd name="T6" fmla="*/ 1204 w 1382"/>
                  <a:gd name="T7" fmla="*/ 1185 h 1323"/>
                  <a:gd name="T8" fmla="*/ 1261 w 1382"/>
                  <a:gd name="T9" fmla="*/ 1128 h 1323"/>
                  <a:gd name="T10" fmla="*/ 1294 w 1382"/>
                  <a:gd name="T11" fmla="*/ 1071 h 1323"/>
                  <a:gd name="T12" fmla="*/ 1326 w 1382"/>
                  <a:gd name="T13" fmla="*/ 974 h 1323"/>
                  <a:gd name="T14" fmla="*/ 1277 w 1382"/>
                  <a:gd name="T15" fmla="*/ 390 h 1323"/>
                  <a:gd name="T16" fmla="*/ 1229 w 1382"/>
                  <a:gd name="T17" fmla="*/ 292 h 1323"/>
                  <a:gd name="T18" fmla="*/ 1066 w 1382"/>
                  <a:gd name="T19" fmla="*/ 114 h 1323"/>
                  <a:gd name="T20" fmla="*/ 985 w 1382"/>
                  <a:gd name="T21" fmla="*/ 57 h 1323"/>
                  <a:gd name="T22" fmla="*/ 782 w 1382"/>
                  <a:gd name="T23" fmla="*/ 0 h 1323"/>
                  <a:gd name="T24" fmla="*/ 482 w 1382"/>
                  <a:gd name="T25" fmla="*/ 49 h 1323"/>
                  <a:gd name="T26" fmla="*/ 174 w 1382"/>
                  <a:gd name="T27" fmla="*/ 90 h 1323"/>
                  <a:gd name="T28" fmla="*/ 44 w 1382"/>
                  <a:gd name="T29" fmla="*/ 284 h 1323"/>
                  <a:gd name="T30" fmla="*/ 36 w 1382"/>
                  <a:gd name="T31" fmla="*/ 325 h 1323"/>
                  <a:gd name="T32" fmla="*/ 20 w 1382"/>
                  <a:gd name="T33" fmla="*/ 390 h 1323"/>
                  <a:gd name="T34" fmla="*/ 12 w 1382"/>
                  <a:gd name="T35" fmla="*/ 958 h 1323"/>
                  <a:gd name="T36" fmla="*/ 93 w 1382"/>
                  <a:gd name="T37" fmla="*/ 1088 h 1323"/>
                  <a:gd name="T38" fmla="*/ 150 w 1382"/>
                  <a:gd name="T39" fmla="*/ 1144 h 1323"/>
                  <a:gd name="T40" fmla="*/ 239 w 1382"/>
                  <a:gd name="T41" fmla="*/ 1193 h 1323"/>
                  <a:gd name="T42" fmla="*/ 653 w 1382"/>
                  <a:gd name="T43" fmla="*/ 1323 h 1323"/>
                  <a:gd name="T44" fmla="*/ 920 w 1382"/>
                  <a:gd name="T45" fmla="*/ 1290 h 1323"/>
                  <a:gd name="T46" fmla="*/ 969 w 1382"/>
                  <a:gd name="T47" fmla="*/ 1274 h 1323"/>
                  <a:gd name="T48" fmla="*/ 1034 w 1382"/>
                  <a:gd name="T49" fmla="*/ 1258 h 1323"/>
                  <a:gd name="T50" fmla="*/ 1083 w 1382"/>
                  <a:gd name="T51" fmla="*/ 1242 h 1323"/>
                  <a:gd name="T52" fmla="*/ 1083 w 1382"/>
                  <a:gd name="T53" fmla="*/ 1225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82" h="1323">
                    <a:moveTo>
                      <a:pt x="1083" y="1225"/>
                    </a:moveTo>
                    <a:cubicBezTo>
                      <a:pt x="1094" y="1222"/>
                      <a:pt x="1105" y="1221"/>
                      <a:pt x="1115" y="1217"/>
                    </a:cubicBezTo>
                    <a:cubicBezTo>
                      <a:pt x="1124" y="1213"/>
                      <a:pt x="1130" y="1204"/>
                      <a:pt x="1139" y="1201"/>
                    </a:cubicBezTo>
                    <a:cubicBezTo>
                      <a:pt x="1160" y="1193"/>
                      <a:pt x="1204" y="1185"/>
                      <a:pt x="1204" y="1185"/>
                    </a:cubicBezTo>
                    <a:cubicBezTo>
                      <a:pt x="1224" y="1167"/>
                      <a:pt x="1261" y="1128"/>
                      <a:pt x="1261" y="1128"/>
                    </a:cubicBezTo>
                    <a:cubicBezTo>
                      <a:pt x="1279" y="1073"/>
                      <a:pt x="1254" y="1140"/>
                      <a:pt x="1294" y="1071"/>
                    </a:cubicBezTo>
                    <a:cubicBezTo>
                      <a:pt x="1311" y="1042"/>
                      <a:pt x="1310" y="1005"/>
                      <a:pt x="1326" y="974"/>
                    </a:cubicBezTo>
                    <a:cubicBezTo>
                      <a:pt x="1356" y="822"/>
                      <a:pt x="1382" y="538"/>
                      <a:pt x="1277" y="390"/>
                    </a:cubicBezTo>
                    <a:cubicBezTo>
                      <a:pt x="1266" y="356"/>
                      <a:pt x="1253" y="318"/>
                      <a:pt x="1229" y="292"/>
                    </a:cubicBezTo>
                    <a:cubicBezTo>
                      <a:pt x="1202" y="211"/>
                      <a:pt x="1143" y="151"/>
                      <a:pt x="1066" y="114"/>
                    </a:cubicBezTo>
                    <a:cubicBezTo>
                      <a:pt x="1040" y="88"/>
                      <a:pt x="1020" y="68"/>
                      <a:pt x="985" y="57"/>
                    </a:cubicBezTo>
                    <a:cubicBezTo>
                      <a:pt x="932" y="4"/>
                      <a:pt x="852" y="6"/>
                      <a:pt x="782" y="0"/>
                    </a:cubicBezTo>
                    <a:cubicBezTo>
                      <a:pt x="676" y="10"/>
                      <a:pt x="587" y="41"/>
                      <a:pt x="482" y="49"/>
                    </a:cubicBezTo>
                    <a:cubicBezTo>
                      <a:pt x="379" y="75"/>
                      <a:pt x="280" y="83"/>
                      <a:pt x="174" y="90"/>
                    </a:cubicBezTo>
                    <a:cubicBezTo>
                      <a:pt x="104" y="137"/>
                      <a:pt x="80" y="212"/>
                      <a:pt x="44" y="284"/>
                    </a:cubicBezTo>
                    <a:cubicBezTo>
                      <a:pt x="41" y="298"/>
                      <a:pt x="39" y="311"/>
                      <a:pt x="36" y="325"/>
                    </a:cubicBezTo>
                    <a:cubicBezTo>
                      <a:pt x="31" y="347"/>
                      <a:pt x="20" y="390"/>
                      <a:pt x="20" y="390"/>
                    </a:cubicBezTo>
                    <a:cubicBezTo>
                      <a:pt x="3" y="583"/>
                      <a:pt x="0" y="761"/>
                      <a:pt x="12" y="958"/>
                    </a:cubicBezTo>
                    <a:cubicBezTo>
                      <a:pt x="15" y="1001"/>
                      <a:pt x="55" y="1074"/>
                      <a:pt x="93" y="1088"/>
                    </a:cubicBezTo>
                    <a:cubicBezTo>
                      <a:pt x="104" y="1121"/>
                      <a:pt x="117" y="1133"/>
                      <a:pt x="150" y="1144"/>
                    </a:cubicBezTo>
                    <a:cubicBezTo>
                      <a:pt x="190" y="1172"/>
                      <a:pt x="187" y="1183"/>
                      <a:pt x="239" y="1193"/>
                    </a:cubicBezTo>
                    <a:cubicBezTo>
                      <a:pt x="351" y="1268"/>
                      <a:pt x="521" y="1297"/>
                      <a:pt x="653" y="1323"/>
                    </a:cubicBezTo>
                    <a:cubicBezTo>
                      <a:pt x="738" y="1317"/>
                      <a:pt x="836" y="1313"/>
                      <a:pt x="920" y="1290"/>
                    </a:cubicBezTo>
                    <a:cubicBezTo>
                      <a:pt x="937" y="1286"/>
                      <a:pt x="952" y="1278"/>
                      <a:pt x="969" y="1274"/>
                    </a:cubicBezTo>
                    <a:cubicBezTo>
                      <a:pt x="991" y="1269"/>
                      <a:pt x="1012" y="1263"/>
                      <a:pt x="1034" y="1258"/>
                    </a:cubicBezTo>
                    <a:cubicBezTo>
                      <a:pt x="1051" y="1254"/>
                      <a:pt x="1083" y="1242"/>
                      <a:pt x="1083" y="1242"/>
                    </a:cubicBezTo>
                    <a:cubicBezTo>
                      <a:pt x="1092" y="1213"/>
                      <a:pt x="1097" y="1211"/>
                      <a:pt x="1083" y="1225"/>
                    </a:cubicBez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0" name="Text Box 19"/>
              <p:cNvSpPr txBox="1">
                <a:spLocks noChangeArrowheads="1"/>
              </p:cNvSpPr>
              <p:nvPr/>
            </p:nvSpPr>
            <p:spPr bwMode="auto">
              <a:xfrm>
                <a:off x="1872" y="1152"/>
                <a:ext cx="854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2200" dirty="0">
                    <a:solidFill>
                      <a:srgbClr val="CC3300"/>
                    </a:solidFill>
                    <a:latin typeface="Calibri"/>
                    <a:ea typeface="+mn-ea"/>
                  </a:rPr>
                  <a:t>Flaring ARs</a:t>
                </a:r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477" cy="187"/>
              </a:xfrm>
              <a:prstGeom prst="line">
                <a:avLst/>
              </a:prstGeom>
              <a:noFill/>
              <a:ln w="3175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32" name="Group 27"/>
            <p:cNvGrpSpPr>
              <a:grpSpLocks/>
            </p:cNvGrpSpPr>
            <p:nvPr/>
          </p:nvGrpSpPr>
          <p:grpSpPr bwMode="auto">
            <a:xfrm>
              <a:off x="2743200" y="3200400"/>
              <a:ext cx="4092575" cy="1555750"/>
              <a:chOff x="2688" y="1296"/>
              <a:chExt cx="2578" cy="980"/>
            </a:xfrm>
          </p:grpSpPr>
          <p:sp>
            <p:nvSpPr>
              <p:cNvPr id="33" name="Freeform 21"/>
              <p:cNvSpPr>
                <a:spLocks/>
              </p:cNvSpPr>
              <p:nvPr/>
            </p:nvSpPr>
            <p:spPr bwMode="auto">
              <a:xfrm>
                <a:off x="2688" y="1296"/>
                <a:ext cx="1493" cy="901"/>
              </a:xfrm>
              <a:custGeom>
                <a:avLst/>
                <a:gdLst>
                  <a:gd name="T0" fmla="*/ 1482 w 1493"/>
                  <a:gd name="T1" fmla="*/ 518 h 901"/>
                  <a:gd name="T2" fmla="*/ 1376 w 1493"/>
                  <a:gd name="T3" fmla="*/ 453 h 901"/>
                  <a:gd name="T4" fmla="*/ 1352 w 1493"/>
                  <a:gd name="T5" fmla="*/ 429 h 901"/>
                  <a:gd name="T6" fmla="*/ 1319 w 1493"/>
                  <a:gd name="T7" fmla="*/ 412 h 901"/>
                  <a:gd name="T8" fmla="*/ 1263 w 1493"/>
                  <a:gd name="T9" fmla="*/ 372 h 901"/>
                  <a:gd name="T10" fmla="*/ 1092 w 1493"/>
                  <a:gd name="T11" fmla="*/ 242 h 901"/>
                  <a:gd name="T12" fmla="*/ 1044 w 1493"/>
                  <a:gd name="T13" fmla="*/ 234 h 901"/>
                  <a:gd name="T14" fmla="*/ 930 w 1493"/>
                  <a:gd name="T15" fmla="*/ 193 h 901"/>
                  <a:gd name="T16" fmla="*/ 841 w 1493"/>
                  <a:gd name="T17" fmla="*/ 104 h 901"/>
                  <a:gd name="T18" fmla="*/ 743 w 1493"/>
                  <a:gd name="T19" fmla="*/ 47 h 901"/>
                  <a:gd name="T20" fmla="*/ 695 w 1493"/>
                  <a:gd name="T21" fmla="*/ 31 h 901"/>
                  <a:gd name="T22" fmla="*/ 557 w 1493"/>
                  <a:gd name="T23" fmla="*/ 7 h 901"/>
                  <a:gd name="T24" fmla="*/ 184 w 1493"/>
                  <a:gd name="T25" fmla="*/ 55 h 901"/>
                  <a:gd name="T26" fmla="*/ 159 w 1493"/>
                  <a:gd name="T27" fmla="*/ 96 h 901"/>
                  <a:gd name="T28" fmla="*/ 127 w 1493"/>
                  <a:gd name="T29" fmla="*/ 145 h 901"/>
                  <a:gd name="T30" fmla="*/ 78 w 1493"/>
                  <a:gd name="T31" fmla="*/ 274 h 901"/>
                  <a:gd name="T32" fmla="*/ 54 w 1493"/>
                  <a:gd name="T33" fmla="*/ 453 h 901"/>
                  <a:gd name="T34" fmla="*/ 102 w 1493"/>
                  <a:gd name="T35" fmla="*/ 672 h 901"/>
                  <a:gd name="T36" fmla="*/ 175 w 1493"/>
                  <a:gd name="T37" fmla="*/ 745 h 901"/>
                  <a:gd name="T38" fmla="*/ 297 w 1493"/>
                  <a:gd name="T39" fmla="*/ 786 h 901"/>
                  <a:gd name="T40" fmla="*/ 573 w 1493"/>
                  <a:gd name="T41" fmla="*/ 850 h 901"/>
                  <a:gd name="T42" fmla="*/ 1084 w 1493"/>
                  <a:gd name="T43" fmla="*/ 859 h 901"/>
                  <a:gd name="T44" fmla="*/ 1206 w 1493"/>
                  <a:gd name="T45" fmla="*/ 834 h 901"/>
                  <a:gd name="T46" fmla="*/ 1303 w 1493"/>
                  <a:gd name="T47" fmla="*/ 786 h 901"/>
                  <a:gd name="T48" fmla="*/ 1368 w 1493"/>
                  <a:gd name="T49" fmla="*/ 745 h 901"/>
                  <a:gd name="T50" fmla="*/ 1433 w 1493"/>
                  <a:gd name="T51" fmla="*/ 704 h 901"/>
                  <a:gd name="T52" fmla="*/ 1482 w 1493"/>
                  <a:gd name="T53" fmla="*/ 518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93" h="901">
                    <a:moveTo>
                      <a:pt x="1482" y="518"/>
                    </a:moveTo>
                    <a:cubicBezTo>
                      <a:pt x="1450" y="488"/>
                      <a:pt x="1419" y="467"/>
                      <a:pt x="1376" y="453"/>
                    </a:cubicBezTo>
                    <a:cubicBezTo>
                      <a:pt x="1368" y="445"/>
                      <a:pt x="1361" y="436"/>
                      <a:pt x="1352" y="429"/>
                    </a:cubicBezTo>
                    <a:cubicBezTo>
                      <a:pt x="1342" y="422"/>
                      <a:pt x="1328" y="420"/>
                      <a:pt x="1319" y="412"/>
                    </a:cubicBezTo>
                    <a:cubicBezTo>
                      <a:pt x="1259" y="361"/>
                      <a:pt x="1366" y="413"/>
                      <a:pt x="1263" y="372"/>
                    </a:cubicBezTo>
                    <a:cubicBezTo>
                      <a:pt x="1241" y="339"/>
                      <a:pt x="1140" y="258"/>
                      <a:pt x="1092" y="242"/>
                    </a:cubicBezTo>
                    <a:cubicBezTo>
                      <a:pt x="1077" y="237"/>
                      <a:pt x="1060" y="237"/>
                      <a:pt x="1044" y="234"/>
                    </a:cubicBezTo>
                    <a:cubicBezTo>
                      <a:pt x="1003" y="226"/>
                      <a:pt x="971" y="202"/>
                      <a:pt x="930" y="193"/>
                    </a:cubicBezTo>
                    <a:cubicBezTo>
                      <a:pt x="881" y="160"/>
                      <a:pt x="878" y="140"/>
                      <a:pt x="841" y="104"/>
                    </a:cubicBezTo>
                    <a:cubicBezTo>
                      <a:pt x="831" y="94"/>
                      <a:pt x="751" y="52"/>
                      <a:pt x="743" y="47"/>
                    </a:cubicBezTo>
                    <a:cubicBezTo>
                      <a:pt x="729" y="38"/>
                      <a:pt x="712" y="34"/>
                      <a:pt x="695" y="31"/>
                    </a:cubicBezTo>
                    <a:cubicBezTo>
                      <a:pt x="668" y="26"/>
                      <a:pt x="557" y="7"/>
                      <a:pt x="557" y="7"/>
                    </a:cubicBezTo>
                    <a:cubicBezTo>
                      <a:pt x="0" y="20"/>
                      <a:pt x="404" y="0"/>
                      <a:pt x="184" y="55"/>
                    </a:cubicBezTo>
                    <a:cubicBezTo>
                      <a:pt x="147" y="92"/>
                      <a:pt x="185" y="49"/>
                      <a:pt x="159" y="96"/>
                    </a:cubicBezTo>
                    <a:cubicBezTo>
                      <a:pt x="150" y="113"/>
                      <a:pt x="133" y="126"/>
                      <a:pt x="127" y="145"/>
                    </a:cubicBezTo>
                    <a:cubicBezTo>
                      <a:pt x="112" y="190"/>
                      <a:pt x="105" y="234"/>
                      <a:pt x="78" y="274"/>
                    </a:cubicBezTo>
                    <a:cubicBezTo>
                      <a:pt x="66" y="338"/>
                      <a:pt x="59" y="384"/>
                      <a:pt x="54" y="453"/>
                    </a:cubicBezTo>
                    <a:cubicBezTo>
                      <a:pt x="62" y="529"/>
                      <a:pt x="82" y="623"/>
                      <a:pt x="102" y="672"/>
                    </a:cubicBezTo>
                    <a:cubicBezTo>
                      <a:pt x="118" y="677"/>
                      <a:pt x="175" y="745"/>
                      <a:pt x="175" y="745"/>
                    </a:cubicBezTo>
                    <a:cubicBezTo>
                      <a:pt x="204" y="772"/>
                      <a:pt x="258" y="775"/>
                      <a:pt x="297" y="786"/>
                    </a:cubicBezTo>
                    <a:cubicBezTo>
                      <a:pt x="370" y="833"/>
                      <a:pt x="488" y="842"/>
                      <a:pt x="573" y="850"/>
                    </a:cubicBezTo>
                    <a:cubicBezTo>
                      <a:pt x="753" y="901"/>
                      <a:pt x="797" y="864"/>
                      <a:pt x="1084" y="859"/>
                    </a:cubicBezTo>
                    <a:cubicBezTo>
                      <a:pt x="1123" y="844"/>
                      <a:pt x="1206" y="834"/>
                      <a:pt x="1206" y="834"/>
                    </a:cubicBezTo>
                    <a:cubicBezTo>
                      <a:pt x="1241" y="822"/>
                      <a:pt x="1268" y="798"/>
                      <a:pt x="1303" y="786"/>
                    </a:cubicBezTo>
                    <a:cubicBezTo>
                      <a:pt x="1324" y="764"/>
                      <a:pt x="1342" y="758"/>
                      <a:pt x="1368" y="745"/>
                    </a:cubicBezTo>
                    <a:cubicBezTo>
                      <a:pt x="1394" y="732"/>
                      <a:pt x="1406" y="714"/>
                      <a:pt x="1433" y="704"/>
                    </a:cubicBezTo>
                    <a:cubicBezTo>
                      <a:pt x="1482" y="631"/>
                      <a:pt x="1493" y="605"/>
                      <a:pt x="1482" y="518"/>
                    </a:cubicBezTo>
                    <a:close/>
                  </a:path>
                </a:pathLst>
              </a:cu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4" name="Rectangle 22"/>
              <p:cNvSpPr>
                <a:spLocks noChangeArrowheads="1"/>
              </p:cNvSpPr>
              <p:nvPr/>
            </p:nvSpPr>
            <p:spPr bwMode="auto">
              <a:xfrm>
                <a:off x="4361" y="1824"/>
                <a:ext cx="905" cy="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2200" dirty="0">
                    <a:solidFill>
                      <a:srgbClr val="0033CC"/>
                    </a:solidFill>
                    <a:latin typeface="Calibri"/>
                    <a:ea typeface="+mn-ea"/>
                  </a:rPr>
                  <a:t>Flare-Quiet </a:t>
                </a:r>
              </a:p>
              <a:p>
                <a:pPr algn="ctr"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en-US" sz="2200" dirty="0">
                    <a:solidFill>
                      <a:srgbClr val="0033CC"/>
                    </a:solidFill>
                    <a:latin typeface="Calibri"/>
                    <a:ea typeface="+mn-ea"/>
                  </a:rPr>
                  <a:t>ARs</a:t>
                </a:r>
              </a:p>
            </p:txBody>
          </p:sp>
          <p:sp>
            <p:nvSpPr>
              <p:cNvPr id="35" name="Freeform 25"/>
              <p:cNvSpPr>
                <a:spLocks/>
              </p:cNvSpPr>
              <p:nvPr/>
            </p:nvSpPr>
            <p:spPr bwMode="auto">
              <a:xfrm>
                <a:off x="4176" y="1872"/>
                <a:ext cx="217" cy="80"/>
              </a:xfrm>
              <a:custGeom>
                <a:avLst/>
                <a:gdLst>
                  <a:gd name="T0" fmla="*/ 217 w 217"/>
                  <a:gd name="T1" fmla="*/ 80 h 80"/>
                  <a:gd name="T2" fmla="*/ 0 w 217"/>
                  <a:gd name="T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7" h="80">
                    <a:moveTo>
                      <a:pt x="217" y="80"/>
                    </a:moveTo>
                    <a:lnTo>
                      <a:pt x="0" y="0"/>
                    </a:lnTo>
                  </a:path>
                </a:pathLst>
              </a:custGeom>
              <a:noFill/>
              <a:ln w="31750">
                <a:solidFill>
                  <a:srgbClr val="0033CC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36" name="Group 34"/>
            <p:cNvGrpSpPr>
              <a:grpSpLocks/>
            </p:cNvGrpSpPr>
            <p:nvPr/>
          </p:nvGrpSpPr>
          <p:grpSpPr bwMode="auto">
            <a:xfrm>
              <a:off x="3657600" y="4572005"/>
              <a:ext cx="4259263" cy="723901"/>
              <a:chOff x="65" y="2596"/>
              <a:chExt cx="2683" cy="456"/>
            </a:xfrm>
          </p:grpSpPr>
          <p:sp>
            <p:nvSpPr>
              <p:cNvPr id="37" name="Rectangle 28"/>
              <p:cNvSpPr>
                <a:spLocks noChangeArrowheads="1"/>
              </p:cNvSpPr>
              <p:nvPr/>
            </p:nvSpPr>
            <p:spPr bwMode="auto">
              <a:xfrm>
                <a:off x="324" y="2642"/>
                <a:ext cx="2424" cy="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1007787" eaLnBrk="1" fontAlgn="auto" hangingPunct="1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altLang="en-US" sz="2000" b="1" dirty="0">
                    <a:solidFill>
                      <a:srgbClr val="008080"/>
                    </a:solidFill>
                    <a:latin typeface="Calibri"/>
                    <a:ea typeface="+mn-ea"/>
                  </a:rPr>
                  <a:t>Classical Kolmogorov Turbulence state</a:t>
                </a:r>
              </a:p>
            </p:txBody>
          </p:sp>
          <p:sp>
            <p:nvSpPr>
              <p:cNvPr id="38" name="Freeform 29"/>
              <p:cNvSpPr>
                <a:spLocks/>
              </p:cNvSpPr>
              <p:nvPr/>
            </p:nvSpPr>
            <p:spPr bwMode="auto">
              <a:xfrm>
                <a:off x="65" y="2596"/>
                <a:ext cx="454" cy="349"/>
              </a:xfrm>
              <a:custGeom>
                <a:avLst/>
                <a:gdLst>
                  <a:gd name="T0" fmla="*/ 454 w 454"/>
                  <a:gd name="T1" fmla="*/ 349 h 349"/>
                  <a:gd name="T2" fmla="*/ 0 w 454"/>
                  <a:gd name="T3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4" h="349">
                    <a:moveTo>
                      <a:pt x="454" y="349"/>
                    </a:moveTo>
                    <a:lnTo>
                      <a:pt x="0" y="0"/>
                    </a:lnTo>
                  </a:path>
                </a:pathLst>
              </a:custGeom>
              <a:noFill/>
              <a:ln w="31750">
                <a:solidFill>
                  <a:srgbClr val="008080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1007787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5347" y="1866988"/>
            <a:ext cx="3942113" cy="350991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3528221" y="7221925"/>
            <a:ext cx="2087275" cy="339338"/>
          </a:xfrm>
          <a:prstGeom prst="rect">
            <a:avLst/>
          </a:prstGeom>
          <a:noFill/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Abramenko, 2004-2014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30573" y="6487813"/>
            <a:ext cx="3611656" cy="916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</a:rPr>
              <a:t>Helioseismology and high-res observations</a:t>
            </a:r>
          </a:p>
        </p:txBody>
      </p:sp>
    </p:spTree>
    <p:extLst>
      <p:ext uri="{BB962C8B-B14F-4D97-AF65-F5344CB8AC3E}">
        <p14:creationId xmlns:p14="http://schemas.microsoft.com/office/powerpoint/2010/main" val="12659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2508" y="874616"/>
            <a:ext cx="6873421" cy="630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58715" y="2425999"/>
            <a:ext cx="6787769" cy="311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4930058" y="4075964"/>
            <a:ext cx="1366559" cy="4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78" tIns="50390" rIns="100778" bIns="503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007787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ru-RU" sz="2000" dirty="0">
                <a:solidFill>
                  <a:prstClr val="black"/>
                </a:solidFill>
                <a:ea typeface="+mn-ea"/>
              </a:rPr>
              <a:t>HMI/SDO</a:t>
            </a:r>
            <a:endParaRPr lang="ru-RU" altLang="ru-RU" sz="20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8960558" y="4047451"/>
            <a:ext cx="952059" cy="40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78" tIns="50390" rIns="100778" bIns="503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007787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ru-RU" sz="2000" dirty="0">
                <a:solidFill>
                  <a:prstClr val="black"/>
                </a:solidFill>
                <a:ea typeface="+mn-ea"/>
              </a:rPr>
              <a:t>SOLIS</a:t>
            </a:r>
            <a:endParaRPr lang="ru-RU" altLang="ru-RU" sz="20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65038" y="4072575"/>
            <a:ext cx="2178251" cy="407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100778" tIns="50390" rIns="100778" bIns="503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007787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ru-RU" sz="2000" dirty="0">
                <a:solidFill>
                  <a:prstClr val="black"/>
                </a:solidFill>
                <a:ea typeface="+mn-ea"/>
              </a:rPr>
              <a:t>STOP/</a:t>
            </a:r>
            <a:r>
              <a:rPr lang="en-US" altLang="ru-RU" sz="2000" dirty="0" err="1">
                <a:solidFill>
                  <a:prstClr val="black"/>
                </a:solidFill>
                <a:ea typeface="+mn-ea"/>
              </a:rPr>
              <a:t>Kislovodsk</a:t>
            </a:r>
            <a:endParaRPr lang="ru-RU" altLang="ru-RU" sz="20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5169" y="7141193"/>
            <a:ext cx="1565456" cy="407206"/>
          </a:xfrm>
          <a:prstGeom prst="rect">
            <a:avLst/>
          </a:prstGeom>
          <a:noFill/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Tlatov (2017)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04031" y="84016"/>
            <a:ext cx="9072563" cy="12602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ru-RU" dirty="0"/>
              <a:t>Polar  F</a:t>
            </a:r>
            <a:r>
              <a:rPr lang="en-US" altLang="ru-RU" dirty="0" smtClean="0"/>
              <a:t>ield CR2170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5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42" y="157403"/>
            <a:ext cx="5124318" cy="712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359" y="2802590"/>
            <a:ext cx="4116255" cy="4173857"/>
          </a:xfrm>
          <a:prstGeom prst="rect">
            <a:avLst/>
          </a:prstGeom>
          <a:noFill/>
        </p:spPr>
        <p:txBody>
          <a:bodyPr wrap="squar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Composite Hinode/SOLIS synoptic magnetogram.</a:t>
            </a:r>
          </a:p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Routine SW observations could be supplemented by </a:t>
            </a:r>
          </a:p>
          <a:p>
            <a:pPr marL="377920" indent="-377920" defTabSz="100778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Calibri"/>
                <a:ea typeface="+mn-ea"/>
              </a:rPr>
              <a:t>DKIST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 (polar area scans), </a:t>
            </a:r>
            <a:r>
              <a:rPr lang="en-US" u="sng" dirty="0">
                <a:solidFill>
                  <a:prstClr val="black"/>
                </a:solidFill>
                <a:latin typeface="Calibri"/>
                <a:ea typeface="+mn-ea"/>
              </a:rPr>
              <a:t>SOLIS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 (area scans in photo- and chromo-spheres), imaging telescopes/</a:t>
            </a:r>
            <a:r>
              <a:rPr lang="en-US" u="sng" dirty="0">
                <a:solidFill>
                  <a:prstClr val="black"/>
                </a:solidFill>
                <a:latin typeface="Calibri"/>
                <a:ea typeface="+mn-ea"/>
              </a:rPr>
              <a:t>PSPT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-type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64370" y="756126"/>
            <a:ext cx="3612224" cy="12602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Clumpy Nature of Polar 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44" y="35577"/>
            <a:ext cx="9072563" cy="1260211"/>
          </a:xfrm>
        </p:spPr>
        <p:txBody>
          <a:bodyPr/>
          <a:lstStyle/>
          <a:p>
            <a:r>
              <a:rPr lang="en-US" dirty="0" smtClean="0"/>
              <a:t>Large-scale magnetic connectivity</a:t>
            </a:r>
            <a:endParaRPr lang="en-US" dirty="0"/>
          </a:p>
        </p:txBody>
      </p:sp>
      <p:pic>
        <p:nvPicPr>
          <p:cNvPr id="5" name="Picture 4" descr="C:\Users\apevtsov\Documents\meetings\other\jenam\jun09_12UT_325_minus90.tiff"/>
          <p:cNvPicPr>
            <a:picLocks noChangeAspect="1" noChangeArrowheads="1"/>
          </p:cNvPicPr>
          <p:nvPr/>
        </p:nvPicPr>
        <p:blipFill>
          <a:blip r:embed="rId2" cstate="print"/>
          <a:srcRect l="15046" b="57870"/>
          <a:stretch>
            <a:fillRect/>
          </a:stretch>
        </p:blipFill>
        <p:spPr bwMode="auto">
          <a:xfrm>
            <a:off x="168010" y="1092182"/>
            <a:ext cx="4143430" cy="2055012"/>
          </a:xfrm>
          <a:prstGeom prst="rect">
            <a:avLst/>
          </a:prstGeom>
          <a:noFill/>
        </p:spPr>
      </p:pic>
      <p:pic>
        <p:nvPicPr>
          <p:cNvPr id="6" name="Picture 5" descr="C:\Users\apevtsov\Documents\meetings\other\jenam\jun11_12UT_325_minus90.tiff"/>
          <p:cNvPicPr>
            <a:picLocks noChangeAspect="1" noChangeArrowheads="1"/>
          </p:cNvPicPr>
          <p:nvPr/>
        </p:nvPicPr>
        <p:blipFill>
          <a:blip r:embed="rId3" cstate="print"/>
          <a:srcRect l="6944" r="6944" b="57870"/>
          <a:stretch>
            <a:fillRect/>
          </a:stretch>
        </p:blipFill>
        <p:spPr bwMode="auto">
          <a:xfrm>
            <a:off x="4452279" y="1092183"/>
            <a:ext cx="4200034" cy="20550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4059" y="3276547"/>
            <a:ext cx="1442388" cy="407206"/>
          </a:xfrm>
          <a:prstGeom prst="rect">
            <a:avLst/>
          </a:prstGeom>
          <a:noFill/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9 June 2003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6310" y="3276547"/>
            <a:ext cx="1571393" cy="407206"/>
          </a:xfrm>
          <a:prstGeom prst="rect">
            <a:avLst/>
          </a:prstGeom>
          <a:noFill/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11 June 2003</a:t>
            </a:r>
          </a:p>
        </p:txBody>
      </p:sp>
      <p:pic>
        <p:nvPicPr>
          <p:cNvPr id="9" name="Picture 2" descr="C:\Users\apevtsov\Desktop\filament_eruption\Figure_4.jpg"/>
          <p:cNvPicPr>
            <a:picLocks noChangeAspect="1" noChangeArrowheads="1"/>
          </p:cNvPicPr>
          <p:nvPr/>
        </p:nvPicPr>
        <p:blipFill>
          <a:blip r:embed="rId4" cstate="print"/>
          <a:srcRect t="18151" b="60504"/>
          <a:stretch>
            <a:fillRect/>
          </a:stretch>
        </p:blipFill>
        <p:spPr bwMode="auto">
          <a:xfrm>
            <a:off x="0" y="3948659"/>
            <a:ext cx="9992420" cy="1600503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>
            <a:off x="840052" y="1596267"/>
            <a:ext cx="672042" cy="25204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6972432" y="1512253"/>
            <a:ext cx="756047" cy="33605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40052" y="2436407"/>
            <a:ext cx="504031" cy="16802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016" y="1176196"/>
            <a:ext cx="1314796" cy="407206"/>
          </a:xfrm>
          <a:prstGeom prst="rect">
            <a:avLst/>
          </a:prstGeom>
          <a:noFill/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  <a:ea typeface="+mn-ea"/>
              </a:rPr>
              <a:t>Mature 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8013" y="2688449"/>
            <a:ext cx="1860084" cy="407206"/>
          </a:xfrm>
          <a:prstGeom prst="rect">
            <a:avLst/>
          </a:prstGeom>
          <a:solidFill>
            <a:schemeClr val="tx1"/>
          </a:solidFill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  <a:ea typeface="+mn-ea"/>
              </a:rPr>
              <a:t>Filament arcade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08456" y="1092182"/>
            <a:ext cx="988714" cy="407206"/>
          </a:xfrm>
          <a:prstGeom prst="rect">
            <a:avLst/>
          </a:prstGeom>
          <a:solidFill>
            <a:schemeClr val="tx1"/>
          </a:solidFill>
        </p:spPr>
        <p:txBody>
          <a:bodyPr wrap="non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  <a:ea typeface="+mn-ea"/>
              </a:rPr>
              <a:t>new 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026" y="6133027"/>
            <a:ext cx="9408583" cy="916213"/>
          </a:xfrm>
          <a:prstGeom prst="rect">
            <a:avLst/>
          </a:prstGeom>
          <a:noFill/>
        </p:spPr>
        <p:txBody>
          <a:bodyPr wrap="square" lIns="100778" tIns="50390" rIns="100778" bIns="50390" rtlCol="0">
            <a:spAutoFit/>
          </a:bodyPr>
          <a:lstStyle/>
          <a:p>
            <a:pPr defTabSz="10077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Magnetic field of emerging AR reconnects with mature AR, which in its turn, “steals” field lines from magnetic arcade above filament.</a:t>
            </a:r>
          </a:p>
        </p:txBody>
      </p:sp>
    </p:spTree>
    <p:extLst>
      <p:ext uri="{BB962C8B-B14F-4D97-AF65-F5344CB8AC3E}">
        <p14:creationId xmlns:p14="http://schemas.microsoft.com/office/powerpoint/2010/main" val="21997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current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Lack of coordination between national programs/observatories (non-uniform/ duplicate data).</a:t>
            </a:r>
          </a:p>
          <a:p>
            <a:r>
              <a:rPr lang="en-US" dirty="0" smtClean="0"/>
              <a:t>No critical evaluation (what do we need to observe, what is missing </a:t>
            </a:r>
            <a:r>
              <a:rPr lang="en-US" i="1" dirty="0" smtClean="0"/>
              <a:t>etc</a:t>
            </a:r>
            <a:r>
              <a:rPr lang="en-US" dirty="0" smtClean="0"/>
              <a:t>…).</a:t>
            </a:r>
            <a:endParaRPr lang="en-US" dirty="0" smtClean="0"/>
          </a:p>
          <a:p>
            <a:r>
              <a:rPr lang="en-US" dirty="0" smtClean="0"/>
              <a:t>Lack of long-term planning (no well-defined goals, diminishing funding, aging facilities).</a:t>
            </a:r>
          </a:p>
          <a:p>
            <a:r>
              <a:rPr lang="en-US" dirty="0" smtClean="0"/>
              <a:t>Data preservation.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5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Ground-based </a:t>
            </a:r>
            <a:r>
              <a:rPr lang="en-US" dirty="0" smtClean="0"/>
              <a:t>(GB) observations will provide both mission-critical and supplemental data for space weather </a:t>
            </a:r>
            <a:r>
              <a:rPr lang="en-US" dirty="0" smtClean="0"/>
              <a:t>forecasting.</a:t>
            </a:r>
            <a:endParaRPr lang="en-US" dirty="0" smtClean="0"/>
          </a:p>
          <a:p>
            <a:r>
              <a:rPr lang="en-US" dirty="0" smtClean="0"/>
              <a:t>GB data will play important role in developing new SW-related data products (science) and in R2O transition.</a:t>
            </a:r>
          </a:p>
          <a:p>
            <a:r>
              <a:rPr lang="en-US" dirty="0" smtClean="0"/>
              <a:t>It is necessary to develop a strategy and close coordination between the observatories on the long-term goals, data requirements and data sharing.</a:t>
            </a:r>
          </a:p>
          <a:p>
            <a:r>
              <a:rPr lang="en-US" dirty="0" smtClean="0"/>
              <a:t>Add. reading - white </a:t>
            </a:r>
            <a:r>
              <a:rPr lang="en-US" dirty="0"/>
              <a:t>paper on “The Solar Probe Plus Ground Based Network”,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sppgway.jhuapl.edu/ sites/default/files/Pubs/SPP-GBN-WhitePaper-v5.0.pdf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90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2017 RAL Space 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7784" y="588211"/>
            <a:ext cx="8568531" cy="1176196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</a:t>
            </a:r>
            <a:b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Ground-Based Radio Observations…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239" y="2124448"/>
            <a:ext cx="9936626" cy="5112568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Radio-burst monitoring at higher (coronal) frequencies as potential warnings ahead of energetic solar events (e.g. Type II coronal shocks – often associated with CME eruptions, Type III precursors to flares/CMEs, Type IV emission): these could be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 as triggers to implement higher-cadence modes (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the L5 spacecraft remote-sensing instrumentation where spacecraft telemetry could be a problem).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Astronomical radio-source observations (and reconstructions) of velocity, density-proxy, and potentially B_parallel throughout the corona and inner heliosphere to complement coronagraph and heliospheric imaging imagery as well as solar-surface magnetic-field measurements, three-dimensional (3-D) MHD modelling,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77" y="948251"/>
            <a:ext cx="8568531" cy="1176196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 Heliospheric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" y="2052439"/>
            <a:ext cx="9720000" cy="5112568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disentangling of heliospheric structures</a:t>
            </a:r>
            <a:b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Sun and Earth is no simple task.</a:t>
            </a:r>
          </a:p>
          <a:p>
            <a:pPr algn="just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many different features: different solar-wind streams, stream interaction regions (SIRs), CMEs,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Remote-sensing heliospheric imaging via visible-light (Thomson scattered sunlight off of heliospheric structures) or radio (indirect via changes in signals from background sources) frequencies enables us to get a good handle on the large space between Sun and Earth (and beyond the Earth).</a:t>
            </a:r>
          </a:p>
          <a:p>
            <a:pPr algn="just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can be input into the University of California, San Diego (UCSD) 3-D tomography for reconstruction (movie – top) of the whole inner-heliospheric structure in several parameters…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RAL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eiscat-vu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7272560" y="3063"/>
            <a:ext cx="2808065" cy="301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0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6"/>
    </mc:Choice>
    <mc:Fallback xmlns="">
      <p:transition spd="slow" advTm="30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30026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8" y="804235"/>
            <a:ext cx="8568531" cy="1176196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Interplanetary Scintillation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(IPS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Heliospheric Faraday Rotation (FR)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7784" y="7141193"/>
            <a:ext cx="2100130" cy="25204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RAL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G:\Laptop_Emergency_Backup_18-10-11\Users\Mario\Desktop\Work\Conferences\NAM_2015\Schrijver_Plenary\spaceweatherimpacts.key\Data\HeliophysicsCoverSet-50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76" y="1836419"/>
            <a:ext cx="6385717" cy="47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6084094"/>
            <a:ext cx="10080625" cy="144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117000"/>
              </a:lnSpc>
              <a:spcAft>
                <a:spcPts val="1424"/>
              </a:spcAft>
              <a:buClr>
                <a:srgbClr val="FFFFFF"/>
              </a:buClr>
              <a:buSzPct val="52000"/>
            </a:pPr>
            <a:r>
              <a:rPr lang="en-GB" altLang="en-US" sz="2000" b="0" dirty="0"/>
              <a:t> - </a:t>
            </a:r>
            <a:r>
              <a:rPr lang="en-GB" altLang="en-US" sz="2000" b="0" i="1" dirty="0"/>
              <a:t>e.g</a:t>
            </a:r>
            <a:r>
              <a:rPr lang="en-GB" altLang="en-US" sz="2000" b="0" dirty="0"/>
              <a:t>. see M.M. Bisi, “Planetary, heliospheric, and solar science with radio scintillation”, </a:t>
            </a:r>
            <a:br>
              <a:rPr lang="en-GB" altLang="en-US" sz="2000" b="0" dirty="0"/>
            </a:br>
            <a:r>
              <a:rPr lang="en-GB" altLang="en-US" sz="2000" b="0" dirty="0"/>
              <a:t>Chapter 13 of Heliophysics Volume IV “Active stars, their astrospheres, and impacts on planetary Environments”, Editors C.J. Schrijver, F. Bagenal, and J.J. Sojka, </a:t>
            </a:r>
            <a:br>
              <a:rPr lang="en-GB" altLang="en-US" sz="2000" b="0" dirty="0"/>
            </a:br>
            <a:r>
              <a:rPr lang="en-GB" altLang="en-US" sz="2000" b="0" dirty="0"/>
              <a:t>Cambridge University Press, 16 March 2016, and references therein.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7092540" y="4968763"/>
            <a:ext cx="756084" cy="1188132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897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7"/>
    </mc:Choice>
    <mc:Fallback xmlns="">
      <p:transition spd="slow" advTm="1008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6552" y="468011"/>
            <a:ext cx="4149348" cy="57618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117000"/>
              </a:lnSpc>
              <a:buClr>
                <a:srgbClr val="000000"/>
              </a:buClr>
              <a:buSzPct val="45000"/>
              <a:buFont typeface="Times New Roman" pitchFamily="18" charset="0"/>
              <a:buNone/>
            </a:pPr>
            <a:r>
              <a:rPr lang="en-GB" sz="3200" b="0" dirty="0">
                <a:solidFill>
                  <a:srgbClr val="000066"/>
                </a:solidFill>
                <a:cs typeface="Times New Roman" panose="02020603050405020304" pitchFamily="18" charset="0"/>
              </a:rPr>
              <a:t>IPS and Heliospheric FR</a:t>
            </a:r>
            <a:endParaRPr lang="en-US" altLang="en-US" sz="32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224913"/>
            <a:ext cx="10080625" cy="6335087"/>
            <a:chOff x="0" y="1224912"/>
            <a:chExt cx="10080625" cy="6335087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1224912"/>
              <a:ext cx="10080625" cy="6335087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88"/>
              <a:endParaRPr lang="en-GB" sz="2400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1224913"/>
              <a:ext cx="10080625" cy="6311493"/>
              <a:chOff x="0" y="1224913"/>
              <a:chExt cx="10080625" cy="6311493"/>
            </a:xfrm>
          </p:grpSpPr>
          <p:sp>
            <p:nvSpPr>
              <p:cNvPr id="18" name="Text Box 8"/>
              <p:cNvSpPr txBox="1">
                <a:spLocks noChangeArrowheads="1"/>
              </p:cNvSpPr>
              <p:nvPr/>
            </p:nvSpPr>
            <p:spPr bwMode="auto">
              <a:xfrm>
                <a:off x="0" y="6548443"/>
                <a:ext cx="10080625" cy="987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341313" indent="-341313" defTabSz="449263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449263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449263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449263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449263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>
                  <a:lnSpc>
                    <a:spcPct val="107000"/>
                  </a:lnSpc>
                  <a:spcAft>
                    <a:spcPts val="1424"/>
                  </a:spcAft>
                  <a:buClr>
                    <a:srgbClr val="000066"/>
                  </a:buClr>
                  <a:buSzPct val="65000"/>
                </a:pPr>
                <a:r>
                  <a:rPr lang="en-GB" altLang="en-US" sz="2000" b="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IPS is most-sensitive at and around the P-Point of the LOS to the Sun and is only sensitive to the component of flow that is perpendicular to the LOS; it is variation in intensity of astronomical radio sources on timescales of ~0.1s to ~10s that is observed.</a:t>
                </a:r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0" y="1224913"/>
                <a:ext cx="10080625" cy="6300134"/>
                <a:chOff x="0" y="1259147"/>
                <a:chExt cx="10080625" cy="6300134"/>
              </a:xfrm>
            </p:grpSpPr>
            <p:sp>
              <p:nvSpPr>
                <p:cNvPr id="80" name="Rectangle 79"/>
                <p:cNvSpPr/>
                <p:nvPr/>
              </p:nvSpPr>
              <p:spPr bwMode="auto">
                <a:xfrm>
                  <a:off x="0" y="1259147"/>
                  <a:ext cx="10080625" cy="6300134"/>
                </a:xfrm>
                <a:prstGeom prst="rect">
                  <a:avLst/>
                </a:prstGeom>
                <a:solidFill>
                  <a:srgbClr val="0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8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2800" b="1" kern="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</a:endParaRPr>
                </a:p>
              </p:txBody>
            </p:sp>
            <p:pic>
              <p:nvPicPr>
                <p:cNvPr id="81" name="Picture 3"/>
                <p:cNvPicPr/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600">
                  <a:off x="-374040" y="1634040"/>
                  <a:ext cx="4341240" cy="3592080"/>
                </a:xfrm>
                <a:prstGeom prst="rect">
                  <a:avLst/>
                </a:prstGeom>
                <a:ln w="9360">
                  <a:noFill/>
                </a:ln>
              </p:spPr>
            </p:pic>
            <p:pic>
              <p:nvPicPr>
                <p:cNvPr id="82" name="Picture 81"/>
                <p:cNvPicPr/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>
                <a:xfrm rot="10795800">
                  <a:off x="7120800" y="1282834"/>
                  <a:ext cx="2958480" cy="217116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83" name="Line 2"/>
                <p:cNvSpPr/>
                <p:nvPr/>
              </p:nvSpPr>
              <p:spPr>
                <a:xfrm flipV="1">
                  <a:off x="96840" y="2213280"/>
                  <a:ext cx="7787880" cy="5346000"/>
                </a:xfrm>
                <a:prstGeom prst="line">
                  <a:avLst/>
                </a:prstGeom>
                <a:noFill/>
                <a:ln>
                  <a:solidFill>
                    <a:srgbClr val="FFFFFF"/>
                  </a:solidFill>
                  <a:custDash/>
                  <a:tailEnd type="triangle" w="med" len="med"/>
                </a:ln>
                <a:effectLst/>
              </p:spPr>
            </p:sp>
            <p:sp>
              <p:nvSpPr>
                <p:cNvPr id="84" name="Line 3"/>
                <p:cNvSpPr/>
                <p:nvPr/>
              </p:nvSpPr>
              <p:spPr>
                <a:xfrm flipV="1">
                  <a:off x="726480" y="2518200"/>
                  <a:ext cx="7458840" cy="5041080"/>
                </a:xfrm>
                <a:prstGeom prst="line">
                  <a:avLst/>
                </a:prstGeom>
                <a:noFill/>
                <a:ln>
                  <a:solidFill>
                    <a:srgbClr val="FFFFFF"/>
                  </a:solidFill>
                  <a:tailEnd type="triangle" w="med" len="med"/>
                </a:ln>
                <a:effectLst/>
              </p:spPr>
            </p:sp>
            <p:sp>
              <p:nvSpPr>
                <p:cNvPr id="85" name="CustomShape 4"/>
                <p:cNvSpPr/>
                <p:nvPr/>
              </p:nvSpPr>
              <p:spPr>
                <a:xfrm rot="3138000">
                  <a:off x="2219760" y="5829840"/>
                  <a:ext cx="492480" cy="16452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</p:sp>
            <p:sp>
              <p:nvSpPr>
                <p:cNvPr id="86" name="CustomShape 5"/>
                <p:cNvSpPr/>
                <p:nvPr/>
              </p:nvSpPr>
              <p:spPr>
                <a:xfrm rot="3138000">
                  <a:off x="2676960" y="6066720"/>
                  <a:ext cx="338400" cy="15408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</p:sp>
            <p:sp>
              <p:nvSpPr>
                <p:cNvPr id="87" name="CustomShape 6"/>
                <p:cNvSpPr/>
                <p:nvPr/>
              </p:nvSpPr>
              <p:spPr>
                <a:xfrm rot="3138000">
                  <a:off x="2591640" y="6321960"/>
                  <a:ext cx="405360" cy="12564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</p:sp>
            <p:sp>
              <p:nvSpPr>
                <p:cNvPr id="88" name="CustomShape 7"/>
                <p:cNvSpPr/>
                <p:nvPr/>
              </p:nvSpPr>
              <p:spPr>
                <a:xfrm rot="4261200">
                  <a:off x="1265040" y="6363720"/>
                  <a:ext cx="492840" cy="16452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</p:sp>
            <p:sp>
              <p:nvSpPr>
                <p:cNvPr id="89" name="CustomShape 8"/>
                <p:cNvSpPr/>
                <p:nvPr/>
              </p:nvSpPr>
              <p:spPr>
                <a:xfrm rot="4261200">
                  <a:off x="1628280" y="6708960"/>
                  <a:ext cx="338400" cy="15444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</p:sp>
            <p:sp>
              <p:nvSpPr>
                <p:cNvPr id="90" name="CustomShape 9"/>
                <p:cNvSpPr/>
                <p:nvPr/>
              </p:nvSpPr>
              <p:spPr>
                <a:xfrm rot="4261200">
                  <a:off x="1467720" y="6935760"/>
                  <a:ext cx="405720" cy="12564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</p:sp>
            <p:sp>
              <p:nvSpPr>
                <p:cNvPr id="91" name="Line 10"/>
                <p:cNvSpPr/>
                <p:nvPr/>
              </p:nvSpPr>
              <p:spPr>
                <a:xfrm flipV="1">
                  <a:off x="1636200" y="5956920"/>
                  <a:ext cx="284760" cy="421560"/>
                </a:xfrm>
                <a:prstGeom prst="line">
                  <a:avLst/>
                </a:prstGeom>
                <a:noFill/>
                <a:ln>
                  <a:solidFill>
                    <a:srgbClr val="FFFFFF"/>
                  </a:solidFill>
                  <a:tailEnd type="triangle" w="med" len="med"/>
                </a:ln>
                <a:effectLst/>
              </p:spPr>
            </p:sp>
            <p:sp>
              <p:nvSpPr>
                <p:cNvPr id="92" name="Line 11"/>
                <p:cNvSpPr/>
                <p:nvPr/>
              </p:nvSpPr>
              <p:spPr>
                <a:xfrm>
                  <a:off x="1927080" y="6926760"/>
                  <a:ext cx="454320" cy="87120"/>
                </a:xfrm>
                <a:prstGeom prst="line">
                  <a:avLst/>
                </a:prstGeom>
                <a:noFill/>
                <a:ln>
                  <a:solidFill>
                    <a:srgbClr val="FFFFFF"/>
                  </a:solidFill>
                  <a:tailEnd type="triangle" w="med" len="med"/>
                </a:ln>
                <a:effectLst/>
              </p:spPr>
            </p:sp>
            <p:sp>
              <p:nvSpPr>
                <p:cNvPr id="93" name="Line 12"/>
                <p:cNvSpPr/>
                <p:nvPr/>
              </p:nvSpPr>
              <p:spPr>
                <a:xfrm flipV="1">
                  <a:off x="2563920" y="5424120"/>
                  <a:ext cx="198360" cy="413640"/>
                </a:xfrm>
                <a:prstGeom prst="line">
                  <a:avLst/>
                </a:prstGeom>
                <a:noFill/>
                <a:ln>
                  <a:solidFill>
                    <a:srgbClr val="FFFFFF"/>
                  </a:solidFill>
                  <a:tailEnd type="triangle" w="med" len="med"/>
                </a:ln>
                <a:effectLst/>
              </p:spPr>
            </p:sp>
            <p:sp>
              <p:nvSpPr>
                <p:cNvPr id="94" name="Line 13"/>
                <p:cNvSpPr/>
                <p:nvPr/>
              </p:nvSpPr>
              <p:spPr>
                <a:xfrm>
                  <a:off x="3027240" y="6282720"/>
                  <a:ext cx="420480" cy="84960"/>
                </a:xfrm>
                <a:prstGeom prst="line">
                  <a:avLst/>
                </a:prstGeom>
                <a:noFill/>
                <a:ln>
                  <a:solidFill>
                    <a:srgbClr val="FFFFFF"/>
                  </a:solidFill>
                  <a:tailEnd type="triangle" w="med" len="med"/>
                </a:ln>
                <a:effectLst/>
              </p:spPr>
            </p:sp>
            <p:pic>
              <p:nvPicPr>
                <p:cNvPr id="95" name="E:\pictures\kscinti2"/>
                <p:cNvPicPr/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>
                <a:xfrm rot="19498200">
                  <a:off x="6189840" y="2513520"/>
                  <a:ext cx="1572480" cy="49176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96" name="E:\pictures\sscinti2"/>
                <p:cNvPicPr/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>
                <a:xfrm rot="19498200">
                  <a:off x="6493320" y="2962800"/>
                  <a:ext cx="1574280" cy="47232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97" name="Picture 96"/>
                <p:cNvPicPr/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>
                <a:xfrm>
                  <a:off x="256680" y="3343320"/>
                  <a:ext cx="3191040" cy="237132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98" name="Line 14"/>
                <p:cNvSpPr/>
                <p:nvPr/>
              </p:nvSpPr>
              <p:spPr>
                <a:xfrm flipV="1">
                  <a:off x="3277080" y="1839960"/>
                  <a:ext cx="4165560" cy="2050200"/>
                </a:xfrm>
                <a:prstGeom prst="line">
                  <a:avLst/>
                </a:prstGeom>
                <a:noFill/>
                <a:ln>
                  <a:solidFill>
                    <a:srgbClr val="FF0000"/>
                  </a:solidFill>
                  <a:tailEnd type="triangle" w="med" len="med"/>
                </a:ln>
                <a:effectLst/>
              </p:spPr>
            </p:sp>
            <p:sp>
              <p:nvSpPr>
                <p:cNvPr id="99" name="TextShape 15"/>
                <p:cNvSpPr txBox="1"/>
                <p:nvPr/>
              </p:nvSpPr>
              <p:spPr>
                <a:xfrm rot="19578600">
                  <a:off x="2799999" y="4105800"/>
                  <a:ext cx="3668040" cy="821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tIns="45000" rIns="90000" bIns="45000"/>
                <a:lstStyle/>
                <a:p>
                  <a:pPr defTabSz="91428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2000" kern="0" spc="-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Times New Roman"/>
                      <a:ea typeface="+mn-ea"/>
                    </a:rPr>
                    <a:t>Interplanetary scintillation</a:t>
                  </a:r>
                  <a:endParaRPr lang="en-GB" sz="2000" kern="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  <a:ea typeface="+mn-ea"/>
                  </a:endParaRPr>
                </a:p>
                <a:p>
                  <a:pPr defTabSz="91428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2000" kern="0" spc="-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Times New Roman"/>
                      <a:ea typeface="+mn-ea"/>
                    </a:rPr>
                    <a:t>from compact radio source</a:t>
                  </a:r>
                  <a:endParaRPr lang="en-GB" sz="2000" kern="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  <a:ea typeface="+mn-ea"/>
                  </a:endParaRPr>
                </a:p>
              </p:txBody>
            </p:sp>
            <p:sp>
              <p:nvSpPr>
                <p:cNvPr id="100" name="TextShape 16"/>
                <p:cNvSpPr txBox="1"/>
                <p:nvPr/>
              </p:nvSpPr>
              <p:spPr>
                <a:xfrm rot="19956000">
                  <a:off x="3614884" y="2548080"/>
                  <a:ext cx="3216960" cy="821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tIns="45000" rIns="90000" bIns="45000"/>
                <a:lstStyle/>
                <a:p>
                  <a:pPr defTabSz="91428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2000" kern="0" spc="-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Times New Roman"/>
                      <a:ea typeface="+mn-ea"/>
                    </a:rPr>
                    <a:t>Faraday rotation from</a:t>
                  </a:r>
                  <a:endParaRPr lang="en-GB" sz="2000" kern="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  <a:ea typeface="+mn-ea"/>
                  </a:endParaRPr>
                </a:p>
                <a:p>
                  <a:pPr defTabSz="91428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2000" kern="0" spc="-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Times New Roman"/>
                      <a:ea typeface="+mn-ea"/>
                    </a:rPr>
                    <a:t>polarised radio source</a:t>
                  </a:r>
                  <a:endParaRPr lang="en-GB" sz="2000" kern="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  <a:ea typeface="+mn-ea"/>
                  </a:endParaRPr>
                </a:p>
              </p:txBody>
            </p:sp>
            <p:sp>
              <p:nvSpPr>
                <p:cNvPr id="101" name="TextShape 17"/>
                <p:cNvSpPr txBox="1"/>
                <p:nvPr/>
              </p:nvSpPr>
              <p:spPr>
                <a:xfrm>
                  <a:off x="3625584" y="1336801"/>
                  <a:ext cx="2062800" cy="821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tIns="45000" rIns="90000" bIns="45000"/>
                <a:lstStyle/>
                <a:p>
                  <a:pPr defTabSz="91428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2000" kern="0" spc="-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Times New Roman"/>
                      <a:ea typeface="+mn-ea"/>
                    </a:rPr>
                    <a:t>Interplanetary</a:t>
                  </a:r>
                  <a:endParaRPr lang="en-GB" sz="2000" kern="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  <a:ea typeface="+mn-ea"/>
                  </a:endParaRPr>
                </a:p>
                <a:p>
                  <a:pPr defTabSz="91428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2000" kern="0" spc="-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Times New Roman"/>
                      <a:ea typeface="+mn-ea"/>
                    </a:rPr>
                    <a:t>magnetic field</a:t>
                  </a:r>
                  <a:endParaRPr lang="en-GB" sz="2000" kern="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  <a:ea typeface="+mn-ea"/>
                  </a:endParaRPr>
                </a:p>
              </p:txBody>
            </p:sp>
            <p:sp>
              <p:nvSpPr>
                <p:cNvPr id="102" name="Line 18"/>
                <p:cNvSpPr/>
                <p:nvPr/>
              </p:nvSpPr>
              <p:spPr>
                <a:xfrm flipH="1" flipV="1">
                  <a:off x="4536360" y="2081160"/>
                  <a:ext cx="16200" cy="678960"/>
                </a:xfrm>
                <a:prstGeom prst="line">
                  <a:avLst/>
                </a:prstGeom>
                <a:noFill/>
                <a:ln>
                  <a:solidFill>
                    <a:srgbClr val="FFFFFF"/>
                  </a:solidFill>
                  <a:tailEnd type="triangle" w="med" len="med"/>
                </a:ln>
                <a:effectLst/>
              </p:spPr>
            </p:sp>
            <p:sp>
              <p:nvSpPr>
                <p:cNvPr id="103" name="TextShape 19"/>
                <p:cNvSpPr txBox="1"/>
                <p:nvPr/>
              </p:nvSpPr>
              <p:spPr>
                <a:xfrm>
                  <a:off x="7535460" y="2819109"/>
                  <a:ext cx="2329388" cy="15901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tIns="45000" rIns="90000" bIns="45000"/>
                <a:lstStyle/>
                <a:p>
                  <a:pPr defTabSz="91428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2000" kern="0" spc="-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Times New Roman"/>
                      <a:ea typeface="+mn-ea"/>
                    </a:rPr>
                    <a:t>	Solar wind velocity, density/ turbulence, and signatures of field rotation and SIRs</a:t>
                  </a:r>
                </a:p>
              </p:txBody>
            </p:sp>
            <p:sp>
              <p:nvSpPr>
                <p:cNvPr id="104" name="Line 20"/>
                <p:cNvSpPr/>
                <p:nvPr/>
              </p:nvSpPr>
              <p:spPr>
                <a:xfrm>
                  <a:off x="7092540" y="3728880"/>
                  <a:ext cx="306720" cy="115560"/>
                </a:xfrm>
                <a:prstGeom prst="line">
                  <a:avLst/>
                </a:prstGeom>
                <a:noFill/>
                <a:ln>
                  <a:solidFill>
                    <a:srgbClr val="FFFFFF"/>
                  </a:solidFill>
                  <a:tailEnd type="triangle" w="med" len="med"/>
                </a:ln>
                <a:effectLst/>
              </p:spPr>
            </p:sp>
            <p:pic>
              <p:nvPicPr>
                <p:cNvPr id="105" name="Picture 3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028000" y="4714234"/>
                  <a:ext cx="2010510" cy="15480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06" name="TextShape 21"/>
                <p:cNvSpPr txBox="1"/>
                <p:nvPr/>
              </p:nvSpPr>
              <p:spPr>
                <a:xfrm>
                  <a:off x="8185320" y="6282719"/>
                  <a:ext cx="1823760" cy="12765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tIns="45000" rIns="90000" bIns="45000"/>
                <a:lstStyle/>
                <a:p>
                  <a:pPr defTabSz="91428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2000" kern="0" spc="-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Times New Roman"/>
                      <a:ea typeface="+mn-ea"/>
                    </a:rPr>
                    <a:t>Variation in amount of scintillation → density proxy</a:t>
                  </a:r>
                  <a:endParaRPr lang="en-GB" sz="2000" kern="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  <a:ea typeface="+mn-ea"/>
                  </a:endParaRPr>
                </a:p>
              </p:txBody>
            </p:sp>
            <p:sp>
              <p:nvSpPr>
                <p:cNvPr id="108" name="TextShape 22"/>
                <p:cNvSpPr txBox="1"/>
                <p:nvPr/>
              </p:nvSpPr>
              <p:spPr>
                <a:xfrm>
                  <a:off x="6264448" y="6277988"/>
                  <a:ext cx="1663526" cy="128129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tIns="45000" rIns="90000" bIns="45000"/>
                <a:lstStyle/>
                <a:p>
                  <a:pPr defTabSz="914288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2000" kern="0" spc="-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Times New Roman"/>
                      <a:ea typeface="+mn-ea"/>
                    </a:rPr>
                    <a:t>Cross-correlation of power spectra → velocity</a:t>
                  </a:r>
                  <a:endParaRPr lang="en-GB" sz="2000" kern="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  <a:ea typeface="+mn-ea"/>
                  </a:endParaRPr>
                </a:p>
              </p:txBody>
            </p:sp>
            <p:pic>
              <p:nvPicPr>
                <p:cNvPr id="107" name="Picture 5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>
                <a:xfrm>
                  <a:off x="5969074" y="4714234"/>
                  <a:ext cx="2060000" cy="154800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10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4800" y="5364807"/>
                <a:ext cx="2034413" cy="15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" name="TextShape 22"/>
              <p:cNvSpPr txBox="1"/>
              <p:nvPr/>
            </p:nvSpPr>
            <p:spPr>
              <a:xfrm>
                <a:off x="3096096" y="6876975"/>
                <a:ext cx="2873117" cy="5722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pPr algn="r" defTabSz="91428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kern="0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  <a:ea typeface="+mn-ea"/>
                  </a:rPr>
                  <a:t>Fit to individual power spectra → velocity </a:t>
                </a:r>
                <a:r>
                  <a:rPr lang="en-GB" sz="2000" i="1" kern="0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  <a:ea typeface="+mn-ea"/>
                  </a:rPr>
                  <a:t>etc</a:t>
                </a:r>
                <a:r>
                  <a:rPr lang="en-GB" sz="2000" kern="0" spc="-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Times New Roman"/>
                    <a:ea typeface="+mn-ea"/>
                  </a:rPr>
                  <a:t>…</a:t>
                </a:r>
                <a:endParaRPr lang="en-GB" sz="2000" kern="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228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0"/>
    </mc:Choice>
    <mc:Fallback xmlns="">
      <p:transition spd="slow" advTm="4565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05" y="444195"/>
            <a:ext cx="8568531" cy="1176196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Worldwide IPS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Stations</a:t>
            </a:r>
            <a:b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(WIPSS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503808" y="1692399"/>
            <a:ext cx="9147566" cy="6083416"/>
            <a:chOff x="35756" y="971525"/>
            <a:chExt cx="9916444" cy="6594743"/>
          </a:xfrm>
        </p:grpSpPr>
        <p:pic>
          <p:nvPicPr>
            <p:cNvPr id="37" name="Picture 9" descr="worldmap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207" y="3561931"/>
              <a:ext cx="7720159" cy="340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4875505" y="3547520"/>
              <a:ext cx="893536" cy="38625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dirty="0">
                  <a:latin typeface="+mj-lt"/>
                  <a:ea typeface="MS PGothic" panose="020B0600070205080204" pitchFamily="34" charset="-128"/>
                </a:rPr>
                <a:t>Japan</a:t>
              </a:r>
            </a:p>
          </p:txBody>
        </p:sp>
        <p:sp>
          <p:nvSpPr>
            <p:cNvPr id="39" name="Text Box 11"/>
            <p:cNvSpPr txBox="1">
              <a:spLocks noChangeArrowheads="1"/>
            </p:cNvSpPr>
            <p:nvPr/>
          </p:nvSpPr>
          <p:spPr bwMode="auto">
            <a:xfrm>
              <a:off x="8543561" y="3255576"/>
              <a:ext cx="950590" cy="38625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dirty="0">
                  <a:latin typeface="+mj-lt"/>
                  <a:ea typeface="MS PGothic" panose="020B0600070205080204" pitchFamily="34" charset="-128"/>
                </a:rPr>
                <a:t>Mexico</a:t>
              </a:r>
            </a:p>
          </p:txBody>
        </p:sp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>
              <a:off x="2197117" y="5435616"/>
              <a:ext cx="720701" cy="38625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dirty="0">
                  <a:latin typeface="+mj-lt"/>
                  <a:ea typeface="MS PGothic" panose="020B0600070205080204" pitchFamily="34" charset="-128"/>
                </a:rPr>
                <a:t>India</a:t>
              </a:r>
            </a:p>
          </p:txBody>
        </p:sp>
        <p:sp>
          <p:nvSpPr>
            <p:cNvPr id="41" name="Text Box 13"/>
            <p:cNvSpPr txBox="1">
              <a:spLocks noChangeArrowheads="1"/>
            </p:cNvSpPr>
            <p:nvPr/>
          </p:nvSpPr>
          <p:spPr bwMode="auto">
            <a:xfrm>
              <a:off x="2639218" y="4060609"/>
              <a:ext cx="925684" cy="38625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dirty="0">
                  <a:latin typeface="+mj-lt"/>
                  <a:ea typeface="MS PGothic" panose="020B0600070205080204" pitchFamily="34" charset="-128"/>
                </a:rPr>
                <a:t>Russia</a:t>
              </a:r>
            </a:p>
          </p:txBody>
        </p:sp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133481" y="4191870"/>
              <a:ext cx="1800872" cy="9508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dirty="0">
                  <a:latin typeface="+mj-lt"/>
                  <a:ea typeface="MS PGothic" panose="020B0600070205080204" pitchFamily="34" charset="-128"/>
                </a:rPr>
                <a:t>UK/Europe – </a:t>
              </a:r>
              <a:br>
                <a:rPr kumimoji="1" lang="en-US" altLang="ja-JP" sz="1700" dirty="0">
                  <a:latin typeface="+mj-lt"/>
                  <a:ea typeface="MS PGothic" panose="020B0600070205080204" pitchFamily="34" charset="-128"/>
                </a:rPr>
              </a:br>
              <a:r>
                <a:rPr kumimoji="1" lang="en-US" altLang="ja-JP" sz="1700" dirty="0">
                  <a:latin typeface="+mj-lt"/>
                  <a:ea typeface="MS PGothic" panose="020B0600070205080204" pitchFamily="34" charset="-128"/>
                </a:rPr>
                <a:t>EISCAT/LOFAR</a:t>
              </a:r>
              <a:endParaRPr kumimoji="1" lang="en-US" altLang="ja-JP" sz="1700" dirty="0">
                <a:latin typeface="+mj-lt"/>
                <a:ea typeface="MS PGothic" panose="020B0600070205080204" pitchFamily="34" charset="-128"/>
              </a:endParaRP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7685683" y="6904120"/>
              <a:ext cx="1783461" cy="6621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dirty="0">
                  <a:latin typeface="+mj-lt"/>
                  <a:ea typeface="MS PGothic" panose="020B0600070205080204" pitchFamily="34" charset="-128"/>
                </a:rPr>
                <a:t>(USA-Australia)</a:t>
              </a:r>
              <a:endParaRPr kumimoji="1" lang="en-US" altLang="ja-JP" sz="1700" dirty="0">
                <a:latin typeface="+mj-lt"/>
                <a:ea typeface="MS PGothic" panose="020B0600070205080204" pitchFamily="34" charset="-128"/>
              </a:endParaRPr>
            </a:p>
          </p:txBody>
        </p:sp>
        <p:sp>
          <p:nvSpPr>
            <p:cNvPr id="44" name="AutoShape 18"/>
            <p:cNvSpPr>
              <a:spLocks noChangeArrowheads="1"/>
            </p:cNvSpPr>
            <p:nvPr/>
          </p:nvSpPr>
          <p:spPr bwMode="auto">
            <a:xfrm>
              <a:off x="133480" y="4909896"/>
              <a:ext cx="2006629" cy="1312222"/>
            </a:xfrm>
            <a:prstGeom prst="wedgeRectCallout">
              <a:avLst>
                <a:gd name="adj1" fmla="val 113019"/>
                <a:gd name="adj2" fmla="val -310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endParaRPr kumimoji="1" lang="ja-JP" altLang="ja-JP" sz="1700">
                <a:latin typeface="+mj-lt"/>
                <a:ea typeface="MS PGothic" panose="020B0600070205080204" pitchFamily="34" charset="-128"/>
              </a:endParaRPr>
            </a:p>
          </p:txBody>
        </p:sp>
        <p:pic>
          <p:nvPicPr>
            <p:cNvPr id="45" name="Picture 19" descr="NASAIHY_2006_SMEI_Ulysses_IPS_6c"/>
            <p:cNvPicPr>
              <a:picLocks noChangeAspect="1" noChangeArrowheads="1"/>
            </p:cNvPicPr>
            <p:nvPr/>
          </p:nvPicPr>
          <p:blipFill>
            <a:blip r:embed="rId3" cstate="email">
              <a:lum bright="-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480" y="4911951"/>
              <a:ext cx="2083217" cy="141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20"/>
            <p:cNvSpPr txBox="1">
              <a:spLocks noChangeArrowheads="1"/>
            </p:cNvSpPr>
            <p:nvPr/>
          </p:nvSpPr>
          <p:spPr bwMode="auto">
            <a:xfrm>
              <a:off x="133480" y="6349369"/>
              <a:ext cx="1800873" cy="6621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b="1" dirty="0">
                  <a:latin typeface="+mj-lt"/>
                  <a:ea typeface="MS PGothic" panose="020B0600070205080204" pitchFamily="34" charset="-128"/>
                </a:rPr>
                <a:t>Ooty </a:t>
              </a:r>
              <a:r>
                <a:rPr kumimoji="1" lang="en-US" altLang="ja-JP" sz="1700" b="1" dirty="0">
                  <a:latin typeface="+mj-lt"/>
                  <a:ea typeface="MS PGothic" panose="020B0600070205080204" pitchFamily="34" charset="-128"/>
                </a:rPr>
                <a:t>327 MHz</a:t>
              </a:r>
              <a:r>
                <a:rPr kumimoji="1" lang="ja-JP" altLang="en-US" sz="1700" b="1" dirty="0">
                  <a:latin typeface="+mj-lt"/>
                  <a:ea typeface="MS PGothic" panose="020B0600070205080204" pitchFamily="34" charset="-128"/>
                </a:rPr>
                <a:t>、</a:t>
              </a:r>
              <a:r>
                <a:rPr kumimoji="1" lang="en-US" altLang="ja-JP" sz="1700" b="1" dirty="0">
                  <a:latin typeface="+mj-lt"/>
                  <a:ea typeface="MS PGothic" panose="020B0600070205080204" pitchFamily="34" charset="-128"/>
                </a:rPr>
                <a:t>16,000 ㎡</a:t>
              </a:r>
              <a:endParaRPr kumimoji="1" lang="en-US" altLang="ja-JP" sz="1700" b="1" dirty="0">
                <a:latin typeface="+mj-lt"/>
                <a:ea typeface="MS PGothic" panose="020B0600070205080204" pitchFamily="34" charset="-128"/>
              </a:endParaRPr>
            </a:p>
          </p:txBody>
        </p:sp>
        <p:sp>
          <p:nvSpPr>
            <p:cNvPr id="47" name="AutoShape 21"/>
            <p:cNvSpPr>
              <a:spLocks noChangeArrowheads="1"/>
            </p:cNvSpPr>
            <p:nvPr/>
          </p:nvSpPr>
          <p:spPr bwMode="auto">
            <a:xfrm>
              <a:off x="402392" y="1589341"/>
              <a:ext cx="1930040" cy="1312223"/>
            </a:xfrm>
            <a:prstGeom prst="wedgeRectCallout">
              <a:avLst>
                <a:gd name="adj1" fmla="val 67019"/>
                <a:gd name="adj2" fmla="val 15700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endParaRPr kumimoji="1" lang="ja-JP" altLang="ja-JP" sz="1700">
                <a:latin typeface="+mj-lt"/>
                <a:ea typeface="MS PGothic" panose="020B0600070205080204" pitchFamily="34" charset="-128"/>
              </a:endParaRPr>
            </a:p>
          </p:txBody>
        </p:sp>
        <p:pic>
          <p:nvPicPr>
            <p:cNvPr id="48" name="Picture 22" descr="bsa_big"/>
            <p:cNvPicPr>
              <a:picLocks noChangeAspect="1" noChangeArrowheads="1"/>
            </p:cNvPicPr>
            <p:nvPr/>
          </p:nvPicPr>
          <p:blipFill>
            <a:blip r:embed="rId4" cstate="email">
              <a:lum bright="-12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64" y="1572322"/>
              <a:ext cx="1930040" cy="1325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23"/>
            <p:cNvSpPr txBox="1">
              <a:spLocks noChangeArrowheads="1"/>
            </p:cNvSpPr>
            <p:nvPr/>
          </p:nvSpPr>
          <p:spPr bwMode="auto">
            <a:xfrm>
              <a:off x="35757" y="971525"/>
              <a:ext cx="2296676" cy="9508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b="1" dirty="0">
                  <a:latin typeface="+mj-lt"/>
                  <a:ea typeface="MS PGothic" panose="020B0600070205080204" pitchFamily="34" charset="-128"/>
                </a:rPr>
                <a:t>Pushchino 111 MHz</a:t>
              </a:r>
              <a:endParaRPr kumimoji="1" lang="en-US" altLang="ja-JP" sz="1700" b="1" dirty="0">
                <a:latin typeface="+mj-lt"/>
                <a:ea typeface="MS PGothic" panose="020B0600070205080204" pitchFamily="34" charset="-128"/>
              </a:endParaRPr>
            </a:p>
            <a:p>
              <a:pPr algn="ctr">
                <a:buFontTx/>
                <a:buNone/>
              </a:pPr>
              <a:r>
                <a:rPr kumimoji="1" lang="en-US" altLang="ja-JP" sz="1700" b="1" dirty="0">
                  <a:latin typeface="+mj-lt"/>
                  <a:ea typeface="MS PGothic" panose="020B0600070205080204" pitchFamily="34" charset="-128"/>
                </a:rPr>
                <a:t>70,000 ㎡</a:t>
              </a:r>
              <a:endParaRPr kumimoji="1" lang="en-US" altLang="ja-JP" sz="1700" b="1" dirty="0">
                <a:latin typeface="+mj-lt"/>
                <a:ea typeface="MS PGothic" panose="020B0600070205080204" pitchFamily="34" charset="-128"/>
              </a:endParaRPr>
            </a:p>
          </p:txBody>
        </p:sp>
        <p:sp>
          <p:nvSpPr>
            <p:cNvPr id="50" name="Text Box 24"/>
            <p:cNvSpPr txBox="1">
              <a:spLocks noChangeArrowheads="1"/>
            </p:cNvSpPr>
            <p:nvPr/>
          </p:nvSpPr>
          <p:spPr bwMode="auto">
            <a:xfrm>
              <a:off x="7668603" y="1434462"/>
              <a:ext cx="2268254" cy="9508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b="1" dirty="0">
                  <a:latin typeface="+mj-lt"/>
                  <a:ea typeface="MS PGothic" panose="020B0600070205080204" pitchFamily="34" charset="-128"/>
                </a:rPr>
                <a:t>MEXART</a:t>
              </a:r>
            </a:p>
            <a:p>
              <a:pPr algn="ctr">
                <a:buFontTx/>
                <a:buNone/>
              </a:pPr>
              <a:r>
                <a:rPr kumimoji="1" lang="en-US" altLang="ja-JP" sz="1700" b="1" dirty="0">
                  <a:latin typeface="+mj-lt"/>
                  <a:ea typeface="MS PGothic" panose="020B0600070205080204" pitchFamily="34" charset="-128"/>
                </a:rPr>
                <a:t>140 MHz</a:t>
              </a:r>
              <a:r>
                <a:rPr kumimoji="1" lang="ja-JP" altLang="en-US" sz="1700" b="1" dirty="0">
                  <a:latin typeface="+mj-lt"/>
                  <a:ea typeface="MS PGothic" panose="020B0600070205080204" pitchFamily="34" charset="-128"/>
                </a:rPr>
                <a:t>、</a:t>
              </a:r>
              <a:r>
                <a:rPr kumimoji="1" lang="en-US" altLang="ja-JP" sz="1700" b="1" dirty="0">
                  <a:latin typeface="+mj-lt"/>
                  <a:ea typeface="MS PGothic" panose="020B0600070205080204" pitchFamily="34" charset="-128"/>
                </a:rPr>
                <a:t>10,000 ㎡</a:t>
              </a:r>
              <a:endParaRPr kumimoji="1" lang="en-US" altLang="ja-JP" sz="1700" b="1" dirty="0">
                <a:latin typeface="+mj-lt"/>
                <a:ea typeface="MS PGothic" panose="020B0600070205080204" pitchFamily="34" charset="-128"/>
              </a:endParaRPr>
            </a:p>
          </p:txBody>
        </p:sp>
        <p:sp>
          <p:nvSpPr>
            <p:cNvPr id="51" name="AutoShape 25"/>
            <p:cNvSpPr>
              <a:spLocks noChangeArrowheads="1"/>
            </p:cNvSpPr>
            <p:nvPr/>
          </p:nvSpPr>
          <p:spPr bwMode="auto">
            <a:xfrm>
              <a:off x="7698759" y="2062491"/>
              <a:ext cx="2238097" cy="1157343"/>
            </a:xfrm>
            <a:prstGeom prst="wedgeRectCallout">
              <a:avLst>
                <a:gd name="adj1" fmla="val -68250"/>
                <a:gd name="adj2" fmla="val 20206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endParaRPr kumimoji="1" lang="ja-JP" altLang="ja-JP" sz="1700">
                <a:latin typeface="+mj-lt"/>
                <a:ea typeface="MS PGothic" panose="020B0600070205080204" pitchFamily="34" charset="-128"/>
              </a:endParaRPr>
            </a:p>
          </p:txBody>
        </p:sp>
        <p:pic>
          <p:nvPicPr>
            <p:cNvPr id="52" name="Picture 26" descr="MEXARTantena5"/>
            <p:cNvPicPr>
              <a:picLocks noChangeAspect="1" noChangeArrowheads="1"/>
            </p:cNvPicPr>
            <p:nvPr/>
          </p:nvPicPr>
          <p:blipFill>
            <a:blip r:embed="rId5" cstate="email">
              <a:lum bright="-6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3661" y="2062491"/>
              <a:ext cx="2323195" cy="119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AutoShape 29"/>
            <p:cNvSpPr>
              <a:spLocks noChangeArrowheads="1"/>
            </p:cNvSpPr>
            <p:nvPr/>
          </p:nvSpPr>
          <p:spPr bwMode="auto">
            <a:xfrm>
              <a:off x="5525337" y="5902147"/>
              <a:ext cx="2124065" cy="1062032"/>
            </a:xfrm>
            <a:prstGeom prst="wedgeRectCallout">
              <a:avLst>
                <a:gd name="adj1" fmla="val -106731"/>
                <a:gd name="adj2" fmla="val -2099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endParaRPr kumimoji="1" lang="ja-JP" altLang="ja-JP" sz="1700">
                <a:latin typeface="+mj-lt"/>
                <a:ea typeface="MS PGothic" panose="020B0600070205080204" pitchFamily="34" charset="-128"/>
              </a:endParaRPr>
            </a:p>
          </p:txBody>
        </p:sp>
        <p:pic>
          <p:nvPicPr>
            <p:cNvPr id="54" name="Picture 28" descr="NASAIHY_2006_SMEI_Ulysses_IPS_6"/>
            <p:cNvPicPr>
              <a:picLocks noChangeAspect="1" noChangeArrowheads="1"/>
            </p:cNvPicPr>
            <p:nvPr/>
          </p:nvPicPr>
          <p:blipFill>
            <a:blip r:embed="rId6" cstate="email">
              <a:lum bright="-6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252" y="5794923"/>
              <a:ext cx="2369149" cy="116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 Box 30"/>
            <p:cNvSpPr txBox="1">
              <a:spLocks noChangeArrowheads="1"/>
            </p:cNvSpPr>
            <p:nvPr/>
          </p:nvSpPr>
          <p:spPr bwMode="auto">
            <a:xfrm>
              <a:off x="7687121" y="6279636"/>
              <a:ext cx="1403650" cy="9508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dirty="0">
                  <a:latin typeface="+mj-lt"/>
                  <a:ea typeface="MS PGothic" panose="020B0600070205080204" pitchFamily="34" charset="-128"/>
                </a:rPr>
                <a:t>MWA</a:t>
              </a:r>
            </a:p>
            <a:p>
              <a:pPr algn="ctr">
                <a:buFontTx/>
                <a:buNone/>
              </a:pPr>
              <a:r>
                <a:rPr kumimoji="1" lang="en-US" altLang="ja-JP" sz="1700" dirty="0">
                  <a:latin typeface="+mj-lt"/>
                  <a:ea typeface="MS PGothic" panose="020B0600070205080204" pitchFamily="34" charset="-128"/>
                </a:rPr>
                <a:t>80-300 MHz</a:t>
              </a:r>
              <a:endParaRPr kumimoji="1" lang="en-US" altLang="ja-JP" sz="1700" dirty="0">
                <a:latin typeface="+mj-lt"/>
                <a:ea typeface="MS PGothic" panose="020B0600070205080204" pitchFamily="34" charset="-128"/>
              </a:endParaRPr>
            </a:p>
          </p:txBody>
        </p:sp>
        <p:sp>
          <p:nvSpPr>
            <p:cNvPr id="56" name="AutoShape 31"/>
            <p:cNvSpPr>
              <a:spLocks noChangeArrowheads="1"/>
            </p:cNvSpPr>
            <p:nvPr/>
          </p:nvSpPr>
          <p:spPr bwMode="auto">
            <a:xfrm>
              <a:off x="3728051" y="1899101"/>
              <a:ext cx="3010794" cy="1312223"/>
            </a:xfrm>
            <a:prstGeom prst="wedgeRectCallout">
              <a:avLst>
                <a:gd name="adj1" fmla="val -16648"/>
                <a:gd name="adj2" fmla="val 1598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endParaRPr kumimoji="1" lang="ja-JP" altLang="ja-JP" sz="1700">
                <a:latin typeface="+mj-lt"/>
                <a:ea typeface="MS PGothic" panose="020B0600070205080204" pitchFamily="34" charset="-128"/>
              </a:endParaRPr>
            </a:p>
          </p:txBody>
        </p:sp>
        <p:pic>
          <p:nvPicPr>
            <p:cNvPr id="57" name="Picture 3" descr="PICT0200"/>
            <p:cNvPicPr>
              <a:picLocks noChangeAspect="1" noChangeArrowheads="1"/>
            </p:cNvPicPr>
            <p:nvPr/>
          </p:nvPicPr>
          <p:blipFill>
            <a:blip r:embed="rId7" cstate="email">
              <a:lum bright="-12000" contras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356" y="1735711"/>
              <a:ext cx="3318851" cy="1834729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3728053" y="1122820"/>
              <a:ext cx="3177025" cy="950891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rgbClr val="FFFF00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b="1" dirty="0">
                  <a:solidFill>
                    <a:schemeClr val="bg1"/>
                  </a:solidFill>
                  <a:latin typeface="+mj-lt"/>
                  <a:ea typeface="MS PGothic" panose="020B0600070205080204" pitchFamily="34" charset="-128"/>
                </a:rPr>
                <a:t>ISEE </a:t>
              </a:r>
              <a:r>
                <a:rPr kumimoji="1" lang="en-US" altLang="ja-JP" sz="1700" b="1" dirty="0">
                  <a:solidFill>
                    <a:schemeClr val="bg1"/>
                  </a:solidFill>
                  <a:latin typeface="+mj-lt"/>
                  <a:ea typeface="MS PGothic" panose="020B0600070205080204" pitchFamily="34" charset="-128"/>
                </a:rPr>
                <a:t>Multi-Station </a:t>
              </a:r>
              <a:r>
                <a:rPr kumimoji="1" lang="en-US" altLang="ja-JP" sz="1700" b="1" dirty="0">
                  <a:solidFill>
                    <a:schemeClr val="bg1"/>
                  </a:solidFill>
                  <a:latin typeface="+mj-lt"/>
                  <a:ea typeface="MS PGothic" panose="020B0600070205080204" pitchFamily="34" charset="-128"/>
                </a:rPr>
                <a:t>327 MHz</a:t>
              </a:r>
              <a:endParaRPr kumimoji="1" lang="en-US" altLang="ja-JP" sz="1700" b="1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endParaRPr>
            </a:p>
            <a:p>
              <a:pPr algn="ctr">
                <a:buFontTx/>
                <a:buNone/>
              </a:pPr>
              <a:r>
                <a:rPr kumimoji="1" lang="en-US" altLang="ja-JP" sz="1700" b="1" dirty="0">
                  <a:solidFill>
                    <a:schemeClr val="bg1"/>
                  </a:solidFill>
                  <a:latin typeface="+mj-lt"/>
                  <a:ea typeface="MS PGothic" panose="020B0600070205080204" pitchFamily="34" charset="-128"/>
                </a:rPr>
                <a:t>2000 </a:t>
              </a:r>
              <a:r>
                <a:rPr kumimoji="1" lang="en-US" altLang="ja-JP" sz="1700" b="1" dirty="0">
                  <a:solidFill>
                    <a:schemeClr val="bg1"/>
                  </a:solidFill>
                  <a:latin typeface="+mj-lt"/>
                  <a:ea typeface="MS PGothic" panose="020B0600070205080204" pitchFamily="34" charset="-128"/>
                </a:rPr>
                <a:t>㎡ × 3</a:t>
              </a:r>
              <a:r>
                <a:rPr kumimoji="1" lang="en-US" altLang="ja-JP" sz="1700" b="1" dirty="0">
                  <a:solidFill>
                    <a:schemeClr val="bg1"/>
                  </a:solidFill>
                  <a:latin typeface="+mj-lt"/>
                  <a:ea typeface="MS PGothic" panose="020B0600070205080204" pitchFamily="34" charset="-128"/>
                </a:rPr>
                <a:t>, 3500 ㎡</a:t>
              </a:r>
            </a:p>
          </p:txBody>
        </p:sp>
        <p:sp>
          <p:nvSpPr>
            <p:cNvPr id="59" name="Text Box 10"/>
            <p:cNvSpPr txBox="1">
              <a:spLocks noChangeArrowheads="1"/>
            </p:cNvSpPr>
            <p:nvPr/>
          </p:nvSpPr>
          <p:spPr bwMode="auto">
            <a:xfrm>
              <a:off x="9012710" y="4819779"/>
              <a:ext cx="939490" cy="6621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b="1" dirty="0">
                  <a:latin typeface="+mj-lt"/>
                  <a:ea typeface="MS PGothic" panose="020B0600070205080204" pitchFamily="34" charset="-128"/>
                </a:rPr>
                <a:t>WIPSS</a:t>
              </a:r>
              <a:endParaRPr kumimoji="1" lang="en-US" altLang="ja-JP" sz="1700" b="1" dirty="0">
                <a:latin typeface="+mj-lt"/>
                <a:ea typeface="MS PGothic" panose="020B0600070205080204" pitchFamily="34" charset="-128"/>
              </a:endParaRPr>
            </a:p>
          </p:txBody>
        </p:sp>
        <p:sp>
          <p:nvSpPr>
            <p:cNvPr id="60" name="AutoShape 31"/>
            <p:cNvSpPr>
              <a:spLocks noChangeArrowheads="1"/>
            </p:cNvSpPr>
            <p:nvPr/>
          </p:nvSpPr>
          <p:spPr bwMode="auto">
            <a:xfrm>
              <a:off x="3809746" y="5085198"/>
              <a:ext cx="653558" cy="735253"/>
            </a:xfrm>
            <a:prstGeom prst="wedgeRectCallout">
              <a:avLst>
                <a:gd name="adj1" fmla="val 49741"/>
                <a:gd name="adj2" fmla="val -1011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endParaRPr kumimoji="1" lang="ja-JP" altLang="ja-JP" sz="1700">
                <a:latin typeface="+mj-lt"/>
                <a:ea typeface="MS PGothic" panose="020B0600070205080204" pitchFamily="34" charset="-128"/>
              </a:endParaRPr>
            </a:p>
          </p:txBody>
        </p:sp>
        <p:pic>
          <p:nvPicPr>
            <p:cNvPr id="61" name="Picture 26" descr="Jeju_array_MM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662" y="5085198"/>
              <a:ext cx="1797286" cy="753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 Box 10"/>
            <p:cNvSpPr txBox="1">
              <a:spLocks noChangeArrowheads="1"/>
            </p:cNvSpPr>
            <p:nvPr/>
          </p:nvSpPr>
          <p:spPr bwMode="auto">
            <a:xfrm>
              <a:off x="3201364" y="5889334"/>
              <a:ext cx="893536" cy="6621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Tx/>
                <a:buNone/>
              </a:pPr>
              <a:r>
                <a:rPr kumimoji="1" lang="en-US" altLang="ja-JP" sz="1700" dirty="0">
                  <a:latin typeface="+mj-lt"/>
                  <a:ea typeface="MS PGothic" panose="020B0600070205080204" pitchFamily="34" charset="-128"/>
                </a:rPr>
                <a:t>South Korea</a:t>
              </a:r>
              <a:endParaRPr kumimoji="1" lang="en-US" altLang="ja-JP" sz="1700" dirty="0">
                <a:latin typeface="+mj-lt"/>
                <a:ea typeface="MS PGothic" panose="020B0600070205080204" pitchFamily="34" charset="-128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35756" y="3448385"/>
              <a:ext cx="1898597" cy="727496"/>
              <a:chOff x="35756" y="3448385"/>
              <a:chExt cx="1898597" cy="727496"/>
            </a:xfrm>
          </p:grpSpPr>
          <p:pic>
            <p:nvPicPr>
              <p:cNvPr id="64" name="Picture 37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56" y="3448385"/>
                <a:ext cx="1898597" cy="727496"/>
              </a:xfrm>
              <a:prstGeom prst="rect">
                <a:avLst/>
              </a:prstGeom>
              <a:blipFill dpi="0" rotWithShape="0">
                <a:blip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Text Box 44"/>
              <p:cNvSpPr txBox="1">
                <a:spLocks noChangeArrowheads="1"/>
              </p:cNvSpPr>
              <p:nvPr/>
            </p:nvSpPr>
            <p:spPr bwMode="auto">
              <a:xfrm>
                <a:off x="1159612" y="3484050"/>
                <a:ext cx="530988" cy="151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>
                <a:lvl1pPr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US" altLang="en-US" sz="7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a typeface="MS PGothic" pitchFamily="34" charset="-128"/>
                    <a:cs typeface="Times New Roman" panose="02020603050405020304" pitchFamily="18" charset="0"/>
                  </a:rPr>
                  <a:t>Low-Band Dipoles</a:t>
                </a:r>
              </a:p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US" altLang="en-US" sz="7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a typeface="MS PGothic" pitchFamily="34" charset="-128"/>
                    <a:cs typeface="Times New Roman" panose="02020603050405020304" pitchFamily="18" charset="0"/>
                  </a:rPr>
                  <a:t>~10 to </a:t>
                </a:r>
                <a:r>
                  <a:rPr lang="en-US" altLang="en-US" sz="7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a typeface="MS PGothic" pitchFamily="34" charset="-128"/>
                    <a:cs typeface="Times New Roman" panose="02020603050405020304" pitchFamily="18" charset="0"/>
                  </a:rPr>
                  <a:t>90 </a:t>
                </a:r>
                <a:r>
                  <a:rPr lang="en-US" altLang="en-US" sz="7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a typeface="MS PGothic" pitchFamily="34" charset="-128"/>
                    <a:cs typeface="Times New Roman" panose="02020603050405020304" pitchFamily="18" charset="0"/>
                  </a:rPr>
                  <a:t>MHz.</a:t>
                </a:r>
              </a:p>
            </p:txBody>
          </p:sp>
          <p:sp>
            <p:nvSpPr>
              <p:cNvPr id="66" name="Text Box 45"/>
              <p:cNvSpPr txBox="1">
                <a:spLocks noChangeArrowheads="1"/>
              </p:cNvSpPr>
              <p:nvPr/>
            </p:nvSpPr>
            <p:spPr bwMode="auto">
              <a:xfrm>
                <a:off x="268220" y="3467200"/>
                <a:ext cx="474963" cy="149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>
                <a:lvl1pPr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US" altLang="en-US" sz="7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a typeface="MS PGothic" pitchFamily="34" charset="-128"/>
                    <a:cs typeface="Times New Roman" panose="02020603050405020304" pitchFamily="18" charset="0"/>
                  </a:rPr>
                  <a:t>High-Band Tiles</a:t>
                </a:r>
              </a:p>
              <a:p>
                <a:pPr algn="ctr" eaLnBrk="1" hangingPunct="1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US" altLang="en-US" sz="7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a typeface="MS PGothic" pitchFamily="34" charset="-128"/>
                    <a:cs typeface="Times New Roman" panose="02020603050405020304" pitchFamily="18" charset="0"/>
                  </a:rPr>
                  <a:t>110 to ~250 MHz.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6120433" y="36216"/>
            <a:ext cx="3888432" cy="1805344"/>
            <a:chOff x="6120432" y="36215"/>
            <a:chExt cx="3888432" cy="180534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6120432" y="36215"/>
              <a:ext cx="3888432" cy="18053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88"/>
              <a:endParaRPr lang="en-GB" sz="2400" dirty="0"/>
            </a:p>
          </p:txBody>
        </p:sp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679" y="392220"/>
              <a:ext cx="925714" cy="931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1080" y="392299"/>
              <a:ext cx="925714" cy="1054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3014" y="398756"/>
              <a:ext cx="925714" cy="1047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964" y="1352513"/>
              <a:ext cx="925714" cy="412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28" y="521584"/>
              <a:ext cx="925714" cy="802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8" descr="RALSpace_logo_rgb_150dpi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3014" y="110785"/>
              <a:ext cx="925714" cy="287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676" y="1440148"/>
              <a:ext cx="925714" cy="32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9" descr="https://ucsd.edu/_resources/img/logo_UCSD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230" y="1525883"/>
              <a:ext cx="1157143" cy="231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Rectangle 96"/>
            <p:cNvSpPr/>
            <p:nvPr/>
          </p:nvSpPr>
          <p:spPr bwMode="auto">
            <a:xfrm>
              <a:off x="7166390" y="116642"/>
              <a:ext cx="1121923" cy="28211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06173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037" y="135601"/>
              <a:ext cx="1076371" cy="23419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9" name="Picture 2" descr="G:\Laptop_Emergency_Backup_18-10-11\Users\Mario\Desktop\Work\Conferences\L5_with_L1_Workshop_London_06-09_March_2017\ASTRON_logo.gif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337" y="38756"/>
              <a:ext cx="1253571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492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86"/>
    </mc:Choice>
    <mc:Fallback xmlns="">
      <p:transition spd="slow" advTm="6078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48248" y="588211"/>
            <a:ext cx="8568531" cy="1176196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WIPSS </a:t>
            </a: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Members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221" y="1332359"/>
            <a:ext cx="8568531" cy="6192688"/>
          </a:xfrm>
        </p:spPr>
        <p:txBody>
          <a:bodyPr/>
          <a:lstStyle/>
          <a:p>
            <a:pPr algn="just"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M.M. Bisi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STFC RAL Space, UK.</a:t>
            </a:r>
          </a:p>
          <a:p>
            <a:pPr algn="just"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J.A. Gonzalez-Esparza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Aguilar-Rodriguez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O. Chang, </a:t>
            </a:r>
            <a:b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J.C. Mejia-Ambriz, V.H. De la Luz, P. Corona-Romero, and E. Romero-Hernandez –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SCIESMEX/MEXART/UNAM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Mexico.</a:t>
            </a:r>
          </a:p>
          <a:p>
            <a:pPr algn="just"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B.V. Jackson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Hsiu-Shan Yu – CASS-UCSD, USA.</a:t>
            </a:r>
          </a:p>
          <a:p>
            <a:pPr algn="just"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Tokumaru, and K. Fujiki – ISEE, Nagoya University, Japan</a:t>
            </a:r>
          </a:p>
          <a:p>
            <a:pPr algn="just"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I.V. Chashei, S.A. Tyul’Bashev, V. Shishov – Pushchino Radio Astronomy Observatory, Russia.</a:t>
            </a:r>
          </a:p>
          <a:p>
            <a:pPr algn="just"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R.A. Fallows – ASTRON, The Netherlands.</a:t>
            </a:r>
          </a:p>
          <a:p>
            <a:pPr algn="just"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P.K. Manoharan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Ooty Radio Telescope, India.</a:t>
            </a:r>
          </a:p>
          <a:p>
            <a:pPr algn="just"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expected additions (some are much more science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focused)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Republic of Korea (South Korea) (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2016/2017),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Ukraine (2017), China (2017), Australia (2017), and perhaps South Africa (TBC).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632" y="7271121"/>
            <a:ext cx="2100130" cy="25204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2017 RAL Space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2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2"/>
    </mc:Choice>
    <mc:Fallback xmlns="">
      <p:transition spd="slow" advTm="1387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" y="2484143"/>
            <a:ext cx="2599793" cy="194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SSS_model_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44" y="2351809"/>
            <a:ext cx="3807511" cy="150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6336456" y="1769237"/>
            <a:ext cx="3744416" cy="5755811"/>
            <a:chOff x="5220332" y="755650"/>
            <a:chExt cx="4356709" cy="6696595"/>
          </a:xfrm>
        </p:grpSpPr>
        <p:pic>
          <p:nvPicPr>
            <p:cNvPr id="13" name="Picture 10" descr="Picture1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288" y="755650"/>
              <a:ext cx="4353825" cy="3286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3"/>
            <p:cNvGrpSpPr>
              <a:grpSpLocks noChangeAspect="1"/>
            </p:cNvGrpSpPr>
            <p:nvPr/>
          </p:nvGrpSpPr>
          <p:grpSpPr bwMode="auto">
            <a:xfrm>
              <a:off x="5220332" y="4042183"/>
              <a:ext cx="4356709" cy="3410062"/>
              <a:chOff x="2015976" y="1367569"/>
              <a:chExt cx="6012668" cy="4706206"/>
            </a:xfrm>
          </p:grpSpPr>
          <p:sp>
            <p:nvSpPr>
              <p:cNvPr id="15" name="Rectangle 1"/>
              <p:cNvSpPr>
                <a:spLocks noChangeArrowheads="1"/>
              </p:cNvSpPr>
              <p:nvPr/>
            </p:nvSpPr>
            <p:spPr bwMode="auto">
              <a:xfrm>
                <a:off x="2015976" y="1367569"/>
                <a:ext cx="6012668" cy="4706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 dirty="0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9788" y="1482725"/>
                <a:ext cx="5857875" cy="459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248" y="948251"/>
            <a:ext cx="8568531" cy="1176196"/>
          </a:xfrm>
        </p:spPr>
        <p:txBody>
          <a:bodyPr/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California,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Diego (UCSD)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 (and B)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Tomography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613"/>
            <a:ext cx="4176218" cy="3005875"/>
          </a:xfrm>
          <a:prstGeom prst="rect">
            <a:avLst/>
          </a:prstGeom>
        </p:spPr>
      </p:pic>
      <p:pic>
        <p:nvPicPr>
          <p:cNvPr id="11" name="Picture 14" descr="July_14_SS_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84" y="4284687"/>
            <a:ext cx="3096345" cy="169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5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6"/>
    </mc:Choice>
    <mc:Fallback xmlns="">
      <p:transition spd="slow" advTm="30026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30026" objId="10"/>
      </p14:showEvtLst>
    </p:ext>
  </p:extLs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11709</TotalTime>
  <Words>1434</Words>
  <Application>Microsoft Office PowerPoint</Application>
  <PresentationFormat>Custom</PresentationFormat>
  <Paragraphs>177</Paragraphs>
  <Slides>28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Blank Presentation</vt:lpstr>
      <vt:lpstr>Office Theme</vt:lpstr>
      <vt:lpstr>1_Office Theme</vt:lpstr>
      <vt:lpstr>WG3: Complementary Ground-Based Instrumentation/Data to Space-Weather Missions  Mario M. Bisi (1), Alexei A. Pevtsov (2,3), and a multitude of colleagues (over 30) from around the World (under various collaborative endeavours)…  (1) STFC RAL Space, Harwell Campus, UK. (2) US National Solar Observatory. (3) University of Oulu, Finland.</vt:lpstr>
      <vt:lpstr>A Plethora of Complementary  Ground-Based Space-Weather Data</vt:lpstr>
      <vt:lpstr>Complementary  Ground-Based Radio Observations…</vt:lpstr>
      <vt:lpstr>Radio Heliospheric Imaging</vt:lpstr>
      <vt:lpstr>Interplanetary Scintillation (IPS)  and Heliospheric Faraday Rotation (FR)</vt:lpstr>
      <vt:lpstr>PowerPoint Presentation</vt:lpstr>
      <vt:lpstr>Worldwide IPS Stations (WIPSS) Network</vt:lpstr>
      <vt:lpstr>WIPSS Core Members</vt:lpstr>
      <vt:lpstr>University of California, San Diego (UCSD) IPS (and B) Tomography</vt:lpstr>
      <vt:lpstr>Reconstructions Using Only  ISEE IPS and GONG Data…</vt:lpstr>
      <vt:lpstr>What we want from WIPSS (1)</vt:lpstr>
      <vt:lpstr>What we want from WIPSS (2)</vt:lpstr>
      <vt:lpstr>Key WIPSS Complementary  Space Weather Predictions (and fillers)</vt:lpstr>
      <vt:lpstr>WIPSS Overall Summary</vt:lpstr>
      <vt:lpstr>Solar and Magnetic-Field  Ground-Based Observations…</vt:lpstr>
      <vt:lpstr>PowerPoint Presentation</vt:lpstr>
      <vt:lpstr>PowerPoint Presentation</vt:lpstr>
      <vt:lpstr>Existing Networks (2023??)</vt:lpstr>
      <vt:lpstr>Available Ground-based Data</vt:lpstr>
      <vt:lpstr>Type of Observations</vt:lpstr>
      <vt:lpstr>Examples of Synergy between L1-L5 and Ground-based Observatories</vt:lpstr>
      <vt:lpstr>Examples of Synergy between L1-L5 and Ground-based Observatories</vt:lpstr>
      <vt:lpstr>Early Identification of “Bad” Active Regions</vt:lpstr>
      <vt:lpstr>Polar  Field CR2170</vt:lpstr>
      <vt:lpstr>Clumpy Nature of Polar Fields</vt:lpstr>
      <vt:lpstr>Large-scale magnetic connectivity</vt:lpstr>
      <vt:lpstr>Some current issues</vt:lpstr>
      <vt:lpstr>Overall Summary</vt:lpstr>
    </vt:vector>
  </TitlesOfParts>
  <Company>Laura Primett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WG3: Complementary Ground-Based Instrumentation/Data to Space-Weather Missions  Mario M. Bisi (1), Alexei A. Pevtsov (2,3), and a multitude of colleagues (over 30) from around the World (under various collaborative endeavours)…  (1) STFC RAL Space, Harwell Campus, UK. (2) US National Solar Observatory. (3) University of Oulu, Finland.</dc:title>
  <dc:creator>Dr Mario M. Bisi;Dr Alexei A. Pevtsov</dc:creator>
  <cp:lastModifiedBy>Dr. Mario M. Bisi</cp:lastModifiedBy>
  <cp:revision>168</cp:revision>
  <dcterms:created xsi:type="dcterms:W3CDTF">2010-07-01T10:16:16Z</dcterms:created>
  <dcterms:modified xsi:type="dcterms:W3CDTF">2017-03-07T08:09:56Z</dcterms:modified>
</cp:coreProperties>
</file>