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65" r:id="rId4"/>
    <p:sldId id="267" r:id="rId5"/>
    <p:sldId id="257" r:id="rId6"/>
    <p:sldId id="262" r:id="rId7"/>
    <p:sldId id="269" r:id="rId8"/>
    <p:sldId id="268" r:id="rId9"/>
    <p:sldId id="270" r:id="rId10"/>
    <p:sldId id="258" r:id="rId11"/>
    <p:sldId id="26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3615" autoAdjust="0"/>
  </p:normalViewPr>
  <p:slideViewPr>
    <p:cSldViewPr snapToGrid="0">
      <p:cViewPr varScale="1">
        <p:scale>
          <a:sx n="74" d="100"/>
          <a:sy n="74" d="100"/>
        </p:scale>
        <p:origin x="374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710" y="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D62C0-8C8A-4852-8542-374E21400FE0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4323E-0FD9-4A4F-B4F5-52BA7BC036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353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4323E-0FD9-4A4F-B4F5-52BA7BC036E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0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Next-Generation modelling of SEPs: L5-L1 observations and SEP forecasting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T. Laitinen, S. Dalla</a:t>
            </a:r>
          </a:p>
          <a:p>
            <a:r>
              <a:rPr lang="en-GB" dirty="0"/>
              <a:t>Jeremiah </a:t>
            </a:r>
            <a:r>
              <a:rPr lang="en-GB" dirty="0" err="1"/>
              <a:t>Horrocks</a:t>
            </a:r>
            <a:r>
              <a:rPr lang="en-GB" dirty="0"/>
              <a:t> Institute, </a:t>
            </a:r>
            <a:r>
              <a:rPr lang="en-GB" dirty="0" err="1"/>
              <a:t>UCLan</a:t>
            </a:r>
            <a:r>
              <a:rPr lang="en-GB" dirty="0"/>
              <a:t>, UK</a:t>
            </a:r>
          </a:p>
        </p:txBody>
      </p:sp>
    </p:spTree>
    <p:extLst>
      <p:ext uri="{BB962C8B-B14F-4D97-AF65-F5344CB8AC3E}">
        <p14:creationId xmlns:p14="http://schemas.microsoft.com/office/powerpoint/2010/main" val="33009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8"/>
    </mc:Choice>
    <mc:Fallback xmlns="">
      <p:transition spd="slow" advTm="1525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781" y="899350"/>
            <a:ext cx="6748817" cy="5061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782" y="899350"/>
            <a:ext cx="6748816" cy="5061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68" y="161328"/>
            <a:ext cx="10698164" cy="1400530"/>
          </a:xfrm>
        </p:spPr>
        <p:txBody>
          <a:bodyPr/>
          <a:lstStyle/>
          <a:p>
            <a:r>
              <a:rPr lang="en-GB" dirty="0"/>
              <a:t>Event duration as function of longitude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0331" y="6099135"/>
            <a:ext cx="6036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4-10 MeV proton event duration at IMP8, Helios 1 and Helios 2 (points), and model results (lines)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6111" y="1561859"/>
            <a:ext cx="4603008" cy="4637250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SEP duration</a:t>
            </a:r>
            <a:r>
              <a:rPr lang="en-GB" dirty="0"/>
              <a:t>: </a:t>
            </a:r>
            <a:r>
              <a:rPr lang="en-GB" b="1" dirty="0">
                <a:solidFill>
                  <a:srgbClr val="FFFF00"/>
                </a:solidFill>
              </a:rPr>
              <a:t>non-symmetric dependence</a:t>
            </a:r>
            <a:r>
              <a:rPr lang="en-GB" dirty="0"/>
              <a:t> on the </a:t>
            </a:r>
            <a:r>
              <a:rPr lang="en-GB" b="1" dirty="0">
                <a:solidFill>
                  <a:srgbClr val="FFFF00"/>
                </a:solidFill>
              </a:rPr>
              <a:t>longitude </a:t>
            </a:r>
            <a:r>
              <a:rPr lang="en-GB" dirty="0"/>
              <a:t>difference between SC </a:t>
            </a:r>
            <a:r>
              <a:rPr lang="en-GB" dirty="0" err="1"/>
              <a:t>footpoint</a:t>
            </a:r>
            <a:r>
              <a:rPr lang="en-GB" dirty="0"/>
              <a:t> and flare (Dalla 2003)</a:t>
            </a:r>
          </a:p>
          <a:p>
            <a:r>
              <a:rPr lang="fi-FI" dirty="0"/>
              <a:t>S</a:t>
            </a:r>
            <a:r>
              <a:rPr lang="en-GB" dirty="0" err="1"/>
              <a:t>catter</a:t>
            </a:r>
            <a:r>
              <a:rPr lang="en-GB" dirty="0"/>
              <a:t> due to different radial distances and event maximum intensities</a:t>
            </a:r>
          </a:p>
          <a:p>
            <a:r>
              <a:rPr lang="en-GB" b="1" dirty="0">
                <a:solidFill>
                  <a:srgbClr val="FFFF00"/>
                </a:solidFill>
              </a:rPr>
              <a:t>Can be qualitatively explained with </a:t>
            </a:r>
            <a:r>
              <a:rPr lang="en-GB" b="1" dirty="0" err="1">
                <a:solidFill>
                  <a:srgbClr val="FFFF00"/>
                </a:solidFill>
              </a:rPr>
              <a:t>corotation</a:t>
            </a:r>
            <a:endParaRPr lang="en-GB" b="1" dirty="0">
              <a:solidFill>
                <a:srgbClr val="FFFF00"/>
              </a:solidFill>
            </a:endParaRPr>
          </a:p>
          <a:p>
            <a:r>
              <a:rPr lang="en-GB" dirty="0"/>
              <a:t>Further study with STEREO 2014-2015 observations needed (separation ~60º, both at 1 AU)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70513" t="28538" b="29723"/>
          <a:stretch/>
        </p:blipFill>
        <p:spPr>
          <a:xfrm>
            <a:off x="10329896" y="1902296"/>
            <a:ext cx="1439134" cy="15278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64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"/>
    </mc:Choice>
    <mc:Fallback xmlns="">
      <p:transition spd="slow" advTm="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5112" y="249826"/>
            <a:ext cx="10312324" cy="1400530"/>
          </a:xfrm>
        </p:spPr>
        <p:txBody>
          <a:bodyPr/>
          <a:lstStyle/>
          <a:p>
            <a:r>
              <a:rPr lang="en-GB" dirty="0"/>
              <a:t>Effect of </a:t>
            </a:r>
            <a:r>
              <a:rPr lang="en-GB" dirty="0" err="1"/>
              <a:t>corotation</a:t>
            </a:r>
            <a:r>
              <a:rPr lang="en-GB" dirty="0"/>
              <a:t> (simple 1D model)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79895" y="1192709"/>
            <a:ext cx="3163405" cy="4656363"/>
          </a:xfrm>
        </p:spPr>
        <p:txBody>
          <a:bodyPr/>
          <a:lstStyle/>
          <a:p>
            <a:r>
              <a:rPr lang="fi-FI" dirty="0"/>
              <a:t>Particle-filled field lines corotate with the Sun</a:t>
            </a:r>
          </a:p>
          <a:p>
            <a:r>
              <a:rPr lang="fi-FI" dirty="0"/>
              <a:t>-&gt; Earth moves about 15º per day towards L5</a:t>
            </a:r>
          </a:p>
          <a:p>
            <a:r>
              <a:rPr lang="fi-FI" dirty="0"/>
              <a:t>3-day timescale similar to </a:t>
            </a:r>
            <a:r>
              <a:rPr lang="en-GB" dirty="0" err="1"/>
              <a:t>σ</a:t>
            </a:r>
            <a:r>
              <a:rPr lang="en-GB" baseline="-25000" dirty="0" err="1"/>
              <a:t>longitude</a:t>
            </a:r>
            <a:r>
              <a:rPr lang="fi-FI" dirty="0"/>
              <a:t> </a:t>
            </a:r>
          </a:p>
          <a:p>
            <a:r>
              <a:rPr lang="fi-FI" dirty="0"/>
              <a:t>4-day timescale similar to L1-L5 longitude difference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6414"/>
          <a:stretch/>
        </p:blipFill>
        <p:spPr>
          <a:xfrm>
            <a:off x="3693947" y="1192708"/>
            <a:ext cx="7320777" cy="45893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0756" y="5849072"/>
            <a:ext cx="783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Lines: intensity at different field lines. Dots: intensity for S/C seeing the event at E45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6445" r="-1"/>
          <a:stretch/>
        </p:blipFill>
        <p:spPr>
          <a:xfrm>
            <a:off x="11014724" y="1192709"/>
            <a:ext cx="829520" cy="45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"/>
    </mc:Choice>
    <mc:Fallback xmlns="">
      <p:transition spd="slow" advTm="3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377" y="101163"/>
            <a:ext cx="9404723" cy="1400530"/>
          </a:xfrm>
        </p:spPr>
        <p:txBody>
          <a:bodyPr/>
          <a:lstStyle/>
          <a:p>
            <a:r>
              <a:rPr lang="en-GB" dirty="0" err="1"/>
              <a:t>Corotation</a:t>
            </a:r>
            <a:r>
              <a:rPr lang="en-GB" dirty="0"/>
              <a:t> in other studies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317" y="801428"/>
            <a:ext cx="9420158" cy="2739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72926" y="3597355"/>
            <a:ext cx="194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Marsh</a:t>
            </a:r>
            <a:r>
              <a:rPr lang="en-GB" sz="1400"/>
              <a:t>+ 2015</a:t>
            </a:r>
            <a:endParaRPr lang="en-GB" sz="1400" dirty="0"/>
          </a:p>
        </p:txBody>
      </p:sp>
      <p:pic>
        <p:nvPicPr>
          <p:cNvPr id="2050" name="Picture 2" descr="Figure 3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46" y="3333309"/>
            <a:ext cx="3326377" cy="33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 2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26" y="3683964"/>
            <a:ext cx="5715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58185" y="6470516"/>
            <a:ext cx="2879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Giacalone &amp; </a:t>
            </a:r>
            <a:r>
              <a:rPr lang="en-GB" sz="1400" dirty="0" err="1"/>
              <a:t>Jokipii</a:t>
            </a:r>
            <a:r>
              <a:rPr lang="en-GB" sz="1400" dirty="0"/>
              <a:t> 2012</a:t>
            </a:r>
          </a:p>
        </p:txBody>
      </p:sp>
    </p:spTree>
    <p:extLst>
      <p:ext uri="{BB962C8B-B14F-4D97-AF65-F5344CB8AC3E}">
        <p14:creationId xmlns:p14="http://schemas.microsoft.com/office/powerpoint/2010/main" val="1254638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962" y="41817"/>
            <a:ext cx="9404723" cy="1400530"/>
          </a:xfrm>
        </p:spPr>
        <p:txBody>
          <a:bodyPr/>
          <a:lstStyle/>
          <a:p>
            <a:r>
              <a:rPr lang="en-GB" dirty="0"/>
              <a:t>SEP events: 1D view in 3D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4057" y="846253"/>
            <a:ext cx="6927990" cy="54563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53" y="916996"/>
            <a:ext cx="4781894" cy="3586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982" y="4645392"/>
            <a:ext cx="4456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1D view: SEPs along field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SEPs at 1 AU: Diffusive transport convolves the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Profiles result from acceleration?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Single-point measurements: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No global view of the SEP event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70806" y="5832987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Cane+ 1988</a:t>
            </a:r>
          </a:p>
        </p:txBody>
      </p:sp>
    </p:spTree>
    <p:extLst>
      <p:ext uri="{BB962C8B-B14F-4D97-AF65-F5344CB8AC3E}">
        <p14:creationId xmlns:p14="http://schemas.microsoft.com/office/powerpoint/2010/main" val="110396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574"/>
    </mc:Choice>
    <mc:Fallback xmlns="">
      <p:transition spd="slow" advTm="835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7" y="0"/>
            <a:ext cx="10460039" cy="1400530"/>
          </a:xfrm>
        </p:spPr>
        <p:txBody>
          <a:bodyPr/>
          <a:lstStyle/>
          <a:p>
            <a:r>
              <a:rPr lang="en-GB" dirty="0"/>
              <a:t>Multi-Spacecraft observations: 3D view of the whole event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636085"/>
              </p:ext>
            </p:extLst>
          </p:nvPr>
        </p:nvGraphicFramePr>
        <p:xfrm>
          <a:off x="5709357" y="1205685"/>
          <a:ext cx="6415344" cy="5271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2243909" imgH="1843763" progId="AcroExch.Document.DC">
                  <p:embed/>
                </p:oleObj>
              </mc:Choice>
              <mc:Fallback>
                <p:oleObj name="Acrobat Document" r:id="rId3" imgW="2243909" imgH="1843763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9357" y="1205685"/>
                        <a:ext cx="6415344" cy="5271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327722" y="3482321"/>
            <a:ext cx="4132521" cy="3312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227" y="1550842"/>
            <a:ext cx="5817954" cy="1754326"/>
          </a:xfrm>
          <a:custGeom>
            <a:avLst/>
            <a:gdLst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57800 w 5257800"/>
              <a:gd name="connsiteY2" fmla="*/ 4580165 h 4580165"/>
              <a:gd name="connsiteX3" fmla="*/ 0 w 5257800"/>
              <a:gd name="connsiteY3" fmla="*/ 4580165 h 4580165"/>
              <a:gd name="connsiteX4" fmla="*/ 0 w 5257800"/>
              <a:gd name="connsiteY4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5257800 w 5257800"/>
              <a:gd name="connsiteY3" fmla="*/ 4580165 h 4580165"/>
              <a:gd name="connsiteX4" fmla="*/ 0 w 5257800"/>
              <a:gd name="connsiteY4" fmla="*/ 4580165 h 4580165"/>
              <a:gd name="connsiteX5" fmla="*/ 0 w 5257800"/>
              <a:gd name="connsiteY5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5241572 w 5257800"/>
              <a:gd name="connsiteY3" fmla="*/ 4555672 h 4580165"/>
              <a:gd name="connsiteX4" fmla="*/ 0 w 5257800"/>
              <a:gd name="connsiteY4" fmla="*/ 4580165 h 4580165"/>
              <a:gd name="connsiteX5" fmla="*/ 0 w 5257800"/>
              <a:gd name="connsiteY5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5241572 w 5257800"/>
              <a:gd name="connsiteY3" fmla="*/ 4555672 h 4580165"/>
              <a:gd name="connsiteX4" fmla="*/ 5233459 w 5257800"/>
              <a:gd name="connsiteY4" fmla="*/ 4514850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5241572 w 5257800"/>
              <a:gd name="connsiteY3" fmla="*/ 4555672 h 4580165"/>
              <a:gd name="connsiteX4" fmla="*/ 1987904 w 5257800"/>
              <a:gd name="connsiteY4" fmla="*/ 4539343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075163 w 5257800"/>
              <a:gd name="connsiteY3" fmla="*/ 2057401 h 4580165"/>
              <a:gd name="connsiteX4" fmla="*/ 1987904 w 5257800"/>
              <a:gd name="connsiteY4" fmla="*/ 4539343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075163 w 5257800"/>
              <a:gd name="connsiteY3" fmla="*/ 2057401 h 4580165"/>
              <a:gd name="connsiteX4" fmla="*/ 1987904 w 5257800"/>
              <a:gd name="connsiteY4" fmla="*/ 4539343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075163 w 5257800"/>
              <a:gd name="connsiteY3" fmla="*/ 2057401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40075 w 5257800"/>
              <a:gd name="connsiteY3" fmla="*/ 1975758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40075 w 5257800"/>
              <a:gd name="connsiteY3" fmla="*/ 1975758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31962 w 5257800"/>
              <a:gd name="connsiteY3" fmla="*/ 1771651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31962 w 5257800"/>
              <a:gd name="connsiteY3" fmla="*/ 1771651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31962 w 5257800"/>
              <a:gd name="connsiteY3" fmla="*/ 1690008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  <a:gd name="connsiteX0" fmla="*/ 0 w 5257800"/>
              <a:gd name="connsiteY0" fmla="*/ 0 h 4580165"/>
              <a:gd name="connsiteX1" fmla="*/ 5257800 w 5257800"/>
              <a:gd name="connsiteY1" fmla="*/ 0 h 4580165"/>
              <a:gd name="connsiteX2" fmla="*/ 5249635 w 5257800"/>
              <a:gd name="connsiteY2" fmla="*/ 1526722 h 4580165"/>
              <a:gd name="connsiteX3" fmla="*/ 3131962 w 5257800"/>
              <a:gd name="connsiteY3" fmla="*/ 1690008 h 4580165"/>
              <a:gd name="connsiteX4" fmla="*/ 3123848 w 5257800"/>
              <a:gd name="connsiteY4" fmla="*/ 4580164 h 4580165"/>
              <a:gd name="connsiteX5" fmla="*/ 0 w 5257800"/>
              <a:gd name="connsiteY5" fmla="*/ 4580165 h 4580165"/>
              <a:gd name="connsiteX6" fmla="*/ 0 w 5257800"/>
              <a:gd name="connsiteY6" fmla="*/ 0 h 4580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57800" h="4580165">
                <a:moveTo>
                  <a:pt x="0" y="0"/>
                </a:moveTo>
                <a:lnTo>
                  <a:pt x="5257800" y="0"/>
                </a:lnTo>
                <a:cubicBezTo>
                  <a:pt x="5255078" y="508907"/>
                  <a:pt x="5252357" y="1017815"/>
                  <a:pt x="5249635" y="1526722"/>
                </a:cubicBezTo>
                <a:cubicBezTo>
                  <a:pt x="5260470" y="1532165"/>
                  <a:pt x="3129241" y="1578430"/>
                  <a:pt x="3131962" y="1690008"/>
                </a:cubicBezTo>
                <a:cubicBezTo>
                  <a:pt x="3142780" y="4182836"/>
                  <a:pt x="3486268" y="3752850"/>
                  <a:pt x="3123848" y="4580164"/>
                </a:cubicBezTo>
                <a:lnTo>
                  <a:pt x="0" y="458016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00"/>
                </a:solidFill>
              </a:rPr>
              <a:t>SEP event width</a:t>
            </a:r>
            <a:r>
              <a:rPr lang="en-GB" dirty="0"/>
              <a:t>: Multi-spacecraft observations give </a:t>
            </a:r>
            <a:r>
              <a:rPr lang="en-GB" dirty="0" err="1"/>
              <a:t>σ</a:t>
            </a:r>
            <a:r>
              <a:rPr lang="en-GB" baseline="-25000" dirty="0" err="1"/>
              <a:t>longitude</a:t>
            </a:r>
            <a:r>
              <a:rPr lang="en-GB" dirty="0"/>
              <a:t>=</a:t>
            </a:r>
            <a:r>
              <a:rPr lang="en-GB" b="1" dirty="0">
                <a:solidFill>
                  <a:srgbClr val="FFFF00"/>
                </a:solidFill>
              </a:rPr>
              <a:t>30-50º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Advanced modelling needed to explain the width</a:t>
            </a:r>
            <a:endParaRPr lang="en-GB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Width </a:t>
            </a:r>
            <a:r>
              <a:rPr lang="en-GB" b="1" dirty="0">
                <a:solidFill>
                  <a:srgbClr val="FFFF00"/>
                </a:solidFill>
              </a:rPr>
              <a:t>similar to L5/L1 separation</a:t>
            </a:r>
            <a:r>
              <a:rPr lang="en-GB" dirty="0"/>
              <a:t>, 60º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Implies </a:t>
            </a:r>
            <a:r>
              <a:rPr lang="en-GB" b="1" dirty="0">
                <a:solidFill>
                  <a:schemeClr val="accent3"/>
                </a:solidFill>
              </a:rPr>
              <a:t>10-fold difference</a:t>
            </a:r>
            <a:r>
              <a:rPr lang="en-GB" dirty="0"/>
              <a:t> in </a:t>
            </a:r>
            <a:r>
              <a:rPr lang="en-GB" b="1" dirty="0">
                <a:solidFill>
                  <a:schemeClr val="accent3"/>
                </a:solidFill>
              </a:rPr>
              <a:t>L1/L5 flux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06050" y="595097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Dresing+ 2012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4407" y="6476891"/>
            <a:ext cx="1946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Richardson+ 2014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27" y="3305168"/>
            <a:ext cx="33552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Similar to </a:t>
            </a:r>
            <a:r>
              <a:rPr lang="en-GB" dirty="0" err="1"/>
              <a:t>corotation</a:t>
            </a:r>
            <a:r>
              <a:rPr lang="en-GB" dirty="0"/>
              <a:t> timescale, 60º in 4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-&gt; </a:t>
            </a:r>
            <a:r>
              <a:rPr lang="fi-FI" b="1" dirty="0">
                <a:solidFill>
                  <a:srgbClr val="FFFF00"/>
                </a:solidFill>
              </a:rPr>
              <a:t>Spacecraft motion important for fluxes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>
                <a:solidFill>
                  <a:srgbClr val="FFFF00"/>
                </a:solidFill>
              </a:rPr>
              <a:t>Corotation</a:t>
            </a:r>
            <a:r>
              <a:rPr lang="en-GB" b="1" dirty="0">
                <a:solidFill>
                  <a:srgbClr val="FFFF00"/>
                </a:solidFill>
              </a:rPr>
              <a:t> effect significant </a:t>
            </a:r>
            <a:r>
              <a:rPr lang="en-GB" sz="1400" dirty="0"/>
              <a:t>(e.g.  Giacalone+ 2012, Marsh+ 2015)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Statistical studies possible with latest STEREO observations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8986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33"/>
    </mc:Choice>
    <mc:Fallback xmlns="">
      <p:transition spd="slow" advTm="611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628" t="36827" r="6291" b="34399"/>
          <a:stretch/>
        </p:blipFill>
        <p:spPr>
          <a:xfrm>
            <a:off x="1075764" y="1626765"/>
            <a:ext cx="9522467" cy="39096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20125"/>
            <a:ext cx="9404723" cy="1400530"/>
          </a:xfrm>
        </p:spPr>
        <p:txBody>
          <a:bodyPr/>
          <a:lstStyle/>
          <a:p>
            <a:r>
              <a:rPr lang="en-GB" dirty="0"/>
              <a:t>SEPs on </a:t>
            </a:r>
            <a:r>
              <a:rPr lang="en-GB" dirty="0" err="1"/>
              <a:t>fieldlines</a:t>
            </a:r>
            <a:r>
              <a:rPr lang="en-GB" dirty="0"/>
              <a:t>: A simple model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22374" t="45926" r="35534" b="42378"/>
          <a:stretch/>
        </p:blipFill>
        <p:spPr>
          <a:xfrm>
            <a:off x="4279152" y="4002741"/>
            <a:ext cx="2886635" cy="802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1919" y="1658554"/>
            <a:ext cx="363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Simple injection model: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Impulsive injection at W0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σ</a:t>
            </a:r>
            <a:r>
              <a:rPr lang="en-GB" baseline="-25000" dirty="0" err="1">
                <a:solidFill>
                  <a:schemeClr val="bg1"/>
                </a:solidFill>
              </a:rPr>
              <a:t>longitude</a:t>
            </a:r>
            <a:r>
              <a:rPr lang="en-GB" dirty="0">
                <a:solidFill>
                  <a:schemeClr val="bg1"/>
                </a:solidFill>
              </a:rPr>
              <a:t>=40º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92436" y="1668089"/>
            <a:ext cx="3489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Simple transport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Diffusive propagation along Parker spiral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10 MeV protons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94565" y="3650117"/>
            <a:ext cx="201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Earth’s orbit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7793" y="3388751"/>
            <a:ext cx="4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5891" y="3648815"/>
            <a:ext cx="4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436" y="1152983"/>
            <a:ext cx="24384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650" y="4002741"/>
            <a:ext cx="2538008" cy="1903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735" y="4691877"/>
            <a:ext cx="2517467" cy="188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9217" y="4170088"/>
            <a:ext cx="2517467" cy="1888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67"/>
    </mc:Choice>
    <mc:Fallback xmlns="">
      <p:transition spd="slow" advTm="887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3628" t="36827" r="6291" b="34399"/>
          <a:stretch/>
        </p:blipFill>
        <p:spPr>
          <a:xfrm>
            <a:off x="1075764" y="1618601"/>
            <a:ext cx="9522467" cy="390963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56" y="124672"/>
            <a:ext cx="10921180" cy="1400530"/>
          </a:xfrm>
        </p:spPr>
        <p:txBody>
          <a:bodyPr/>
          <a:lstStyle/>
          <a:p>
            <a:r>
              <a:rPr lang="en-GB" dirty="0"/>
              <a:t>SEPs </a:t>
            </a:r>
            <a:r>
              <a:rPr lang="en-GB"/>
              <a:t>at L1and L5: </a:t>
            </a:r>
            <a:r>
              <a:rPr lang="en-GB" dirty="0" err="1"/>
              <a:t>Corotation</a:t>
            </a:r>
            <a:r>
              <a:rPr lang="en-GB" dirty="0"/>
              <a:t> effect</a:t>
            </a:r>
            <a:br>
              <a:rPr lang="en-GB" dirty="0"/>
            </a:b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l="22374" t="45926" r="35534" b="42378"/>
          <a:stretch/>
        </p:blipFill>
        <p:spPr>
          <a:xfrm>
            <a:off x="4279152" y="4002741"/>
            <a:ext cx="2886635" cy="8021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67793" y="3388751"/>
            <a:ext cx="4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5891" y="3648815"/>
            <a:ext cx="45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L1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436" y="1152983"/>
            <a:ext cx="2438400" cy="1828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1919" y="1652767"/>
            <a:ext cx="3630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Simple injection model: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Impulsive injection at W0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σ</a:t>
            </a:r>
            <a:r>
              <a:rPr lang="en-GB" baseline="-25000" dirty="0" err="1">
                <a:solidFill>
                  <a:schemeClr val="bg1"/>
                </a:solidFill>
              </a:rPr>
              <a:t>longitude</a:t>
            </a:r>
            <a:r>
              <a:rPr lang="en-GB" dirty="0">
                <a:solidFill>
                  <a:schemeClr val="bg1"/>
                </a:solidFill>
              </a:rPr>
              <a:t>=40º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92436" y="1662302"/>
            <a:ext cx="3489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Simple transport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Diffusive propagation along Parker spiral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</a:rPr>
              <a:t>10 MeV protons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594565" y="3650117"/>
            <a:ext cx="201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Earth’s orbit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3" name="Content Placeholder 3"/>
          <p:cNvPicPr>
            <a:picLocks noChangeAspect="1"/>
          </p:cNvPicPr>
          <p:nvPr/>
        </p:nvPicPr>
        <p:blipFill rotWithShape="1">
          <a:blip r:embed="rId6"/>
          <a:srcRect t="41209"/>
          <a:stretch/>
        </p:blipFill>
        <p:spPr>
          <a:xfrm>
            <a:off x="1580863" y="891921"/>
            <a:ext cx="8512268" cy="39414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96" y="3983957"/>
            <a:ext cx="2563054" cy="19222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328" y="4669004"/>
            <a:ext cx="2570340" cy="192775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3631" y="4135898"/>
            <a:ext cx="2563053" cy="19222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7773631" y="6174637"/>
            <a:ext cx="374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See also Giacalone+ 2012, Marsh+ 2015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28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06"/>
    </mc:Choice>
    <mc:Fallback xmlns="">
      <p:transition spd="slow" advTm="84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267" y="1204714"/>
            <a:ext cx="5256109" cy="39420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18" y="1210500"/>
            <a:ext cx="5256109" cy="394208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4152" y="297076"/>
            <a:ext cx="11874229" cy="1400530"/>
          </a:xfrm>
        </p:spPr>
        <p:txBody>
          <a:bodyPr/>
          <a:lstStyle/>
          <a:p>
            <a:r>
              <a:rPr lang="en-GB" dirty="0" err="1"/>
              <a:t>Corotation</a:t>
            </a:r>
            <a:r>
              <a:rPr lang="en-GB" dirty="0"/>
              <a:t> and SEP </a:t>
            </a:r>
            <a:r>
              <a:rPr lang="en-GB" dirty="0" err="1"/>
              <a:t>Fluence</a:t>
            </a:r>
            <a:r>
              <a:rPr lang="en-GB" dirty="0"/>
              <a:t>: Radiation dose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81099" y="5419725"/>
            <a:ext cx="90814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FFF00"/>
                </a:solidFill>
              </a:rPr>
              <a:t>Corotation significant for</a:t>
            </a:r>
            <a:r>
              <a:rPr lang="fi-FI" dirty="0"/>
              <a:t> event-integrated </a:t>
            </a:r>
            <a:r>
              <a:rPr lang="fi-FI" b="1" dirty="0">
                <a:solidFill>
                  <a:srgbClr val="FFFF00"/>
                </a:solidFill>
              </a:rPr>
              <a:t>fluences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chemeClr val="accent3"/>
                </a:solidFill>
              </a:rPr>
              <a:t>Locally-accelerated particles</a:t>
            </a:r>
            <a:r>
              <a:rPr lang="fi-FI" dirty="0"/>
              <a:t> contribute at lower ion energies: Full modelling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FFFF00"/>
                </a:solidFill>
              </a:rPr>
              <a:t>Cross-field transport effects, deceleration at later stages significant</a:t>
            </a:r>
            <a:r>
              <a:rPr lang="fi-FI" dirty="0"/>
              <a:t>: advanced modelling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18" y="1204713"/>
            <a:ext cx="5256110" cy="3942082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061267" y="1204713"/>
            <a:ext cx="5256109" cy="3942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06084" y="5342008"/>
            <a:ext cx="259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See also Giacalone+ 2012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5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75"/>
    </mc:Choice>
    <mc:Fallback xmlns="">
      <p:transition spd="slow" advTm="4547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626" y="108252"/>
            <a:ext cx="9404723" cy="1400530"/>
          </a:xfrm>
        </p:spPr>
        <p:txBody>
          <a:bodyPr/>
          <a:lstStyle/>
          <a:p>
            <a:r>
              <a:rPr lang="en-GB" dirty="0"/>
              <a:t>Advanced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63" y="1240076"/>
            <a:ext cx="5253648" cy="501458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Cross-field diffusion</a:t>
            </a:r>
            <a:r>
              <a:rPr lang="en-GB" dirty="0"/>
              <a:t> </a:t>
            </a:r>
            <a:r>
              <a:rPr lang="en-GB" sz="1400" dirty="0"/>
              <a:t>(Zhang+ 2009, </a:t>
            </a:r>
            <a:r>
              <a:rPr lang="en-GB" sz="1400" dirty="0" err="1"/>
              <a:t>Droege</a:t>
            </a:r>
            <a:r>
              <a:rPr lang="en-GB" sz="1400" dirty="0"/>
              <a:t>+ 2010)</a:t>
            </a:r>
          </a:p>
          <a:p>
            <a:pPr lvl="1"/>
            <a:r>
              <a:rPr lang="en-GB" dirty="0"/>
              <a:t>Slow spreading across longitudes</a:t>
            </a:r>
          </a:p>
          <a:p>
            <a:r>
              <a:rPr lang="en-GB" b="1" dirty="0">
                <a:solidFill>
                  <a:srgbClr val="FFFF00"/>
                </a:solidFill>
              </a:rPr>
              <a:t>Large-scale drifts</a:t>
            </a:r>
            <a:r>
              <a:rPr lang="en-GB" dirty="0"/>
              <a:t> </a:t>
            </a:r>
            <a:r>
              <a:rPr lang="en-GB" sz="1400" dirty="0"/>
              <a:t>(Dalla+ 2013, Marsh+ 2015, </a:t>
            </a:r>
            <a:r>
              <a:rPr lang="en-GB" sz="1400" dirty="0" err="1"/>
              <a:t>Battarbee</a:t>
            </a:r>
            <a:r>
              <a:rPr lang="en-GB" sz="1400" dirty="0"/>
              <a:t>+ 2017)</a:t>
            </a:r>
          </a:p>
          <a:p>
            <a:pPr lvl="1"/>
            <a:r>
              <a:rPr lang="en-GB" dirty="0"/>
              <a:t>Non-diffusive, asymmetric, energy changes</a:t>
            </a:r>
          </a:p>
          <a:p>
            <a:r>
              <a:rPr lang="en-GB" b="1" dirty="0">
                <a:solidFill>
                  <a:srgbClr val="FFFF00"/>
                </a:solidFill>
              </a:rPr>
              <a:t>Turbulent meandering</a:t>
            </a:r>
            <a:r>
              <a:rPr lang="en-GB" dirty="0"/>
              <a:t> </a:t>
            </a:r>
            <a:r>
              <a:rPr lang="en-GB" sz="1400" dirty="0"/>
              <a:t>(Laitinen+ 2016)</a:t>
            </a:r>
          </a:p>
          <a:p>
            <a:pPr lvl="1"/>
            <a:r>
              <a:rPr lang="en-GB" dirty="0"/>
              <a:t>Fast initial SEP spreading across latitude and longitude</a:t>
            </a:r>
          </a:p>
          <a:p>
            <a:r>
              <a:rPr lang="en-GB" b="1" dirty="0">
                <a:solidFill>
                  <a:srgbClr val="FFFF00"/>
                </a:solidFill>
              </a:rPr>
              <a:t>All require/desire</a:t>
            </a:r>
            <a:r>
              <a:rPr lang="en-GB" dirty="0"/>
              <a:t> for forecasting: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Multi-point SEP observations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Multi-point SEP anisotropy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Turbulence for transport parameters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Large-scale 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50" y="3657972"/>
            <a:ext cx="3479382" cy="27431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724" y="3648520"/>
            <a:ext cx="3016925" cy="2752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3415" y="3204916"/>
            <a:ext cx="6538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Large-scale drifts (Marsh+ 2013)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87657" y="6382292"/>
            <a:ext cx="3204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Cross-field diffusion (</a:t>
            </a:r>
            <a:r>
              <a:rPr lang="en-GB" sz="1400" dirty="0" err="1"/>
              <a:t>Droge</a:t>
            </a:r>
            <a:r>
              <a:rPr lang="en-GB" sz="1400" dirty="0"/>
              <a:t>+ 2010)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0461" y="6401162"/>
            <a:ext cx="274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Meandering (Laitinen+ 2016)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64" y="253353"/>
            <a:ext cx="5799551" cy="29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83"/>
    </mc:Choice>
    <mc:Fallback xmlns="">
      <p:transition spd="slow" advTm="630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12" y="0"/>
            <a:ext cx="10239869" cy="1400530"/>
          </a:xfrm>
        </p:spPr>
        <p:txBody>
          <a:bodyPr/>
          <a:lstStyle/>
          <a:p>
            <a:r>
              <a:rPr lang="en-GB" dirty="0"/>
              <a:t>L5-L1 requirements for SEP forecasting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312" y="709808"/>
            <a:ext cx="5392455" cy="58663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SEP observations, &gt;10 MeV/n ions</a:t>
            </a:r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L5+L1 SEP observations</a:t>
            </a:r>
            <a:r>
              <a:rPr lang="en-GB" sz="1800" dirty="0"/>
              <a:t> for </a:t>
            </a:r>
            <a:r>
              <a:rPr lang="en-GB" sz="1800" b="1" dirty="0">
                <a:solidFill>
                  <a:srgbClr val="FFFF00"/>
                </a:solidFill>
              </a:rPr>
              <a:t>intensity and </a:t>
            </a:r>
            <a:r>
              <a:rPr lang="en-GB" sz="1800" b="1" dirty="0" err="1">
                <a:solidFill>
                  <a:srgbClr val="FFFF00"/>
                </a:solidFill>
              </a:rPr>
              <a:t>fluence</a:t>
            </a:r>
            <a:r>
              <a:rPr lang="en-GB" sz="1800" dirty="0"/>
              <a:t> estimates</a:t>
            </a:r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L5 SEP observations</a:t>
            </a:r>
            <a:r>
              <a:rPr lang="en-GB" sz="1800" dirty="0"/>
              <a:t> connected to </a:t>
            </a:r>
            <a:r>
              <a:rPr lang="en-GB" sz="1800" b="1" dirty="0">
                <a:solidFill>
                  <a:srgbClr val="FFFF00"/>
                </a:solidFill>
              </a:rPr>
              <a:t>Earth-bound</a:t>
            </a:r>
            <a:r>
              <a:rPr lang="en-GB" sz="1800" dirty="0"/>
              <a:t> source: </a:t>
            </a:r>
            <a:r>
              <a:rPr lang="en-GB" sz="1800" b="1" dirty="0">
                <a:solidFill>
                  <a:srgbClr val="FFFF00"/>
                </a:solidFill>
              </a:rPr>
              <a:t>CME diagnostics</a:t>
            </a:r>
            <a:r>
              <a:rPr lang="en-GB" sz="1800" dirty="0">
                <a:solidFill>
                  <a:srgbClr val="FFFF00"/>
                </a:solidFill>
              </a:rPr>
              <a:t> </a:t>
            </a:r>
            <a:r>
              <a:rPr lang="en-GB" sz="1800" dirty="0"/>
              <a:t>using acceleration modelling </a:t>
            </a:r>
            <a:r>
              <a:rPr lang="en-GB" sz="1500" dirty="0"/>
              <a:t>(e.g. </a:t>
            </a:r>
            <a:r>
              <a:rPr lang="en-GB" sz="1500" dirty="0" err="1"/>
              <a:t>Vainio</a:t>
            </a:r>
            <a:r>
              <a:rPr lang="en-GB" sz="1500" dirty="0"/>
              <a:t>+ 2014)</a:t>
            </a:r>
            <a:endParaRPr lang="en-GB" sz="1500" b="1" dirty="0"/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L5 SEP anisotropy </a:t>
            </a:r>
            <a:r>
              <a:rPr lang="en-GB" sz="1800" dirty="0"/>
              <a:t>(desirable): Duration of acceleration as </a:t>
            </a:r>
            <a:r>
              <a:rPr lang="en-GB" sz="1800" b="1" dirty="0">
                <a:solidFill>
                  <a:srgbClr val="FFFF00"/>
                </a:solidFill>
              </a:rPr>
              <a:t>CME diagnostics</a:t>
            </a:r>
            <a:r>
              <a:rPr lang="en-GB" sz="1800" dirty="0"/>
              <a:t>; </a:t>
            </a:r>
            <a:r>
              <a:rPr lang="en-GB" sz="1800" b="1" dirty="0">
                <a:solidFill>
                  <a:schemeClr val="accent3"/>
                </a:solidFill>
              </a:rPr>
              <a:t>transport vs acceleration analysis</a:t>
            </a:r>
            <a:r>
              <a:rPr lang="en-GB" sz="1800" dirty="0"/>
              <a:t> </a:t>
            </a:r>
            <a:r>
              <a:rPr lang="en-GB" sz="1500" dirty="0"/>
              <a:t>(advanced transport models)</a:t>
            </a:r>
          </a:p>
          <a:p>
            <a:pPr lvl="2"/>
            <a:r>
              <a:rPr lang="en-GB" sz="1800" b="1" dirty="0">
                <a:solidFill>
                  <a:srgbClr val="FFFF00"/>
                </a:solidFill>
              </a:rPr>
              <a:t>Field often not </a:t>
            </a:r>
            <a:r>
              <a:rPr lang="en-GB" sz="1800" b="1" dirty="0" err="1">
                <a:solidFill>
                  <a:srgbClr val="FFFF00"/>
                </a:solidFill>
              </a:rPr>
              <a:t>Parkerian</a:t>
            </a:r>
            <a:r>
              <a:rPr lang="en-GB" sz="1800" b="1" dirty="0">
                <a:solidFill>
                  <a:srgbClr val="FFFF00"/>
                </a:solidFill>
              </a:rPr>
              <a:t>: </a:t>
            </a:r>
            <a:br>
              <a:rPr lang="en-GB" sz="1800" b="1" dirty="0">
                <a:solidFill>
                  <a:srgbClr val="FFFF00"/>
                </a:solidFill>
              </a:rPr>
            </a:br>
            <a:r>
              <a:rPr lang="en-GB" sz="1800" b="1" dirty="0" err="1">
                <a:solidFill>
                  <a:srgbClr val="FFFF00"/>
                </a:solidFill>
              </a:rPr>
              <a:t>Sun+Anti-Sun</a:t>
            </a:r>
            <a:r>
              <a:rPr lang="en-GB" sz="1800" b="1" dirty="0">
                <a:solidFill>
                  <a:srgbClr val="FFFF00"/>
                </a:solidFill>
              </a:rPr>
              <a:t> directions not sufficient</a:t>
            </a:r>
          </a:p>
          <a:p>
            <a:r>
              <a:rPr lang="en-GB" dirty="0"/>
              <a:t>L5 In situ field observations (desirable)</a:t>
            </a:r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Magnetic turbulence </a:t>
            </a:r>
            <a:r>
              <a:rPr lang="en-GB" sz="1800" dirty="0"/>
              <a:t>at resonance scales (seconds to minutes) </a:t>
            </a:r>
            <a:r>
              <a:rPr lang="en-GB" sz="1800" b="1" dirty="0">
                <a:solidFill>
                  <a:srgbClr val="FFFF00"/>
                </a:solidFill>
              </a:rPr>
              <a:t>for SEP transport conditions</a:t>
            </a:r>
          </a:p>
          <a:p>
            <a:pPr lvl="1"/>
            <a:r>
              <a:rPr lang="en-GB" sz="1800" b="1" dirty="0">
                <a:solidFill>
                  <a:srgbClr val="FFFF00"/>
                </a:solidFill>
              </a:rPr>
              <a:t>Global heliosphere simulations </a:t>
            </a:r>
            <a:r>
              <a:rPr lang="en-GB" sz="1800" dirty="0"/>
              <a:t>for </a:t>
            </a:r>
            <a:r>
              <a:rPr lang="en-GB" sz="1800" b="1" dirty="0">
                <a:solidFill>
                  <a:srgbClr val="FFFF00"/>
                </a:solidFill>
              </a:rPr>
              <a:t>Parker geometry variations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5830866"/>
            <a:ext cx="6145161" cy="801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SEPs at 1 AU following a impulsive injection with Gaussian longitudinal distribution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493" y="1078007"/>
            <a:ext cx="6145161" cy="460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81"/>
    </mc:Choice>
    <mc:Fallback xmlns="">
      <p:transition spd="slow" advTm="10928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Spare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43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"/>
    </mc:Choice>
    <mc:Fallback xmlns="">
      <p:transition spd="slow" advTm="20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7714</TotalTime>
  <Words>597</Words>
  <Application>Microsoft Office PowerPoint</Application>
  <PresentationFormat>Widescreen</PresentationFormat>
  <Paragraphs>89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Acrobat Document</vt:lpstr>
      <vt:lpstr>Next-Generation modelling of SEPs: L5-L1 observations and SEP forecasting</vt:lpstr>
      <vt:lpstr>SEP events: 1D view in 3D</vt:lpstr>
      <vt:lpstr>Multi-Spacecraft observations: 3D view of the whole event</vt:lpstr>
      <vt:lpstr>SEPs on fieldlines: A simple model</vt:lpstr>
      <vt:lpstr>SEPs at L1and L5: Corotation effect </vt:lpstr>
      <vt:lpstr>Corotation and SEP Fluence: Radiation dose</vt:lpstr>
      <vt:lpstr>Advanced models</vt:lpstr>
      <vt:lpstr>L5-L1 requirements for SEP forecasting</vt:lpstr>
      <vt:lpstr>Spare slides</vt:lpstr>
      <vt:lpstr>Event duration as function of longitude</vt:lpstr>
      <vt:lpstr>Effect of corotation (simple 1D model)</vt:lpstr>
      <vt:lpstr>Corotation in other studies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 Lauri Mikael Laitinen</dc:creator>
  <cp:lastModifiedBy>Timo Lauri Mikael Laitinen</cp:lastModifiedBy>
  <cp:revision>53</cp:revision>
  <cp:lastPrinted>2017-03-05T17:05:51Z</cp:lastPrinted>
  <dcterms:created xsi:type="dcterms:W3CDTF">2017-02-21T21:55:35Z</dcterms:created>
  <dcterms:modified xsi:type="dcterms:W3CDTF">2017-03-07T11:18:18Z</dcterms:modified>
</cp:coreProperties>
</file>