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78" d="100"/>
          <a:sy n="78" d="100"/>
        </p:scale>
        <p:origin x="1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8102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1116540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172404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Briefly convergence, reconnection formation of the flux rope, its rise and finally its eruption</a:t>
            </a:r>
          </a:p>
        </p:txBody>
      </p:sp>
    </p:spTree>
    <p:extLst>
      <p:ext uri="{BB962C8B-B14F-4D97-AF65-F5344CB8AC3E}">
        <p14:creationId xmlns:p14="http://schemas.microsoft.com/office/powerpoint/2010/main" val="98587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different times during the evolution we freeze the photospheric boundary and let the system evolve. This is the same setup as before but the flows have been stopped 4 tA earlier </a:t>
            </a:r>
          </a:p>
        </p:txBody>
      </p:sp>
    </p:spTree>
    <p:extLst>
      <p:ext uri="{BB962C8B-B14F-4D97-AF65-F5344CB8AC3E}">
        <p14:creationId xmlns:p14="http://schemas.microsoft.com/office/powerpoint/2010/main" val="175408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Discuss the initial condition an asymmetric quasi force free equilibrium </a:t>
            </a:r>
          </a:p>
        </p:txBody>
      </p:sp>
    </p:spTree>
    <p:extLst>
      <p:ext uri="{BB962C8B-B14F-4D97-AF65-F5344CB8AC3E}">
        <p14:creationId xmlns:p14="http://schemas.microsoft.com/office/powerpoint/2010/main" val="20631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149988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13956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174159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76126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highly idealized and symmetric systems the decay index for circular flux ropes is 1.5, but if we want to use it as a forecast tool we need to move to a less idealized configuration  </a:t>
            </a:r>
          </a:p>
        </p:txBody>
      </p:sp>
    </p:spTree>
    <p:extLst>
      <p:ext uri="{BB962C8B-B14F-4D97-AF65-F5344CB8AC3E}">
        <p14:creationId xmlns:p14="http://schemas.microsoft.com/office/powerpoint/2010/main" val="202779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984250" marR="0" indent="-66675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francesco.zuccarello@wis.kuleuven.be?subject=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4.png"/><Relationship Id="rId6" Type="http://schemas.openxmlformats.org/officeDocument/2006/relationships/image" Target="../media/image2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5.png"/><Relationship Id="rId10" Type="http://schemas.openxmlformats.org/officeDocument/2006/relationships/image" Target="../media/image3.png"/><Relationship Id="rId11" Type="http://schemas.openxmlformats.org/officeDocument/2006/relationships/image" Target="../media/image12.jpe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francesco.zuccarello@wis.kuleuven.be?subject=" TargetMode="Externa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gif"/><Relationship Id="rId12" Type="http://schemas.openxmlformats.org/officeDocument/2006/relationships/image" Target="../media/image15.png"/><Relationship Id="rId13" Type="http://schemas.openxmlformats.org/officeDocument/2006/relationships/image" Target="../media/image5.png"/><Relationship Id="rId14" Type="http://schemas.openxmlformats.org/officeDocument/2006/relationships/image" Target="../media/image3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0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subTitle" idx="1"/>
          </p:nvPr>
        </p:nvSpPr>
        <p:spPr>
          <a:xfrm>
            <a:off x="1047750" y="2564485"/>
            <a:ext cx="10782300" cy="5803901"/>
          </a:xfrm>
          <a:prstGeom prst="rect">
            <a:avLst/>
          </a:prstGeom>
        </p:spPr>
        <p:txBody>
          <a:bodyPr/>
          <a:lstStyle/>
          <a:p>
            <a:pPr>
              <a:defRPr sz="4900"/>
            </a:pPr>
            <a:r>
              <a:t>Towards a MHD instability tool for space weather forecasting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r>
              <a:rPr u="sng">
                <a:latin typeface="Gill Sans SemiBold"/>
                <a:ea typeface="Gill Sans SemiBold"/>
                <a:cs typeface="Gill Sans SemiBold"/>
                <a:sym typeface="Gill Sans SemiBold"/>
              </a:rPr>
              <a:t>Francesco P. Zuccarello</a:t>
            </a:r>
          </a:p>
          <a:p>
            <a:pPr>
              <a:defRPr sz="1200"/>
            </a:pPr>
            <a:endParaRPr u="sng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>
              <a:defRPr sz="3000"/>
            </a:pPr>
            <a:r>
              <a:t>Centre for mathematical Plasma-Astrophysics, KU Leuven, Belgium</a:t>
            </a:r>
          </a:p>
          <a:p>
            <a:pPr>
              <a:defRPr sz="3000"/>
            </a:pPr>
            <a:r>
              <a:t>Mullard Space Science Laboratory, University College London, UK</a:t>
            </a:r>
          </a:p>
          <a:p>
            <a:pPr>
              <a:defRPr sz="2000"/>
            </a:pPr>
            <a:endParaRPr/>
          </a:p>
          <a:p>
            <a:pPr>
              <a:defRPr sz="2400"/>
            </a:pPr>
            <a:r>
              <a:rPr u="sng">
                <a:hlinkClick r:id="rId2"/>
              </a:rPr>
              <a:t>francesco.zuccarello@wis.kuleuven.be</a:t>
            </a:r>
          </a:p>
        </p:txBody>
      </p:sp>
      <p:pic>
        <p:nvPicPr>
          <p:cNvPr id="14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 flipH="1">
            <a:off x="19137" y="1372712"/>
            <a:ext cx="1" cy="396560"/>
          </a:xfrm>
          <a:prstGeom prst="line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49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55153" y="8870087"/>
            <a:ext cx="1434353" cy="57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20161209130733.png"/>
          <p:cNvPicPr>
            <a:picLocks noChangeAspect="1"/>
          </p:cNvPicPr>
          <p:nvPr/>
        </p:nvPicPr>
        <p:blipFill>
          <a:blip r:embed="rId5">
            <a:extLst/>
          </a:blip>
          <a:srcRect t="20281" b="15242"/>
          <a:stretch>
            <a:fillRect/>
          </a:stretch>
        </p:blipFill>
        <p:spPr>
          <a:xfrm>
            <a:off x="71485" y="8441790"/>
            <a:ext cx="2281872" cy="110344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-12700" y="-63"/>
            <a:ext cx="13030200" cy="990538"/>
          </a:xfrm>
          <a:prstGeom prst="rect">
            <a:avLst/>
          </a:prstGeom>
          <a:solidFill>
            <a:srgbClr val="4385C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52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257" y="165427"/>
            <a:ext cx="2739561" cy="1059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9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55153" y="8870087"/>
            <a:ext cx="1434353" cy="57186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642272" y="1303132"/>
            <a:ext cx="11780088" cy="152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lnSpc>
                <a:spcPct val="120000"/>
              </a:lnSpc>
              <a:defRPr sz="3100">
                <a:solidFill>
                  <a:srgbClr val="0433FF"/>
                </a:solidFill>
              </a:defRPr>
            </a:pPr>
            <a:r>
              <a:t>Key ingredients: 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>
                <a:solidFill>
                  <a:srgbClr val="038804"/>
                </a:solidFill>
              </a:rPr>
              <a:t>Potential field extrapolations</a:t>
            </a:r>
            <a:r>
              <a:t> to compute the </a:t>
            </a:r>
            <a:r>
              <a:rPr>
                <a:solidFill>
                  <a:srgbClr val="FF2600"/>
                </a:solidFill>
              </a:rPr>
              <a:t>decay index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t>The </a:t>
            </a:r>
            <a:r>
              <a:rPr>
                <a:solidFill>
                  <a:srgbClr val="FF40FF"/>
                </a:solidFill>
              </a:rPr>
              <a:t>height of the axis</a:t>
            </a:r>
            <a:r>
              <a:t> of the magnetic flux rope</a:t>
            </a:r>
          </a:p>
        </p:txBody>
      </p:sp>
      <p:pic>
        <p:nvPicPr>
          <p:cNvPr id="361" name="3DviewRunD1_t210.pdf"/>
          <p:cNvPicPr>
            <a:picLocks noChangeAspect="1"/>
          </p:cNvPicPr>
          <p:nvPr/>
        </p:nvPicPr>
        <p:blipFill>
          <a:blip r:embed="rId5">
            <a:extLst/>
          </a:blip>
          <a:srcRect l="13336" t="33635" r="13336" b="29008"/>
          <a:stretch>
            <a:fillRect/>
          </a:stretch>
        </p:blipFill>
        <p:spPr>
          <a:xfrm>
            <a:off x="6793504" y="5424547"/>
            <a:ext cx="6176943" cy="407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5862971" y="5537913"/>
            <a:ext cx="3093626" cy="98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Simulated filament (magnetic dips)</a:t>
            </a:r>
          </a:p>
        </p:txBody>
      </p:sp>
      <p:sp>
        <p:nvSpPr>
          <p:cNvPr id="363" name="Shape 363"/>
          <p:cNvSpPr/>
          <p:nvPr/>
        </p:nvSpPr>
        <p:spPr>
          <a:xfrm>
            <a:off x="642272" y="3016249"/>
            <a:ext cx="1178008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defRPr sz="3000"/>
            </a:pPr>
            <a:r>
              <a:t>From observations we have info on the </a:t>
            </a:r>
            <a:r>
              <a:rPr>
                <a:solidFill>
                  <a:srgbClr val="FF9300"/>
                </a:solidFill>
              </a:rPr>
              <a:t>filament</a:t>
            </a:r>
            <a:r>
              <a:t> not on the </a:t>
            </a:r>
            <a:r>
              <a:rPr>
                <a:solidFill>
                  <a:srgbClr val="942192"/>
                </a:solidFill>
              </a:rPr>
              <a:t>MF</a:t>
            </a:r>
            <a:r>
              <a:rPr>
                <a:solidFill>
                  <a:srgbClr val="FF40FF"/>
                </a:solidFill>
              </a:rPr>
              <a:t>R</a:t>
            </a:r>
          </a:p>
        </p:txBody>
      </p:sp>
      <p:sp>
        <p:nvSpPr>
          <p:cNvPr id="364" name="Shape 364"/>
          <p:cNvSpPr/>
          <p:nvPr/>
        </p:nvSpPr>
        <p:spPr>
          <a:xfrm>
            <a:off x="3891789" y="3746387"/>
            <a:ext cx="7422272" cy="59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200">
                <a:solidFill>
                  <a:srgbClr val="0433FF"/>
                </a:solidFill>
              </a:defRPr>
            </a:lvl1pPr>
          </a:lstStyle>
          <a:p>
            <a:r>
              <a:t>→do the same with the MHD simulation</a:t>
            </a:r>
          </a:p>
        </p:txBody>
      </p:sp>
      <p:grpSp>
        <p:nvGrpSpPr>
          <p:cNvPr id="369" name="Group 369"/>
          <p:cNvGrpSpPr/>
          <p:nvPr/>
        </p:nvGrpSpPr>
        <p:grpSpPr>
          <a:xfrm>
            <a:off x="935211" y="6050618"/>
            <a:ext cx="5428834" cy="1710581"/>
            <a:chOff x="0" y="0"/>
            <a:chExt cx="5428833" cy="1710580"/>
          </a:xfrm>
        </p:grpSpPr>
        <p:sp>
          <p:nvSpPr>
            <p:cNvPr id="365" name="Shape 365"/>
            <p:cNvSpPr/>
            <p:nvPr/>
          </p:nvSpPr>
          <p:spPr>
            <a:xfrm>
              <a:off x="169526" y="1342280"/>
              <a:ext cx="457291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900"/>
              </a:lvl1pPr>
            </a:lstStyle>
            <a:p>
              <a:r>
                <a:t>Zuccarello,  Aulanier &amp; Gilchrist (2016)</a:t>
              </a:r>
            </a:p>
          </p:txBody>
        </p:sp>
        <p:grpSp>
          <p:nvGrpSpPr>
            <p:cNvPr id="368" name="Group 368"/>
            <p:cNvGrpSpPr/>
            <p:nvPr/>
          </p:nvGrpSpPr>
          <p:grpSpPr>
            <a:xfrm>
              <a:off x="0" y="0"/>
              <a:ext cx="5428834" cy="1270000"/>
              <a:chOff x="0" y="0"/>
              <a:chExt cx="5428833" cy="1270000"/>
            </a:xfrm>
          </p:grpSpPr>
          <p:sp>
            <p:nvSpPr>
              <p:cNvPr id="366" name="Shape 366"/>
              <p:cNvSpPr/>
              <p:nvPr/>
            </p:nvSpPr>
            <p:spPr>
              <a:xfrm>
                <a:off x="103224" y="338931"/>
                <a:ext cx="5325610" cy="592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marL="1855" algn="just">
                  <a:defRPr sz="3200">
                    <a:solidFill>
                      <a:srgbClr val="FF2600"/>
                    </a:solidFill>
                  </a:defRPr>
                </a:pPr>
                <a:r>
                  <a:t>→ apparent n</a:t>
                </a:r>
                <a:r>
                  <a:rPr baseline="-5999"/>
                  <a:t>crit</a:t>
                </a:r>
                <a:r>
                  <a:t>=1.1± 0.1 </a:t>
                </a: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0" y="0"/>
                <a:ext cx="4515278" cy="1270000"/>
              </a:xfrm>
              <a:prstGeom prst="rect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70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72" name="Shape 372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Towards observations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HV_movie_created_2013-12-18_17.49.18_MVdHF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6148" y="2939142"/>
            <a:ext cx="6610678" cy="6610678"/>
          </a:xfrm>
          <a:prstGeom prst="rect">
            <a:avLst/>
          </a:prstGeom>
        </p:spPr>
      </p:pic>
      <p:pic>
        <p:nvPicPr>
          <p:cNvPr id="377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Application to observed filament eruptions</a:t>
            </a:r>
          </a:p>
        </p:txBody>
      </p:sp>
      <p:sp>
        <p:nvSpPr>
          <p:cNvPr id="380" name="Shape 380"/>
          <p:cNvSpPr/>
          <p:nvPr/>
        </p:nvSpPr>
        <p:spPr>
          <a:xfrm>
            <a:off x="353027" y="1521417"/>
            <a:ext cx="9186235" cy="2161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defRPr sz="3000"/>
            </a:pPr>
            <a:r>
              <a:t>Torus instability criterion can be tested from observations</a:t>
            </a:r>
          </a:p>
          <a:p>
            <a:pPr marL="1855" algn="just">
              <a:defRPr sz="1800"/>
            </a:pPr>
            <a:endParaRPr/>
          </a:p>
          <a:p>
            <a:pPr marL="1855" algn="just">
              <a:defRPr sz="3000"/>
            </a:pPr>
            <a:r>
              <a:t>     → limb observations</a:t>
            </a:r>
          </a:p>
          <a:p>
            <a:pPr marL="1855" algn="just">
              <a:defRPr sz="3000"/>
            </a:pPr>
            <a:r>
              <a:t> </a:t>
            </a:r>
          </a:p>
          <a:p>
            <a:pPr marL="1855" algn="just">
              <a:defRPr sz="3000">
                <a:solidFill>
                  <a:srgbClr val="FF2600"/>
                </a:solidFill>
              </a:defRPr>
            </a:pPr>
            <a:r>
              <a:t>     → stereoscopic observations</a:t>
            </a:r>
          </a:p>
        </p:txBody>
      </p:sp>
      <p:pic>
        <p:nvPicPr>
          <p:cNvPr id="381" name="droppedImage.pdf"/>
          <p:cNvPicPr>
            <a:picLocks noChangeAspect="1"/>
          </p:cNvPicPr>
          <p:nvPr/>
        </p:nvPicPr>
        <p:blipFill>
          <a:blip r:embed="rId7">
            <a:extLst/>
          </a:blip>
          <a:srcRect l="13270" t="11523" r="17886" b="11523"/>
          <a:stretch>
            <a:fillRect/>
          </a:stretch>
        </p:blipFill>
        <p:spPr>
          <a:xfrm>
            <a:off x="63500" y="4862057"/>
            <a:ext cx="3030648" cy="296197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>
            <a:off x="-88161" y="7784145"/>
            <a:ext cx="312304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Before the M6 flare</a:t>
            </a:r>
          </a:p>
        </p:txBody>
      </p:sp>
      <p:sp>
        <p:nvSpPr>
          <p:cNvPr id="383" name="Shape 383"/>
          <p:cNvSpPr/>
          <p:nvPr/>
        </p:nvSpPr>
        <p:spPr>
          <a:xfrm>
            <a:off x="3129773" y="7771445"/>
            <a:ext cx="290817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After the M6 flare</a:t>
            </a:r>
          </a:p>
        </p:txBody>
      </p:sp>
      <p:pic>
        <p:nvPicPr>
          <p:cNvPr id="384" name="droppedImage.pdf"/>
          <p:cNvPicPr>
            <a:picLocks noChangeAspect="1"/>
          </p:cNvPicPr>
          <p:nvPr/>
        </p:nvPicPr>
        <p:blipFill>
          <a:blip r:embed="rId8">
            <a:extLst/>
          </a:blip>
          <a:srcRect l="12327" t="14838" r="20162" b="12284"/>
          <a:stretch>
            <a:fillRect/>
          </a:stretch>
        </p:blipFill>
        <p:spPr>
          <a:xfrm>
            <a:off x="3129774" y="4876231"/>
            <a:ext cx="3123208" cy="294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2012063" y="9201477"/>
            <a:ext cx="45729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b="1" u="sng">
                <a:solidFill>
                  <a:srgbClr val="4181B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Zuccarello et al. (2014)</a:t>
            </a:r>
          </a:p>
        </p:txBody>
      </p:sp>
      <p:pic>
        <p:nvPicPr>
          <p:cNvPr id="387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88" name="ucl-logo.jpg"/>
          <p:cNvPicPr>
            <a:picLocks noChangeAspect="1"/>
          </p:cNvPicPr>
          <p:nvPr/>
        </p:nvPicPr>
        <p:blipFill>
          <a:blip r:embed="rId11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liquo_before_0348.png"/>
          <p:cNvPicPr>
            <a:picLocks noChangeAspect="1"/>
          </p:cNvPicPr>
          <p:nvPr/>
        </p:nvPicPr>
        <p:blipFill>
          <a:blip r:embed="rId2">
            <a:extLst/>
          </a:blip>
          <a:srcRect l="24233" t="45688" r="30284" b="8609"/>
          <a:stretch>
            <a:fillRect/>
          </a:stretch>
        </p:blipFill>
        <p:spPr>
          <a:xfrm>
            <a:off x="292099" y="2030955"/>
            <a:ext cx="6348494" cy="366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top_view_lines_0348.png"/>
          <p:cNvPicPr>
            <a:picLocks noChangeAspect="1"/>
          </p:cNvPicPr>
          <p:nvPr/>
        </p:nvPicPr>
        <p:blipFill>
          <a:blip r:embed="rId3">
            <a:extLst/>
          </a:blip>
          <a:srcRect l="32059" t="19010" r="28015" b="28776"/>
          <a:stretch>
            <a:fillRect/>
          </a:stretch>
        </p:blipFill>
        <p:spPr>
          <a:xfrm>
            <a:off x="8318500" y="1242162"/>
            <a:ext cx="4445000" cy="334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7185597" y="4992213"/>
            <a:ext cx="5575301" cy="34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10097" algn="just" defTabSz="457200">
              <a:defRPr sz="2400">
                <a:solidFill>
                  <a:srgbClr val="FF40FF"/>
                </a:solidFill>
              </a:defRPr>
            </a:pPr>
            <a:r>
              <a:t>Decay index along the magenta plane</a:t>
            </a:r>
          </a:p>
          <a:p>
            <a:pPr marL="342900" indent="-342900" algn="just" defTabSz="457200">
              <a:defRPr sz="1000"/>
            </a:pPr>
            <a:endParaRPr/>
          </a:p>
          <a:p>
            <a:pPr marL="342900" indent="-10097" algn="just" defTabSz="457200">
              <a:defRPr sz="2400"/>
            </a:pPr>
            <a:r>
              <a:rPr>
                <a:solidFill>
                  <a:srgbClr val="FAFA03"/>
                </a:solidFill>
              </a:rPr>
              <a:t>Yellow</a:t>
            </a:r>
            <a:r>
              <a:rPr>
                <a:solidFill>
                  <a:srgbClr val="21F900"/>
                </a:solidFill>
              </a:rPr>
              <a:t>-green</a:t>
            </a:r>
            <a:r>
              <a:t>: region where n ≃ 1.1 ± 0.1</a:t>
            </a:r>
          </a:p>
          <a:p>
            <a:pPr marL="342900" indent="-342900" algn="just" defTabSz="457200">
              <a:defRPr sz="1000"/>
            </a:pPr>
            <a:endParaRPr/>
          </a:p>
          <a:p>
            <a:pPr marL="342900" indent="-10097" algn="just" defTabSz="457200">
              <a:defRPr sz="2400"/>
            </a:pPr>
            <a:r>
              <a:t>When the M6.0 flare occurred the filament was in </a:t>
            </a:r>
            <a:r>
              <a:rPr>
                <a:solidFill>
                  <a:srgbClr val="FF2600"/>
                </a:solidFill>
              </a:rPr>
              <a:t>a torus stable region and did not erupt</a:t>
            </a:r>
          </a:p>
          <a:p>
            <a:pPr marL="342900" indent="-10097" algn="just" defTabSz="457200">
              <a:defRPr sz="1000"/>
            </a:pPr>
            <a:endParaRPr>
              <a:solidFill>
                <a:srgbClr val="FF2600"/>
              </a:solidFill>
            </a:endParaRPr>
          </a:p>
          <a:p>
            <a:pPr marL="342900" indent="-10097" algn="just" defTabSz="457200">
              <a:defRPr sz="2400"/>
            </a:pPr>
            <a:r>
              <a:t>The filament erupts when reaches the height where n ≃ 1 ± 0.1 </a:t>
            </a:r>
          </a:p>
        </p:txBody>
      </p:sp>
      <p:sp>
        <p:nvSpPr>
          <p:cNvPr id="396" name="Shape 396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97" name="obliquo_after_0348.png"/>
          <p:cNvPicPr>
            <a:picLocks noChangeAspect="1"/>
          </p:cNvPicPr>
          <p:nvPr/>
        </p:nvPicPr>
        <p:blipFill>
          <a:blip r:embed="rId5">
            <a:extLst/>
          </a:blip>
          <a:srcRect l="20475" t="39238" r="26224" b="8789"/>
          <a:stretch>
            <a:fillRect/>
          </a:stretch>
        </p:blipFill>
        <p:spPr>
          <a:xfrm>
            <a:off x="283368" y="5801535"/>
            <a:ext cx="6366044" cy="3571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obliquo_before_0348.png"/>
          <p:cNvPicPr>
            <a:picLocks noChangeAspect="1"/>
          </p:cNvPicPr>
          <p:nvPr/>
        </p:nvPicPr>
        <p:blipFill>
          <a:blip r:embed="rId2">
            <a:extLst/>
          </a:blip>
          <a:srcRect l="12543" t="5765" r="12543" b="73548"/>
          <a:stretch>
            <a:fillRect/>
          </a:stretch>
        </p:blipFill>
        <p:spPr>
          <a:xfrm>
            <a:off x="254000" y="909913"/>
            <a:ext cx="6424572" cy="10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>
            <a:off x="4654742" y="2075074"/>
            <a:ext cx="187651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200">
                <a:solidFill>
                  <a:srgbClr val="FFFFFF"/>
                </a:solidFill>
              </a:defRPr>
            </a:lvl1pPr>
          </a:lstStyle>
          <a:p>
            <a:r>
              <a:t>Before M6 flare</a:t>
            </a:r>
          </a:p>
        </p:txBody>
      </p:sp>
      <p:sp>
        <p:nvSpPr>
          <p:cNvPr id="400" name="Shape 400"/>
          <p:cNvSpPr/>
          <p:nvPr/>
        </p:nvSpPr>
        <p:spPr>
          <a:xfrm>
            <a:off x="251240" y="5941235"/>
            <a:ext cx="34747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FFFFFF"/>
                </a:solidFill>
              </a:defRPr>
            </a:pPr>
            <a:r>
              <a:t>During convergence motions</a:t>
            </a:r>
          </a:p>
          <a:p>
            <a:pPr algn="l">
              <a:defRPr sz="2200"/>
            </a:pPr>
            <a:r>
              <a:t>Before eruption</a:t>
            </a:r>
          </a:p>
        </p:txBody>
      </p:sp>
      <p:sp>
        <p:nvSpPr>
          <p:cNvPr id="401" name="Shape 401"/>
          <p:cNvSpPr/>
          <p:nvPr/>
        </p:nvSpPr>
        <p:spPr>
          <a:xfrm flipH="1" flipV="1">
            <a:off x="9375928" y="1077886"/>
            <a:ext cx="3429840" cy="3429840"/>
          </a:xfrm>
          <a:prstGeom prst="line">
            <a:avLst/>
          </a:prstGeom>
          <a:ln w="63500">
            <a:solidFill>
              <a:srgbClr val="FF4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02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403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404" name="Shape 404"/>
          <p:cNvSpPr/>
          <p:nvPr/>
        </p:nvSpPr>
        <p:spPr>
          <a:xfrm>
            <a:off x="37701" y="15819"/>
            <a:ext cx="1202028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Application to observed filament eruptions</a:t>
            </a:r>
          </a:p>
        </p:txBody>
      </p:sp>
      <p:sp>
        <p:nvSpPr>
          <p:cNvPr id="405" name="Shape 405"/>
          <p:cNvSpPr/>
          <p:nvPr/>
        </p:nvSpPr>
        <p:spPr>
          <a:xfrm>
            <a:off x="2012063" y="9201477"/>
            <a:ext cx="45729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b="1" u="sng">
                <a:solidFill>
                  <a:srgbClr val="4181B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Zuccarello et al. (2014)</a:t>
            </a:r>
          </a:p>
        </p:txBody>
      </p:sp>
      <p:pic>
        <p:nvPicPr>
          <p:cNvPr id="406" name="ucl-logo.jpg"/>
          <p:cNvPicPr>
            <a:picLocks noChangeAspect="1"/>
          </p:cNvPicPr>
          <p:nvPr/>
        </p:nvPicPr>
        <p:blipFill>
          <a:blip r:embed="rId8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6222050" y="3683482"/>
            <a:ext cx="3093626" cy="238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0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pic>
        <p:nvPicPr>
          <p:cNvPr id="412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164701" y="1439413"/>
            <a:ext cx="12675398" cy="199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 dirty="0"/>
              <a:t>Torus instability is a </a:t>
            </a:r>
            <a:r>
              <a:rPr dirty="0">
                <a:solidFill>
                  <a:srgbClr val="FF2600"/>
                </a:solidFill>
              </a:rPr>
              <a:t>robust mechanism</a:t>
            </a:r>
            <a:r>
              <a:rPr dirty="0"/>
              <a:t> to trigger filament eruptions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 dirty="0">
                <a:solidFill>
                  <a:srgbClr val="FF2600"/>
                </a:solidFill>
              </a:rPr>
              <a:t>Consistent results</a:t>
            </a:r>
            <a:r>
              <a:rPr dirty="0"/>
              <a:t> with different approaches:  analytical, observational &amp; 3D MHD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 dirty="0">
                <a:solidFill>
                  <a:srgbClr val="FF9300"/>
                </a:solidFill>
              </a:rPr>
              <a:t>n</a:t>
            </a:r>
            <a:r>
              <a:rPr baseline="-5999" dirty="0">
                <a:solidFill>
                  <a:srgbClr val="FF9300"/>
                </a:solidFill>
              </a:rPr>
              <a:t>crit</a:t>
            </a:r>
            <a:r>
              <a:rPr dirty="0"/>
              <a:t> depends on </a:t>
            </a:r>
            <a:r>
              <a:rPr dirty="0">
                <a:solidFill>
                  <a:srgbClr val="942192"/>
                </a:solidFill>
              </a:rPr>
              <a:t>MF</a:t>
            </a:r>
            <a:r>
              <a:rPr dirty="0">
                <a:solidFill>
                  <a:srgbClr val="FF40FF"/>
                </a:solidFill>
              </a:rPr>
              <a:t>R’s</a:t>
            </a:r>
            <a:r>
              <a:rPr dirty="0"/>
              <a:t> morphology, photospheric flows and coronal diffusion,   </a:t>
            </a:r>
          </a:p>
          <a:p>
            <a:pPr marL="1855" lvl="4" indent="914400" algn="just">
              <a:lnSpc>
                <a:spcPct val="120000"/>
              </a:lnSpc>
              <a:defRPr sz="2800"/>
            </a:pPr>
            <a:r>
              <a:rPr dirty="0"/>
              <a:t>→ for </a:t>
            </a:r>
            <a:r>
              <a:rPr i="1" dirty="0"/>
              <a:t>usable</a:t>
            </a:r>
            <a:r>
              <a:rPr dirty="0"/>
              <a:t> onset criterion a </a:t>
            </a:r>
            <a:r>
              <a:rPr i="1" dirty="0">
                <a:solidFill>
                  <a:srgbClr val="FF9300"/>
                </a:solidFill>
              </a:rPr>
              <a:t>critical decay index range </a:t>
            </a:r>
            <a:r>
              <a:rPr dirty="0"/>
              <a:t>[1.1-1.5 ?] should be used</a:t>
            </a:r>
          </a:p>
        </p:txBody>
      </p:sp>
      <p:sp>
        <p:nvSpPr>
          <p:cNvPr id="414" name="Shape 414"/>
          <p:cNvSpPr/>
          <p:nvPr/>
        </p:nvSpPr>
        <p:spPr>
          <a:xfrm>
            <a:off x="6725636" y="3857369"/>
            <a:ext cx="619313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000">
                <a:solidFill>
                  <a:srgbClr val="FF2600"/>
                </a:solidFill>
              </a:defRPr>
            </a:lvl1pPr>
          </a:lstStyle>
          <a:p>
            <a:r>
              <a:rPr dirty="0"/>
              <a:t>… but how to make it operational ? </a:t>
            </a:r>
          </a:p>
        </p:txBody>
      </p:sp>
      <p:sp>
        <p:nvSpPr>
          <p:cNvPr id="415" name="Shape 415"/>
          <p:cNvSpPr/>
          <p:nvPr/>
        </p:nvSpPr>
        <p:spPr>
          <a:xfrm>
            <a:off x="525300" y="5041391"/>
            <a:ext cx="11503886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defRPr sz="3100">
                <a:solidFill>
                  <a:srgbClr val="0433FF"/>
                </a:solidFill>
              </a:defRPr>
            </a:pPr>
            <a:r>
              <a:t>Essentially ones needs:</a:t>
            </a:r>
          </a:p>
          <a:p>
            <a:pPr marL="1855" algn="just">
              <a:defRPr sz="2800"/>
            </a:pPr>
            <a:endParaRPr/>
          </a:p>
          <a:p>
            <a:pPr marL="763855" indent="-444499" algn="just">
              <a:buSzPct val="100000"/>
              <a:buChar char="•"/>
              <a:defRPr sz="2800"/>
            </a:pPr>
            <a:r>
              <a:rPr>
                <a:solidFill>
                  <a:srgbClr val="038804"/>
                </a:solidFill>
              </a:rPr>
              <a:t>Potential field extrapolations</a:t>
            </a:r>
            <a:r>
              <a:t> to compute the decay index at different heights </a:t>
            </a:r>
          </a:p>
          <a:p>
            <a:pPr marL="1855" algn="just">
              <a:defRPr sz="2800"/>
            </a:pPr>
            <a:endParaRPr/>
          </a:p>
          <a:p>
            <a:pPr marL="1855" algn="just">
              <a:defRPr sz="2800"/>
            </a:pPr>
            <a:endParaRPr/>
          </a:p>
          <a:p>
            <a:pPr marL="763855" indent="-444499" algn="just">
              <a:buSzPct val="100000"/>
              <a:buChar char="•"/>
              <a:defRPr sz="2800"/>
            </a:pPr>
            <a:r>
              <a:t>A way to estimate/track the height of the axis of the </a:t>
            </a:r>
            <a:r>
              <a:rPr>
                <a:solidFill>
                  <a:srgbClr val="FF40FF"/>
                </a:solidFill>
              </a:rPr>
              <a:t>magnetic fl</a:t>
            </a:r>
            <a:r>
              <a:rPr>
                <a:solidFill>
                  <a:srgbClr val="942192"/>
                </a:solidFill>
              </a:rPr>
              <a:t>ux rope</a:t>
            </a:r>
            <a:r>
              <a:t> </a:t>
            </a:r>
          </a:p>
        </p:txBody>
      </p:sp>
      <p:sp>
        <p:nvSpPr>
          <p:cNvPr id="416" name="Shape 416"/>
          <p:cNvSpPr/>
          <p:nvPr/>
        </p:nvSpPr>
        <p:spPr>
          <a:xfrm>
            <a:off x="4833174" y="6770010"/>
            <a:ext cx="752755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1855" algn="just">
              <a:defRPr sz="3000">
                <a:solidFill>
                  <a:srgbClr val="FF2600"/>
                </a:solidFill>
              </a:defRPr>
            </a:lvl1pPr>
          </a:lstStyle>
          <a:p>
            <a:r>
              <a:rPr dirty="0"/>
              <a:t>→ </a:t>
            </a:r>
            <a:r>
              <a:rPr lang="en-US" dirty="0" smtClean="0"/>
              <a:t>Vector (</a:t>
            </a:r>
            <a:r>
              <a:rPr lang="en-US" dirty="0"/>
              <a:t>LOS </a:t>
            </a:r>
            <a:r>
              <a:rPr lang="en-US" dirty="0" smtClean="0"/>
              <a:t>) </a:t>
            </a:r>
            <a:r>
              <a:rPr dirty="0" smtClean="0"/>
              <a:t>magnetograms </a:t>
            </a:r>
            <a:r>
              <a:rPr dirty="0"/>
              <a:t>(lat ± 30°/35°) </a:t>
            </a:r>
          </a:p>
        </p:txBody>
      </p:sp>
      <p:sp>
        <p:nvSpPr>
          <p:cNvPr id="417" name="Shape 417"/>
          <p:cNvSpPr/>
          <p:nvPr/>
        </p:nvSpPr>
        <p:spPr>
          <a:xfrm>
            <a:off x="4852224" y="8099618"/>
            <a:ext cx="8214968" cy="55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000">
                <a:solidFill>
                  <a:srgbClr val="FF2600"/>
                </a:solidFill>
              </a:defRPr>
            </a:lvl1pPr>
          </a:lstStyle>
          <a:p>
            <a:r>
              <a:t>→ Stereoscopic observations (L5 mission)</a:t>
            </a:r>
          </a:p>
        </p:txBody>
      </p:sp>
      <p:pic>
        <p:nvPicPr>
          <p:cNvPr id="418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419" name="ucl-logo.jpg"/>
          <p:cNvPicPr>
            <a:picLocks noChangeAspect="1"/>
          </p:cNvPicPr>
          <p:nvPr/>
        </p:nvPicPr>
        <p:blipFill>
          <a:blip r:embed="rId6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1" animBg="1" advAuto="0"/>
      <p:bldP spid="415" grpId="2" animBg="1" advAuto="0"/>
      <p:bldP spid="416" grpId="3" animBg="1" advAuto="0"/>
      <p:bldP spid="41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-12700" y="-63"/>
            <a:ext cx="13030200" cy="990538"/>
          </a:xfrm>
          <a:prstGeom prst="rect">
            <a:avLst/>
          </a:prstGeom>
          <a:solidFill>
            <a:srgbClr val="4385C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-12701" y="9563037"/>
            <a:ext cx="13030201" cy="215963"/>
          </a:xfrm>
          <a:prstGeom prst="rect">
            <a:avLst/>
          </a:prstGeom>
          <a:solidFill>
            <a:srgbClr val="4385C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65431" y="3713823"/>
            <a:ext cx="1106545" cy="35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AIA 304 Å </a:t>
            </a:r>
          </a:p>
        </p:txBody>
      </p:sp>
      <p:sp>
        <p:nvSpPr>
          <p:cNvPr id="426" name="Shape 426"/>
          <p:cNvSpPr>
            <a:spLocks noGrp="1"/>
          </p:cNvSpPr>
          <p:nvPr>
            <p:ph type="subTitle" idx="1"/>
          </p:nvPr>
        </p:nvSpPr>
        <p:spPr>
          <a:xfrm>
            <a:off x="733855" y="2379875"/>
            <a:ext cx="11664090" cy="5803901"/>
          </a:xfrm>
          <a:prstGeom prst="rect">
            <a:avLst/>
          </a:prstGeom>
        </p:spPr>
        <p:txBody>
          <a:bodyPr/>
          <a:lstStyle/>
          <a:p>
            <a:pPr>
              <a:defRPr sz="6700" b="1">
                <a:latin typeface="LucidaHandwriting-Italic"/>
                <a:ea typeface="LucidaHandwriting-Italic"/>
                <a:cs typeface="LucidaHandwriting-Italic"/>
                <a:sym typeface="LucidaHandwriting-Italic"/>
              </a:defRPr>
            </a:pPr>
            <a:r>
              <a:t>Thank you !</a:t>
            </a:r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pPr>
              <a:defRPr sz="1000"/>
            </a:pPr>
            <a:endParaRPr/>
          </a:p>
          <a:p>
            <a:r>
              <a:rPr u="sng">
                <a:latin typeface="Gill Sans SemiBold"/>
                <a:ea typeface="Gill Sans SemiBold"/>
                <a:cs typeface="Gill Sans SemiBold"/>
                <a:sym typeface="Gill Sans SemiBold"/>
              </a:rPr>
              <a:t>Francesco P. Zuccarello</a:t>
            </a:r>
          </a:p>
          <a:p>
            <a:pPr>
              <a:defRPr sz="1200"/>
            </a:pPr>
            <a:endParaRPr u="sng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>
              <a:defRPr sz="3000"/>
            </a:pPr>
            <a:r>
              <a:t>Centre for mathematical Plasma-Astrophysics, KU Leuven, Belgium</a:t>
            </a:r>
          </a:p>
          <a:p>
            <a:pPr>
              <a:defRPr sz="3000"/>
            </a:pPr>
            <a:r>
              <a:t>Mullard Space Science Laboratory, University College London, UK</a:t>
            </a:r>
          </a:p>
          <a:p>
            <a:pPr>
              <a:defRPr sz="2000"/>
            </a:pPr>
            <a:endParaRPr/>
          </a:p>
          <a:p>
            <a:pPr>
              <a:defRPr sz="2400"/>
            </a:pPr>
            <a:r>
              <a:rPr u="sng">
                <a:hlinkClick r:id="rId2"/>
              </a:rPr>
              <a:t>francesco.zuccarello@wis.kuleuven.be</a:t>
            </a:r>
          </a:p>
        </p:txBody>
      </p:sp>
      <p:pic>
        <p:nvPicPr>
          <p:cNvPr id="42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57" y="165427"/>
            <a:ext cx="2739561" cy="1059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20161209130733.png"/>
          <p:cNvPicPr>
            <a:picLocks noChangeAspect="1"/>
          </p:cNvPicPr>
          <p:nvPr/>
        </p:nvPicPr>
        <p:blipFill>
          <a:blip r:embed="rId4">
            <a:extLst/>
          </a:blip>
          <a:srcRect t="20281" b="15242"/>
          <a:stretch>
            <a:fillRect/>
          </a:stretch>
        </p:blipFill>
        <p:spPr>
          <a:xfrm>
            <a:off x="71485" y="8441790"/>
            <a:ext cx="2281872" cy="1103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55153" y="8870087"/>
            <a:ext cx="1434353" cy="571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81" name="Group 181"/>
          <p:cNvGrpSpPr/>
          <p:nvPr/>
        </p:nvGrpSpPr>
        <p:grpSpPr>
          <a:xfrm>
            <a:off x="58539" y="1022097"/>
            <a:ext cx="6511555" cy="4463998"/>
            <a:chOff x="101600" y="145717"/>
            <a:chExt cx="6511554" cy="4463996"/>
          </a:xfrm>
        </p:grpSpPr>
        <p:sp>
          <p:nvSpPr>
            <p:cNvPr id="156" name="Shape 156"/>
            <p:cNvSpPr/>
            <p:nvPr/>
          </p:nvSpPr>
          <p:spPr>
            <a:xfrm>
              <a:off x="5434885" y="2239432"/>
              <a:ext cx="1178270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505050"/>
                  </a:solidFill>
                </a:defRPr>
              </a:lvl1pPr>
            </a:lstStyle>
            <a:p>
              <a:r>
                <a:t>Negative sunspot </a:t>
              </a:r>
            </a:p>
          </p:txBody>
        </p:sp>
        <p:grpSp>
          <p:nvGrpSpPr>
            <p:cNvPr id="180" name="Group 180"/>
            <p:cNvGrpSpPr/>
            <p:nvPr/>
          </p:nvGrpSpPr>
          <p:grpSpPr>
            <a:xfrm>
              <a:off x="101600" y="145717"/>
              <a:ext cx="5895950" cy="4463997"/>
              <a:chOff x="101600" y="145717"/>
              <a:chExt cx="5895949" cy="4463996"/>
            </a:xfrm>
          </p:grpSpPr>
          <p:pic>
            <p:nvPicPr>
              <p:cNvPr id="157" name="Picture 156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0053367">
                <a:off x="2182349" y="2077279"/>
                <a:ext cx="2424992" cy="177801"/>
              </a:xfrm>
              <a:prstGeom prst="rect">
                <a:avLst/>
              </a:prstGeom>
              <a:effectLst/>
            </p:spPr>
          </p:pic>
          <p:pic>
            <p:nvPicPr>
              <p:cNvPr id="159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4596" r="7895" b="15200"/>
              <a:stretch>
                <a:fillRect/>
              </a:stretch>
            </p:blipFill>
            <p:spPr>
              <a:xfrm>
                <a:off x="930319" y="871900"/>
                <a:ext cx="4583366" cy="3010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0" name="Shape 160"/>
              <p:cNvSpPr/>
              <p:nvPr/>
            </p:nvSpPr>
            <p:spPr>
              <a:xfrm rot="20532090">
                <a:off x="309306" y="3379811"/>
                <a:ext cx="1487018" cy="342901"/>
              </a:xfrm>
              <a:prstGeom prst="ellipse">
                <a:avLst/>
              </a:prstGeom>
              <a:noFill/>
              <a:ln w="25400" cap="flat">
                <a:solidFill>
                  <a:srgbClr val="130601"/>
                </a:solidFill>
                <a:prstDash val="sysDot"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 rot="19950194">
                <a:off x="4702599" y="2083323"/>
                <a:ext cx="1288574" cy="342901"/>
              </a:xfrm>
              <a:prstGeom prst="ellipse">
                <a:avLst/>
              </a:prstGeom>
              <a:solidFill>
                <a:srgbClr val="4C4C4C"/>
              </a:solidFill>
              <a:ln w="12700" cap="flat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113865" y="3974713"/>
                <a:ext cx="1419441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/>
                </a:lvl1pPr>
              </a:lstStyle>
              <a:p>
                <a:r>
                  <a:t>Positive sunspot </a:t>
                </a:r>
              </a:p>
            </p:txBody>
          </p:sp>
          <p:sp>
            <p:nvSpPr>
              <p:cNvPr id="163" name="Shape 163"/>
              <p:cNvSpPr/>
              <p:nvPr/>
            </p:nvSpPr>
            <p:spPr>
              <a:xfrm rot="623454">
                <a:off x="2493281" y="399289"/>
                <a:ext cx="2970528" cy="1745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4" name="Shape 164"/>
              <p:cNvSpPr/>
              <p:nvPr/>
            </p:nvSpPr>
            <p:spPr>
              <a:xfrm rot="3166393">
                <a:off x="3488273" y="1603497"/>
                <a:ext cx="761417" cy="1074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rot="2270718">
                <a:off x="2250444" y="2266100"/>
                <a:ext cx="709725" cy="1043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rot="2270718">
                <a:off x="2177141" y="1203970"/>
                <a:ext cx="709725" cy="959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 rot="623454">
                <a:off x="1436743" y="1201826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 rot="2270718">
                <a:off x="1099670" y="1985574"/>
                <a:ext cx="709724" cy="9591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9" name="Shape 169"/>
              <p:cNvSpPr/>
              <p:nvPr/>
            </p:nvSpPr>
            <p:spPr>
              <a:xfrm rot="385128">
                <a:off x="289835" y="1997424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 rot="2270718">
                <a:off x="2292800" y="1439833"/>
                <a:ext cx="320995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 rot="2270718">
                <a:off x="2184143" y="1606961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 rot="2270718">
                <a:off x="1217799" y="2197134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 rot="2270718">
                <a:off x="1121696" y="2390473"/>
                <a:ext cx="320994" cy="1005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1271382" y="3862429"/>
                <a:ext cx="3711701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Magnetic flux rope (MFR)</a:t>
                </a:r>
              </a:p>
            </p:txBody>
          </p:sp>
          <p:sp>
            <p:nvSpPr>
              <p:cNvPr id="175" name="Shape 175"/>
              <p:cNvSpPr/>
              <p:nvPr/>
            </p:nvSpPr>
            <p:spPr>
              <a:xfrm flipH="1" flipV="1">
                <a:off x="1728569" y="3026056"/>
                <a:ext cx="725328" cy="7253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3388378" y="3173205"/>
                <a:ext cx="2521243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DA7D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Filament</a:t>
                </a:r>
              </a:p>
            </p:txBody>
          </p:sp>
          <p:sp>
            <p:nvSpPr>
              <p:cNvPr id="177" name="Shape 177"/>
              <p:cNvSpPr/>
              <p:nvPr/>
            </p:nvSpPr>
            <p:spPr>
              <a:xfrm flipH="1" flipV="1">
                <a:off x="3387342" y="2286583"/>
                <a:ext cx="408495" cy="866237"/>
              </a:xfrm>
              <a:prstGeom prst="line">
                <a:avLst/>
              </a:prstGeom>
              <a:noFill/>
              <a:ln w="38100" cap="flat">
                <a:solidFill>
                  <a:srgbClr val="DA7D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101600" y="187889"/>
                <a:ext cx="2909065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017F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External magnetic field</a:t>
                </a: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1687721" y="724383"/>
                <a:ext cx="334508" cy="514872"/>
              </a:xfrm>
              <a:prstGeom prst="line">
                <a:avLst/>
              </a:prstGeom>
              <a:noFill/>
              <a:ln w="38100" cap="flat">
                <a:solidFill>
                  <a:srgbClr val="017F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182" name="Shape 182"/>
          <p:cNvSpPr/>
          <p:nvPr/>
        </p:nvSpPr>
        <p:spPr>
          <a:xfrm>
            <a:off x="6003278" y="1149398"/>
            <a:ext cx="6687179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8800"/>
                </a:solidFill>
              </a:rPr>
              <a:t>Magnetic tension of the external field </a:t>
            </a:r>
          </a:p>
          <a:p>
            <a:pPr marL="1855"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t>VS</a:t>
            </a:r>
            <a:endParaRPr>
              <a:solidFill>
                <a:srgbClr val="008800"/>
              </a:solidFill>
            </a:endParaRPr>
          </a:p>
          <a:p>
            <a:pPr marL="1855"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t>Magnetic pressure of the MFR</a:t>
            </a:r>
          </a:p>
        </p:txBody>
      </p:sp>
      <p:sp>
        <p:nvSpPr>
          <p:cNvPr id="183" name="Shape 183"/>
          <p:cNvSpPr/>
          <p:nvPr/>
        </p:nvSpPr>
        <p:spPr>
          <a:xfrm>
            <a:off x="7663171" y="2974695"/>
            <a:ext cx="43835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0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Rupture of equilibrium 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5868825" y="3740102"/>
            <a:ext cx="7654787" cy="1827265"/>
            <a:chOff x="-431800" y="0"/>
            <a:chExt cx="7654785" cy="1827264"/>
          </a:xfrm>
        </p:grpSpPr>
        <p:sp>
          <p:nvSpPr>
            <p:cNvPr id="184" name="Shape 184"/>
            <p:cNvSpPr/>
            <p:nvPr/>
          </p:nvSpPr>
          <p:spPr>
            <a:xfrm>
              <a:off x="-431800" y="1268464"/>
              <a:ext cx="454697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1855" algn="just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ideal-MHD instability 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3230169" y="642009"/>
              <a:ext cx="3992817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1855" algn="just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resistive instability</a:t>
              </a:r>
            </a:p>
          </p:txBody>
        </p:sp>
        <p:sp>
          <p:nvSpPr>
            <p:cNvPr id="186" name="Shape 186"/>
            <p:cNvSpPr/>
            <p:nvPr/>
          </p:nvSpPr>
          <p:spPr>
            <a:xfrm flipH="1">
              <a:off x="1914191" y="824"/>
              <a:ext cx="1394933" cy="118888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3294145" y="0"/>
              <a:ext cx="949701" cy="59340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89" name="Shape 189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The trigger of solar eruptions</a:t>
            </a:r>
          </a:p>
        </p:txBody>
      </p:sp>
      <p:sp>
        <p:nvSpPr>
          <p:cNvPr id="190" name="Shape 190"/>
          <p:cNvSpPr/>
          <p:nvPr/>
        </p:nvSpPr>
        <p:spPr>
          <a:xfrm>
            <a:off x="1578363" y="2399702"/>
            <a:ext cx="3467048" cy="178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492" extrusionOk="0">
                <a:moveTo>
                  <a:pt x="0" y="21492"/>
                </a:moveTo>
                <a:lnTo>
                  <a:pt x="2957" y="13513"/>
                </a:lnTo>
                <a:cubicBezTo>
                  <a:pt x="4208" y="11525"/>
                  <a:pt x="5576" y="9810"/>
                  <a:pt x="7037" y="8408"/>
                </a:cubicBezTo>
                <a:cubicBezTo>
                  <a:pt x="8027" y="7459"/>
                  <a:pt x="9051" y="6661"/>
                  <a:pt x="10065" y="5816"/>
                </a:cubicBezTo>
                <a:cubicBezTo>
                  <a:pt x="11817" y="4356"/>
                  <a:pt x="13536" y="2753"/>
                  <a:pt x="15288" y="1295"/>
                </a:cubicBezTo>
                <a:cubicBezTo>
                  <a:pt x="16148" y="579"/>
                  <a:pt x="17039" y="-108"/>
                  <a:pt x="17973" y="14"/>
                </a:cubicBezTo>
                <a:cubicBezTo>
                  <a:pt x="20095" y="293"/>
                  <a:pt x="21600" y="4192"/>
                  <a:pt x="21159" y="8272"/>
                </a:cubicBezTo>
              </a:path>
            </a:pathLst>
          </a:custGeom>
          <a:ln w="50800">
            <a:solidFill>
              <a:srgbClr val="FF40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98" name="Group 198"/>
          <p:cNvGrpSpPr/>
          <p:nvPr/>
        </p:nvGrpSpPr>
        <p:grpSpPr>
          <a:xfrm>
            <a:off x="280694" y="6140060"/>
            <a:ext cx="11331379" cy="3380456"/>
            <a:chOff x="0" y="0"/>
            <a:chExt cx="11331378" cy="3380455"/>
          </a:xfrm>
        </p:grpSpPr>
        <p:pic>
          <p:nvPicPr>
            <p:cNvPr id="19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557903" cy="2692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01701" y="831850"/>
              <a:ext cx="2371620" cy="2548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Shape 193"/>
            <p:cNvSpPr/>
            <p:nvPr/>
          </p:nvSpPr>
          <p:spPr>
            <a:xfrm>
              <a:off x="3340415" y="99297"/>
              <a:ext cx="4637874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1855" algn="just">
                <a:defRPr sz="3200"/>
              </a:lvl1pPr>
            </a:lstStyle>
            <a:p>
              <a:r>
                <a:t>Current-wire models</a:t>
              </a:r>
            </a:p>
          </p:txBody>
        </p:sp>
        <p:pic>
          <p:nvPicPr>
            <p:cNvPr id="194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3701" r="23797"/>
            <a:stretch>
              <a:fillRect/>
            </a:stretch>
          </p:blipFill>
          <p:spPr>
            <a:xfrm>
              <a:off x="5013211" y="1705792"/>
              <a:ext cx="4496355" cy="1154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8226044" y="134532"/>
              <a:ext cx="3105335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855" algn="just">
                <a:defRPr sz="3000"/>
              </a:pPr>
              <a:r>
                <a:rPr>
                  <a:solidFill>
                    <a:srgbClr val="008E01"/>
                  </a:solidFill>
                </a:rPr>
                <a:t>coronal B</a:t>
              </a:r>
              <a:r>
                <a:rPr baseline="-5999">
                  <a:solidFill>
                    <a:srgbClr val="008E01"/>
                  </a:solidFill>
                </a:rPr>
                <a:t>ex</a:t>
              </a:r>
              <a:r>
                <a:rPr baseline="-5999">
                  <a:solidFill>
                    <a:srgbClr val="00B000"/>
                  </a:solidFill>
                </a:rPr>
                <a:t> </a:t>
              </a:r>
            </a:p>
            <a:p>
              <a:pPr marL="1855" algn="just">
                <a:defRPr sz="3000"/>
              </a:pPr>
              <a:r>
                <a:rPr>
                  <a:solidFill>
                    <a:srgbClr val="FF2600"/>
                  </a:solidFill>
                </a:rPr>
                <a:t>coronal current</a:t>
              </a:r>
              <a:r>
                <a:t> </a:t>
              </a:r>
            </a:p>
            <a:p>
              <a:pPr marL="1855" algn="just">
                <a:defRPr sz="3000"/>
              </a:pPr>
              <a:r>
                <a:rPr>
                  <a:solidFill>
                    <a:srgbClr val="F2AEAC"/>
                  </a:solidFill>
                </a:rPr>
                <a:t>image current</a:t>
              </a:r>
              <a:r>
                <a:t> 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5076919" y="1396552"/>
              <a:ext cx="4637875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1855" algn="just">
                <a:defRPr sz="3000"/>
              </a:lvl1pPr>
            </a:lstStyle>
            <a:p>
              <a:r>
                <a:t>Instability if 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6052931" y="2024792"/>
              <a:ext cx="4637874" cy="1240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855" algn="r">
                <a:defRPr sz="3400"/>
              </a:pPr>
              <a:r>
                <a:t>≥1-1.5</a:t>
              </a:r>
            </a:p>
            <a:p>
              <a:pPr marL="1855" algn="r">
                <a:defRPr sz="1200"/>
              </a:pPr>
              <a:r>
                <a:t> </a:t>
              </a:r>
            </a:p>
            <a:p>
              <a:pPr marL="1855" algn="r">
                <a:defRPr sz="3000"/>
              </a:pPr>
              <a:r>
                <a:t>based on morphology</a:t>
              </a:r>
            </a:p>
          </p:txBody>
        </p:sp>
      </p:grpSp>
      <p:pic>
        <p:nvPicPr>
          <p:cNvPr id="199" name="Picture 19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8030" y="4446106"/>
            <a:ext cx="12688740" cy="13462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dropped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2" name="ucl-logo.jpg"/>
          <p:cNvPicPr>
            <a:picLocks noChangeAspect="1"/>
          </p:cNvPicPr>
          <p:nvPr/>
        </p:nvPicPr>
        <p:blipFill>
          <a:blip r:embed="rId12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98" grpId="2" animBg="1" advAuto="0"/>
      <p:bldP spid="199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3.gif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42201" y="913648"/>
            <a:ext cx="10909504" cy="421503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11381919" y="1875548"/>
            <a:ext cx="78105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2EC3D"/>
                </a:solidFill>
              </a:defRPr>
            </a:lvl1pPr>
          </a:lstStyle>
          <a:p>
            <a:r>
              <a:t>PIL</a:t>
            </a:r>
          </a:p>
        </p:txBody>
      </p:sp>
      <p:sp>
        <p:nvSpPr>
          <p:cNvPr id="210" name="Shape 210"/>
          <p:cNvSpPr/>
          <p:nvPr/>
        </p:nvSpPr>
        <p:spPr>
          <a:xfrm>
            <a:off x="4881931" y="10005004"/>
            <a:ext cx="15491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t>SDO/AIA</a:t>
            </a:r>
          </a:p>
        </p:txBody>
      </p:sp>
      <p:pic>
        <p:nvPicPr>
          <p:cNvPr id="211" name="movie_11318_193.gif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746905" y="-667659"/>
            <a:ext cx="8884602" cy="777402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75533" y="-781769"/>
            <a:ext cx="8309904" cy="1695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12033" y="9550124"/>
            <a:ext cx="8309904" cy="18326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-246405" y="-262074"/>
            <a:ext cx="643048" cy="55405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6356645" y="656358"/>
            <a:ext cx="781051" cy="55405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396324" y="4065933"/>
            <a:ext cx="41765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Romano,  Zuccarello et al. (2014) </a:t>
            </a:r>
          </a:p>
        </p:txBody>
      </p:sp>
      <p:sp>
        <p:nvSpPr>
          <p:cNvPr id="218" name="Shape 218"/>
          <p:cNvSpPr/>
          <p:nvPr/>
        </p:nvSpPr>
        <p:spPr>
          <a:xfrm>
            <a:off x="454250" y="1000936"/>
            <a:ext cx="154919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t>SDO/AIA</a:t>
            </a:r>
          </a:p>
        </p:txBody>
      </p:sp>
      <p:sp>
        <p:nvSpPr>
          <p:cNvPr id="219" name="Shape 219"/>
          <p:cNvSpPr/>
          <p:nvPr/>
        </p:nvSpPr>
        <p:spPr>
          <a:xfrm>
            <a:off x="12821167" y="669058"/>
            <a:ext cx="351616" cy="55405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20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54761" y="1651110"/>
            <a:ext cx="2219905" cy="214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7205632" y="905959"/>
            <a:ext cx="161393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SDO/HMI</a:t>
            </a:r>
          </a:p>
        </p:txBody>
      </p:sp>
      <p:sp>
        <p:nvSpPr>
          <p:cNvPr id="222" name="Shape 222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Towards observation inspired MHD simulations</a:t>
            </a:r>
          </a:p>
        </p:txBody>
      </p:sp>
      <p:sp>
        <p:nvSpPr>
          <p:cNvPr id="224" name="Shape 224"/>
          <p:cNvSpPr/>
          <p:nvPr/>
        </p:nvSpPr>
        <p:spPr>
          <a:xfrm>
            <a:off x="-76867" y="4496549"/>
            <a:ext cx="14437901" cy="24764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2012063" y="9150677"/>
            <a:ext cx="45729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b="1" u="sng">
                <a:solidFill>
                  <a:srgbClr val="4181B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Zuccarello,  Aulanier &amp; Gilchrist (2015)</a:t>
            </a:r>
          </a:p>
        </p:txBody>
      </p:sp>
      <p:sp>
        <p:nvSpPr>
          <p:cNvPr id="227" name="Shape 227"/>
          <p:cNvSpPr/>
          <p:nvPr/>
        </p:nvSpPr>
        <p:spPr>
          <a:xfrm>
            <a:off x="3749486" y="4616813"/>
            <a:ext cx="82468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solidFill>
                  <a:srgbClr val="6ADDFF"/>
                </a:solidFill>
              </a:rPr>
              <a:t>Simulated photospheric</a:t>
            </a:r>
            <a:r>
              <a:t> </a:t>
            </a:r>
            <a:r>
              <a:rPr>
                <a:solidFill>
                  <a:srgbClr val="FF40FF"/>
                </a:solidFill>
              </a:rPr>
              <a:t>magnetic field evolution </a:t>
            </a:r>
          </a:p>
        </p:txBody>
      </p:sp>
      <p:pic>
        <p:nvPicPr>
          <p:cNvPr id="231" name="dropped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" name="bz_evol_220_CFEA7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0235" y="6861298"/>
            <a:ext cx="3701576" cy="2735696"/>
          </a:xfrm>
          <a:prstGeom prst="rect">
            <a:avLst/>
          </a:prstGeom>
        </p:spPr>
      </p:pic>
      <p:pic>
        <p:nvPicPr>
          <p:cNvPr id="3" name="bz_evol_195_AnEgk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54615" y="6196865"/>
            <a:ext cx="3686066" cy="2724233"/>
          </a:xfrm>
          <a:prstGeom prst="rect">
            <a:avLst/>
          </a:prstGeom>
        </p:spPr>
      </p:pic>
      <p:pic>
        <p:nvPicPr>
          <p:cNvPr id="4" name="bz_215_1HSbSX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17533" y="5523743"/>
            <a:ext cx="3702787" cy="2736591"/>
          </a:xfrm>
          <a:prstGeom prst="rect">
            <a:avLst/>
          </a:prstGeom>
        </p:spPr>
      </p:pic>
      <p:pic>
        <p:nvPicPr>
          <p:cNvPr id="29" name="bz_165_H81Prr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6374" y="4906990"/>
            <a:ext cx="3712221" cy="2743563"/>
          </a:xfrm>
          <a:prstGeom prst="rect">
            <a:avLst/>
          </a:prstGeom>
        </p:spPr>
      </p:pic>
      <p:pic>
        <p:nvPicPr>
          <p:cNvPr id="216" name="dropped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346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4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_paper_view_convergence_qd278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260" y="2275890"/>
            <a:ext cx="11195957" cy="8274512"/>
          </a:xfrm>
          <a:prstGeom prst="rect">
            <a:avLst/>
          </a:prstGeom>
        </p:spPr>
      </p:pic>
      <p:pic>
        <p:nvPicPr>
          <p:cNvPr id="23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Coronal response</a:t>
            </a:r>
          </a:p>
        </p:txBody>
      </p:sp>
      <p:sp>
        <p:nvSpPr>
          <p:cNvPr id="238" name="Shape 238"/>
          <p:cNvSpPr/>
          <p:nvPr/>
        </p:nvSpPr>
        <p:spPr>
          <a:xfrm>
            <a:off x="205445" y="968653"/>
            <a:ext cx="1259391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defRPr sz="3000"/>
            </a:pPr>
            <a:r>
              <a:rPr>
                <a:solidFill>
                  <a:srgbClr val="53585F"/>
                </a:solidFill>
              </a:rPr>
              <a:t>(tether-cutting) magnetic reconnection</a:t>
            </a:r>
            <a:r>
              <a:rPr>
                <a:solidFill>
                  <a:srgbClr val="FF8502"/>
                </a:solidFill>
              </a:rPr>
              <a:t> </a:t>
            </a:r>
            <a:r>
              <a:t>between </a:t>
            </a:r>
            <a:r>
              <a:rPr>
                <a:solidFill>
                  <a:srgbClr val="FF2600"/>
                </a:solidFill>
              </a:rPr>
              <a:t>highly</a:t>
            </a:r>
            <a:r>
              <a:t> </a:t>
            </a:r>
            <a:r>
              <a:rPr>
                <a:solidFill>
                  <a:srgbClr val="0433FF"/>
                </a:solidFill>
              </a:rPr>
              <a:t>sheared</a:t>
            </a:r>
            <a:r>
              <a:t> </a:t>
            </a:r>
            <a:r>
              <a:rPr>
                <a:solidFill>
                  <a:srgbClr val="FF2600"/>
                </a:solidFill>
              </a:rPr>
              <a:t>bald</a:t>
            </a:r>
            <a:r>
              <a:rPr>
                <a:solidFill>
                  <a:srgbClr val="0433FF"/>
                </a:solidFill>
              </a:rPr>
              <a:t>-patches</a:t>
            </a:r>
            <a:r>
              <a:t> </a:t>
            </a:r>
            <a:r>
              <a:rPr>
                <a:solidFill>
                  <a:srgbClr val="FF2600"/>
                </a:solidFill>
              </a:rPr>
              <a:t>field </a:t>
            </a:r>
            <a:r>
              <a:rPr>
                <a:solidFill>
                  <a:srgbClr val="0433FF"/>
                </a:solidFill>
              </a:rPr>
              <a:t>lines</a:t>
            </a:r>
            <a:r>
              <a:t> sets-in resulting in the formation of a </a:t>
            </a:r>
            <a:r>
              <a:rPr>
                <a:solidFill>
                  <a:srgbClr val="FF40FF"/>
                </a:solidFill>
              </a:rPr>
              <a:t>magnetic fl</a:t>
            </a:r>
            <a:r>
              <a:rPr>
                <a:solidFill>
                  <a:srgbClr val="942192"/>
                </a:solidFill>
              </a:rPr>
              <a:t>ux rope</a:t>
            </a:r>
            <a:r>
              <a:t> and </a:t>
            </a:r>
            <a:r>
              <a:rPr>
                <a:solidFill>
                  <a:srgbClr val="34E0E2"/>
                </a:solidFill>
              </a:rPr>
              <a:t>a</a:t>
            </a:r>
            <a:r>
              <a:t> </a:t>
            </a:r>
            <a:r>
              <a:rPr>
                <a:solidFill>
                  <a:srgbClr val="00DDDF"/>
                </a:solidFill>
              </a:rPr>
              <a:t>sigmoid</a:t>
            </a:r>
          </a:p>
        </p:txBody>
      </p:sp>
      <p:sp>
        <p:nvSpPr>
          <p:cNvPr id="239" name="Shape 239"/>
          <p:cNvSpPr/>
          <p:nvPr/>
        </p:nvSpPr>
        <p:spPr>
          <a:xfrm>
            <a:off x="2012063" y="9144327"/>
            <a:ext cx="4572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Zuccarello,  Aulanier &amp; Gilchrist (2015)</a:t>
            </a:r>
          </a:p>
        </p:txBody>
      </p:sp>
      <p:pic>
        <p:nvPicPr>
          <p:cNvPr id="240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lax_RunD1_8xtc7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23" y="2244210"/>
            <a:ext cx="11238560" cy="8305998"/>
          </a:xfrm>
          <a:prstGeom prst="rect">
            <a:avLst/>
          </a:prstGeom>
        </p:spPr>
      </p:pic>
      <p:pic>
        <p:nvPicPr>
          <p:cNvPr id="247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267426" y="1104030"/>
            <a:ext cx="1234294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100"/>
            </a:lvl1pPr>
          </a:lstStyle>
          <a:p>
            <a:r>
              <a:t>Perform relaxation runs to determine the time of the onset of the eruptions</a:t>
            </a:r>
          </a:p>
        </p:txBody>
      </p:sp>
      <p:sp>
        <p:nvSpPr>
          <p:cNvPr id="249" name="Shape 249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Coronal response</a:t>
            </a:r>
          </a:p>
        </p:txBody>
      </p:sp>
      <p:pic>
        <p:nvPicPr>
          <p:cNvPr id="251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2012063" y="9144327"/>
            <a:ext cx="4572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t>Zuccarello,  Aulanier &amp; Gilchrist (2015)</a:t>
            </a:r>
          </a:p>
        </p:txBody>
      </p:sp>
      <p:pic>
        <p:nvPicPr>
          <p:cNvPr id="253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3d_evol2.png"/>
          <p:cNvPicPr>
            <a:picLocks noChangeAspect="1"/>
          </p:cNvPicPr>
          <p:nvPr/>
        </p:nvPicPr>
        <p:blipFill>
          <a:blip r:embed="rId3">
            <a:extLst/>
          </a:blip>
          <a:srcRect l="1867" t="1867" r="1867" b="1867"/>
          <a:stretch>
            <a:fillRect/>
          </a:stretch>
        </p:blipFill>
        <p:spPr>
          <a:xfrm>
            <a:off x="381396" y="2319614"/>
            <a:ext cx="11358847" cy="838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139700" y="63500"/>
            <a:ext cx="1259840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Asymmetric bipolar active region</a:t>
            </a:r>
          </a:p>
        </p:txBody>
      </p:sp>
      <p:sp>
        <p:nvSpPr>
          <p:cNvPr id="260" name="Shape 260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Coronal response</a:t>
            </a:r>
          </a:p>
        </p:txBody>
      </p:sp>
      <p:pic>
        <p:nvPicPr>
          <p:cNvPr id="262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9297741" y="2380887"/>
            <a:ext cx="3208921" cy="825951"/>
            <a:chOff x="0" y="0"/>
            <a:chExt cx="3208920" cy="825950"/>
          </a:xfrm>
        </p:grpSpPr>
        <p:sp>
          <p:nvSpPr>
            <p:cNvPr id="263" name="Shape 263"/>
            <p:cNvSpPr/>
            <p:nvPr/>
          </p:nvSpPr>
          <p:spPr>
            <a:xfrm>
              <a:off x="33166" y="169102"/>
              <a:ext cx="3175755" cy="507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1855" algn="just">
                <a:defRPr sz="2900">
                  <a:solidFill>
                    <a:srgbClr val="FF26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→ n</a:t>
              </a:r>
              <a:r>
                <a:rPr baseline="-5999"/>
                <a:t>crit</a:t>
              </a:r>
              <a:r>
                <a:t>=1.4 ± 0.1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0" y="0"/>
              <a:ext cx="2847441" cy="825951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66" name="Shape 266"/>
          <p:cNvSpPr/>
          <p:nvPr/>
        </p:nvSpPr>
        <p:spPr>
          <a:xfrm>
            <a:off x="330038" y="1104030"/>
            <a:ext cx="1221772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100"/>
            </a:lvl1pPr>
          </a:lstStyle>
          <a:p>
            <a:r>
              <a:t>From the different photospheric flows and coronal resistivities </a:t>
            </a:r>
          </a:p>
        </p:txBody>
      </p:sp>
      <p:sp>
        <p:nvSpPr>
          <p:cNvPr id="267" name="Shape 267"/>
          <p:cNvSpPr/>
          <p:nvPr/>
        </p:nvSpPr>
        <p:spPr>
          <a:xfrm>
            <a:off x="2012063" y="9144327"/>
            <a:ext cx="4572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t>Zuccarello,  Aulanier &amp; Gilchrist (2015)</a:t>
            </a:r>
          </a:p>
        </p:txBody>
      </p:sp>
      <p:pic>
        <p:nvPicPr>
          <p:cNvPr id="268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201194" y="3561882"/>
            <a:ext cx="1060241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lnSpc>
                <a:spcPct val="200000"/>
              </a:lnSpc>
              <a:defRPr sz="4000"/>
            </a:pPr>
            <a:r>
              <a:t>How to use this criterion in observations ? </a:t>
            </a:r>
          </a:p>
          <a:p>
            <a:pPr marL="1855" algn="just">
              <a:lnSpc>
                <a:spcPct val="200000"/>
              </a:lnSpc>
              <a:defRPr sz="4000"/>
            </a:pPr>
            <a:r>
              <a:t>           … and for space weather tools … ? </a:t>
            </a:r>
          </a:p>
        </p:txBody>
      </p:sp>
      <p:pic>
        <p:nvPicPr>
          <p:cNvPr id="27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57" y="8966527"/>
            <a:ext cx="1938190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77" name="ucl-logo.jpg"/>
          <p:cNvPicPr>
            <a:picLocks noChangeAspect="1"/>
          </p:cNvPicPr>
          <p:nvPr/>
        </p:nvPicPr>
        <p:blipFill>
          <a:blip r:embed="rId6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308" name="Group 308"/>
          <p:cNvGrpSpPr/>
          <p:nvPr/>
        </p:nvGrpSpPr>
        <p:grpSpPr>
          <a:xfrm>
            <a:off x="261739" y="4865206"/>
            <a:ext cx="6613155" cy="4609715"/>
            <a:chOff x="0" y="0"/>
            <a:chExt cx="6613154" cy="4609713"/>
          </a:xfrm>
        </p:grpSpPr>
        <p:sp>
          <p:nvSpPr>
            <p:cNvPr id="283" name="Shape 283"/>
            <p:cNvSpPr/>
            <p:nvPr/>
          </p:nvSpPr>
          <p:spPr>
            <a:xfrm>
              <a:off x="5434885" y="2239432"/>
              <a:ext cx="1178270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505050"/>
                  </a:solidFill>
                </a:defRPr>
              </a:lvl1pPr>
            </a:lstStyle>
            <a:p>
              <a:r>
                <a:t>Negative sunspot </a:t>
              </a:r>
            </a:p>
          </p:txBody>
        </p:sp>
        <p:grpSp>
          <p:nvGrpSpPr>
            <p:cNvPr id="307" name="Group 307"/>
            <p:cNvGrpSpPr/>
            <p:nvPr/>
          </p:nvGrpSpPr>
          <p:grpSpPr>
            <a:xfrm>
              <a:off x="0" y="0"/>
              <a:ext cx="5997550" cy="4609714"/>
              <a:chOff x="0" y="0"/>
              <a:chExt cx="5997549" cy="4609713"/>
            </a:xfrm>
          </p:grpSpPr>
          <p:pic>
            <p:nvPicPr>
              <p:cNvPr id="284" name="Picture 283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0053367">
                <a:off x="2182349" y="2077279"/>
                <a:ext cx="2424992" cy="177801"/>
              </a:xfrm>
              <a:prstGeom prst="rect">
                <a:avLst/>
              </a:prstGeom>
              <a:effectLst/>
            </p:spPr>
          </p:pic>
          <p:pic>
            <p:nvPicPr>
              <p:cNvPr id="286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4596" r="7895" b="15200"/>
              <a:stretch>
                <a:fillRect/>
              </a:stretch>
            </p:blipFill>
            <p:spPr>
              <a:xfrm>
                <a:off x="930319" y="871900"/>
                <a:ext cx="4583366" cy="3010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7" name="Shape 287"/>
              <p:cNvSpPr/>
              <p:nvPr/>
            </p:nvSpPr>
            <p:spPr>
              <a:xfrm rot="20532090">
                <a:off x="309306" y="3379811"/>
                <a:ext cx="1487018" cy="342901"/>
              </a:xfrm>
              <a:prstGeom prst="ellipse">
                <a:avLst/>
              </a:prstGeom>
              <a:noFill/>
              <a:ln w="25400" cap="flat">
                <a:solidFill>
                  <a:srgbClr val="130601"/>
                </a:solidFill>
                <a:prstDash val="sysDot"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 rot="19950194">
                <a:off x="4702599" y="2083323"/>
                <a:ext cx="1288574" cy="342901"/>
              </a:xfrm>
              <a:prstGeom prst="ellipse">
                <a:avLst/>
              </a:prstGeom>
              <a:solidFill>
                <a:srgbClr val="4C4C4C"/>
              </a:solidFill>
              <a:ln w="12700" cap="flat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113865" y="3974713"/>
                <a:ext cx="1419441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/>
                </a:lvl1pPr>
              </a:lstStyle>
              <a:p>
                <a:r>
                  <a:t>Positive sunspot </a:t>
                </a:r>
              </a:p>
            </p:txBody>
          </p:sp>
          <p:sp>
            <p:nvSpPr>
              <p:cNvPr id="290" name="Shape 290"/>
              <p:cNvSpPr/>
              <p:nvPr/>
            </p:nvSpPr>
            <p:spPr>
              <a:xfrm rot="623454">
                <a:off x="2493281" y="399289"/>
                <a:ext cx="2970528" cy="1745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1" name="Shape 291"/>
              <p:cNvSpPr/>
              <p:nvPr/>
            </p:nvSpPr>
            <p:spPr>
              <a:xfrm rot="3166393">
                <a:off x="3488273" y="1603497"/>
                <a:ext cx="761417" cy="1074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2" name="Shape 292"/>
              <p:cNvSpPr/>
              <p:nvPr/>
            </p:nvSpPr>
            <p:spPr>
              <a:xfrm rot="2270718">
                <a:off x="2250444" y="2266100"/>
                <a:ext cx="709725" cy="1043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 rot="2270718">
                <a:off x="2177141" y="1203970"/>
                <a:ext cx="709725" cy="959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 rot="623454">
                <a:off x="1436743" y="1201826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5" name="Shape 295"/>
              <p:cNvSpPr/>
              <p:nvPr/>
            </p:nvSpPr>
            <p:spPr>
              <a:xfrm rot="2270718">
                <a:off x="1099670" y="1985574"/>
                <a:ext cx="709724" cy="9591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6" name="Shape 296"/>
              <p:cNvSpPr/>
              <p:nvPr/>
            </p:nvSpPr>
            <p:spPr>
              <a:xfrm rot="385128">
                <a:off x="289835" y="1997424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7" name="Shape 297"/>
              <p:cNvSpPr/>
              <p:nvPr/>
            </p:nvSpPr>
            <p:spPr>
              <a:xfrm rot="2270718">
                <a:off x="2292800" y="1439833"/>
                <a:ext cx="320995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8" name="Shape 298"/>
              <p:cNvSpPr/>
              <p:nvPr/>
            </p:nvSpPr>
            <p:spPr>
              <a:xfrm rot="2270718">
                <a:off x="2184143" y="1606961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 rot="2270718">
                <a:off x="1217799" y="2197134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0" name="Shape 300"/>
              <p:cNvSpPr/>
              <p:nvPr/>
            </p:nvSpPr>
            <p:spPr>
              <a:xfrm rot="2270718">
                <a:off x="1121696" y="2390473"/>
                <a:ext cx="320994" cy="1005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1271382" y="3862429"/>
                <a:ext cx="3711701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Magnetic flux rope (MFR)</a:t>
                </a:r>
              </a:p>
            </p:txBody>
          </p:sp>
          <p:sp>
            <p:nvSpPr>
              <p:cNvPr id="302" name="Shape 302"/>
              <p:cNvSpPr/>
              <p:nvPr/>
            </p:nvSpPr>
            <p:spPr>
              <a:xfrm flipH="1" flipV="1">
                <a:off x="1728569" y="3026056"/>
                <a:ext cx="725328" cy="7253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3388378" y="3173205"/>
                <a:ext cx="2521243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DA7D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Filament</a:t>
                </a:r>
              </a:p>
            </p:txBody>
          </p:sp>
          <p:sp>
            <p:nvSpPr>
              <p:cNvPr id="304" name="Shape 304"/>
              <p:cNvSpPr/>
              <p:nvPr/>
            </p:nvSpPr>
            <p:spPr>
              <a:xfrm flipH="1" flipV="1">
                <a:off x="3387342" y="2286583"/>
                <a:ext cx="408495" cy="866237"/>
              </a:xfrm>
              <a:prstGeom prst="line">
                <a:avLst/>
              </a:prstGeom>
              <a:noFill/>
              <a:ln w="38100" cap="flat">
                <a:solidFill>
                  <a:srgbClr val="DA7D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0" y="0"/>
                <a:ext cx="2909065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017F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External magnetic field</a:t>
                </a: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1548021" y="559283"/>
                <a:ext cx="334508" cy="514872"/>
              </a:xfrm>
              <a:prstGeom prst="line">
                <a:avLst/>
              </a:prstGeom>
              <a:noFill/>
              <a:ln w="38100" cap="flat">
                <a:solidFill>
                  <a:srgbClr val="017F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309" name="Shape 309"/>
          <p:cNvSpPr/>
          <p:nvPr/>
        </p:nvSpPr>
        <p:spPr>
          <a:xfrm>
            <a:off x="1834907" y="6343718"/>
            <a:ext cx="3467048" cy="178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492" extrusionOk="0">
                <a:moveTo>
                  <a:pt x="0" y="21492"/>
                </a:moveTo>
                <a:lnTo>
                  <a:pt x="2957" y="13513"/>
                </a:lnTo>
                <a:cubicBezTo>
                  <a:pt x="4208" y="11525"/>
                  <a:pt x="5576" y="9810"/>
                  <a:pt x="7037" y="8408"/>
                </a:cubicBezTo>
                <a:cubicBezTo>
                  <a:pt x="8027" y="7459"/>
                  <a:pt x="9051" y="6661"/>
                  <a:pt x="10065" y="5816"/>
                </a:cubicBezTo>
                <a:cubicBezTo>
                  <a:pt x="11817" y="4356"/>
                  <a:pt x="13536" y="2753"/>
                  <a:pt x="15288" y="1295"/>
                </a:cubicBezTo>
                <a:cubicBezTo>
                  <a:pt x="16148" y="579"/>
                  <a:pt x="17039" y="-108"/>
                  <a:pt x="17973" y="14"/>
                </a:cubicBezTo>
                <a:cubicBezTo>
                  <a:pt x="20095" y="293"/>
                  <a:pt x="21600" y="4192"/>
                  <a:pt x="21159" y="8272"/>
                </a:cubicBezTo>
              </a:path>
            </a:pathLst>
          </a:custGeom>
          <a:ln w="50800">
            <a:solidFill>
              <a:srgbClr val="FF40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642272" y="1303132"/>
            <a:ext cx="11780088" cy="152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lnSpc>
                <a:spcPct val="120000"/>
              </a:lnSpc>
              <a:defRPr sz="3100">
                <a:solidFill>
                  <a:srgbClr val="0433FF"/>
                </a:solidFill>
              </a:defRPr>
            </a:pPr>
            <a:r>
              <a:t>Key ingredients: 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>
                <a:solidFill>
                  <a:srgbClr val="038804"/>
                </a:solidFill>
              </a:rPr>
              <a:t>Potential field extrapolations</a:t>
            </a:r>
            <a:r>
              <a:t> to compute the </a:t>
            </a:r>
            <a:r>
              <a:rPr>
                <a:solidFill>
                  <a:srgbClr val="FF2600"/>
                </a:solidFill>
              </a:rPr>
              <a:t>decay index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t>The </a:t>
            </a:r>
            <a:r>
              <a:rPr>
                <a:solidFill>
                  <a:srgbClr val="FF40FF"/>
                </a:solidFill>
              </a:rPr>
              <a:t>height of the axis</a:t>
            </a:r>
            <a:r>
              <a:t> of the magnetic flux rope</a:t>
            </a:r>
          </a:p>
        </p:txBody>
      </p:sp>
      <p:pic>
        <p:nvPicPr>
          <p:cNvPr id="311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12" name="ucl-logo.jpg"/>
          <p:cNvPicPr>
            <a:picLocks noChangeAspect="1"/>
          </p:cNvPicPr>
          <p:nvPr/>
        </p:nvPicPr>
        <p:blipFill>
          <a:blip r:embed="rId7">
            <a:extLst/>
          </a:blip>
          <a:srcRect l="18339" t="31172" r="7191" b="31172"/>
          <a:stretch>
            <a:fillRect/>
          </a:stretch>
        </p:blipFill>
        <p:spPr>
          <a:xfrm>
            <a:off x="11371659" y="9080430"/>
            <a:ext cx="1547114" cy="52154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13" name="Shape 313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Towards observations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9473293"/>
            <a:ext cx="13208000" cy="34471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-12861" y="2893"/>
            <a:ext cx="13030523" cy="876752"/>
          </a:xfrm>
          <a:prstGeom prst="rect">
            <a:avLst/>
          </a:prstGeom>
          <a:solidFill>
            <a:srgbClr val="418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344" name="Group 344"/>
          <p:cNvGrpSpPr/>
          <p:nvPr/>
        </p:nvGrpSpPr>
        <p:grpSpPr>
          <a:xfrm>
            <a:off x="261739" y="4865206"/>
            <a:ext cx="6613155" cy="4609715"/>
            <a:chOff x="0" y="0"/>
            <a:chExt cx="6613154" cy="4609713"/>
          </a:xfrm>
        </p:grpSpPr>
        <p:sp>
          <p:nvSpPr>
            <p:cNvPr id="319" name="Shape 319"/>
            <p:cNvSpPr/>
            <p:nvPr/>
          </p:nvSpPr>
          <p:spPr>
            <a:xfrm>
              <a:off x="5434885" y="2239432"/>
              <a:ext cx="1178270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505050"/>
                  </a:solidFill>
                </a:defRPr>
              </a:lvl1pPr>
            </a:lstStyle>
            <a:p>
              <a:r>
                <a:t>Negative sunspot </a:t>
              </a:r>
            </a:p>
          </p:txBody>
        </p:sp>
        <p:grpSp>
          <p:nvGrpSpPr>
            <p:cNvPr id="343" name="Group 343"/>
            <p:cNvGrpSpPr/>
            <p:nvPr/>
          </p:nvGrpSpPr>
          <p:grpSpPr>
            <a:xfrm>
              <a:off x="0" y="0"/>
              <a:ext cx="5997550" cy="4609714"/>
              <a:chOff x="0" y="0"/>
              <a:chExt cx="5997549" cy="4609713"/>
            </a:xfrm>
          </p:grpSpPr>
          <p:pic>
            <p:nvPicPr>
              <p:cNvPr id="320" name="Picture 319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0053367">
                <a:off x="2182349" y="2077279"/>
                <a:ext cx="2424992" cy="177801"/>
              </a:xfrm>
              <a:prstGeom prst="rect">
                <a:avLst/>
              </a:prstGeom>
              <a:effectLst/>
            </p:spPr>
          </p:pic>
          <p:pic>
            <p:nvPicPr>
              <p:cNvPr id="322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4596" r="7895" b="15200"/>
              <a:stretch>
                <a:fillRect/>
              </a:stretch>
            </p:blipFill>
            <p:spPr>
              <a:xfrm>
                <a:off x="930319" y="871900"/>
                <a:ext cx="4583366" cy="3010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3" name="Shape 323"/>
              <p:cNvSpPr/>
              <p:nvPr/>
            </p:nvSpPr>
            <p:spPr>
              <a:xfrm rot="20532090">
                <a:off x="309306" y="3379811"/>
                <a:ext cx="1487018" cy="342901"/>
              </a:xfrm>
              <a:prstGeom prst="ellipse">
                <a:avLst/>
              </a:prstGeom>
              <a:noFill/>
              <a:ln w="25400" cap="flat">
                <a:solidFill>
                  <a:srgbClr val="130601"/>
                </a:solidFill>
                <a:prstDash val="sysDot"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 rot="19950194">
                <a:off x="4702599" y="2083323"/>
                <a:ext cx="1288574" cy="342901"/>
              </a:xfrm>
              <a:prstGeom prst="ellipse">
                <a:avLst/>
              </a:prstGeom>
              <a:solidFill>
                <a:srgbClr val="4C4C4C"/>
              </a:solidFill>
              <a:ln w="12700" cap="flat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113865" y="3974713"/>
                <a:ext cx="1419441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/>
                </a:lvl1pPr>
              </a:lstStyle>
              <a:p>
                <a:r>
                  <a:t>Positive sunspot </a:t>
                </a:r>
              </a:p>
            </p:txBody>
          </p:sp>
          <p:sp>
            <p:nvSpPr>
              <p:cNvPr id="326" name="Shape 326"/>
              <p:cNvSpPr/>
              <p:nvPr/>
            </p:nvSpPr>
            <p:spPr>
              <a:xfrm rot="623454">
                <a:off x="2493281" y="399289"/>
                <a:ext cx="2970528" cy="1745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 rot="3166393">
                <a:off x="3488273" y="1603497"/>
                <a:ext cx="761417" cy="1074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 rot="2270718">
                <a:off x="2250444" y="2266100"/>
                <a:ext cx="709725" cy="1043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 rot="2270718">
                <a:off x="2177141" y="1203970"/>
                <a:ext cx="709725" cy="959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 rot="623454">
                <a:off x="1436743" y="1201826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 rot="2270718">
                <a:off x="1099670" y="1985574"/>
                <a:ext cx="709724" cy="9591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 rot="385128">
                <a:off x="289835" y="1997424"/>
                <a:ext cx="2970529" cy="174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0" h="20533" extrusionOk="0">
                    <a:moveTo>
                      <a:pt x="19730" y="20230"/>
                    </a:moveTo>
                    <a:cubicBezTo>
                      <a:pt x="20683" y="8852"/>
                      <a:pt x="15301" y="-1067"/>
                      <a:pt x="8803" y="92"/>
                    </a:cubicBezTo>
                    <a:cubicBezTo>
                      <a:pt x="3075" y="1114"/>
                      <a:pt x="-917" y="10580"/>
                      <a:pt x="183" y="20533"/>
                    </a:cubicBezTo>
                  </a:path>
                </a:pathLst>
              </a:custGeom>
              <a:noFill/>
              <a:ln w="38100" cap="flat">
                <a:solidFill>
                  <a:srgbClr val="017F01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 rot="2270718">
                <a:off x="2292800" y="1439833"/>
                <a:ext cx="320995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 rot="2270718">
                <a:off x="2184143" y="1606961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 rot="2270718">
                <a:off x="1217799" y="2197134"/>
                <a:ext cx="320994" cy="1005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2270718">
                <a:off x="1121696" y="2390473"/>
                <a:ext cx="320994" cy="1005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271382" y="3862429"/>
                <a:ext cx="3711701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Magnetic flux rope (MFR)</a:t>
                </a:r>
              </a:p>
            </p:txBody>
          </p:sp>
          <p:sp>
            <p:nvSpPr>
              <p:cNvPr id="338" name="Shape 338"/>
              <p:cNvSpPr/>
              <p:nvPr/>
            </p:nvSpPr>
            <p:spPr>
              <a:xfrm flipH="1" flipV="1">
                <a:off x="1728569" y="3026056"/>
                <a:ext cx="725328" cy="7253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3388378" y="3173205"/>
                <a:ext cx="2521243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DA7D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Filament</a:t>
                </a:r>
              </a:p>
            </p:txBody>
          </p:sp>
          <p:sp>
            <p:nvSpPr>
              <p:cNvPr id="340" name="Shape 340"/>
              <p:cNvSpPr/>
              <p:nvPr/>
            </p:nvSpPr>
            <p:spPr>
              <a:xfrm flipH="1" flipV="1">
                <a:off x="3387342" y="2286583"/>
                <a:ext cx="408495" cy="866237"/>
              </a:xfrm>
              <a:prstGeom prst="line">
                <a:avLst/>
              </a:prstGeom>
              <a:noFill/>
              <a:ln w="38100" cap="flat">
                <a:solidFill>
                  <a:srgbClr val="DA7D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0" y="0"/>
                <a:ext cx="2909065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1855" algn="just">
                  <a:defRPr sz="2200">
                    <a:solidFill>
                      <a:srgbClr val="017F01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t>External magnetic field</a:t>
                </a: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548021" y="559283"/>
                <a:ext cx="334508" cy="514872"/>
              </a:xfrm>
              <a:prstGeom prst="line">
                <a:avLst/>
              </a:prstGeom>
              <a:noFill/>
              <a:ln w="38100" cap="flat">
                <a:solidFill>
                  <a:srgbClr val="017F0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4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55153" y="8870087"/>
            <a:ext cx="1434353" cy="57186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642272" y="1303132"/>
            <a:ext cx="11780088" cy="152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lnSpc>
                <a:spcPct val="120000"/>
              </a:lnSpc>
              <a:defRPr sz="3100">
                <a:solidFill>
                  <a:srgbClr val="0433FF"/>
                </a:solidFill>
              </a:defRPr>
            </a:pPr>
            <a:r>
              <a:t>Key ingredients: 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rPr>
                <a:solidFill>
                  <a:srgbClr val="038804"/>
                </a:solidFill>
              </a:rPr>
              <a:t>Potential field extrapolations</a:t>
            </a:r>
            <a:r>
              <a:t> to compute the </a:t>
            </a:r>
            <a:r>
              <a:rPr>
                <a:solidFill>
                  <a:srgbClr val="FF2600"/>
                </a:solidFill>
              </a:rPr>
              <a:t>decay index</a:t>
            </a:r>
          </a:p>
          <a:p>
            <a:pPr marL="763855" indent="-444499" algn="just">
              <a:lnSpc>
                <a:spcPct val="120000"/>
              </a:lnSpc>
              <a:buSzPct val="100000"/>
              <a:buChar char="•"/>
              <a:defRPr sz="2800"/>
            </a:pPr>
            <a:r>
              <a:t>The </a:t>
            </a:r>
            <a:r>
              <a:rPr>
                <a:solidFill>
                  <a:srgbClr val="FF40FF"/>
                </a:solidFill>
              </a:rPr>
              <a:t>height of the axis</a:t>
            </a:r>
            <a:r>
              <a:t> of the magnetic flux rope</a:t>
            </a:r>
          </a:p>
        </p:txBody>
      </p:sp>
      <p:sp>
        <p:nvSpPr>
          <p:cNvPr id="347" name="Shape 347"/>
          <p:cNvSpPr/>
          <p:nvPr/>
        </p:nvSpPr>
        <p:spPr>
          <a:xfrm>
            <a:off x="1834907" y="6343718"/>
            <a:ext cx="3467048" cy="178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492" extrusionOk="0">
                <a:moveTo>
                  <a:pt x="0" y="21492"/>
                </a:moveTo>
                <a:lnTo>
                  <a:pt x="2957" y="13513"/>
                </a:lnTo>
                <a:cubicBezTo>
                  <a:pt x="4208" y="11525"/>
                  <a:pt x="5576" y="9810"/>
                  <a:pt x="7037" y="8408"/>
                </a:cubicBezTo>
                <a:cubicBezTo>
                  <a:pt x="8027" y="7459"/>
                  <a:pt x="9051" y="6661"/>
                  <a:pt x="10065" y="5816"/>
                </a:cubicBezTo>
                <a:cubicBezTo>
                  <a:pt x="11817" y="4356"/>
                  <a:pt x="13536" y="2753"/>
                  <a:pt x="15288" y="1295"/>
                </a:cubicBezTo>
                <a:cubicBezTo>
                  <a:pt x="16148" y="579"/>
                  <a:pt x="17039" y="-108"/>
                  <a:pt x="17973" y="14"/>
                </a:cubicBezTo>
                <a:cubicBezTo>
                  <a:pt x="20095" y="293"/>
                  <a:pt x="21600" y="4192"/>
                  <a:pt x="21159" y="8272"/>
                </a:cubicBezTo>
              </a:path>
            </a:pathLst>
          </a:custGeom>
          <a:ln w="50800">
            <a:solidFill>
              <a:srgbClr val="FF40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48" name="3DviewRunD1_t210.pdf"/>
          <p:cNvPicPr>
            <a:picLocks noChangeAspect="1"/>
          </p:cNvPicPr>
          <p:nvPr/>
        </p:nvPicPr>
        <p:blipFill>
          <a:blip r:embed="rId7">
            <a:extLst/>
          </a:blip>
          <a:srcRect l="13336" t="33635" r="13336" b="29008"/>
          <a:stretch>
            <a:fillRect/>
          </a:stretch>
        </p:blipFill>
        <p:spPr>
          <a:xfrm>
            <a:off x="6793504" y="5424547"/>
            <a:ext cx="6176943" cy="407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5862971" y="5537913"/>
            <a:ext cx="3093626" cy="98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Simulated filament (magnetic dips)</a:t>
            </a:r>
          </a:p>
        </p:txBody>
      </p:sp>
      <p:sp>
        <p:nvSpPr>
          <p:cNvPr id="350" name="Shape 350"/>
          <p:cNvSpPr/>
          <p:nvPr/>
        </p:nvSpPr>
        <p:spPr>
          <a:xfrm>
            <a:off x="642272" y="3016249"/>
            <a:ext cx="1178008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55" algn="just">
              <a:defRPr sz="3000"/>
            </a:pPr>
            <a:r>
              <a:t>From observations we have info on the </a:t>
            </a:r>
            <a:r>
              <a:rPr>
                <a:solidFill>
                  <a:srgbClr val="FF9300"/>
                </a:solidFill>
              </a:rPr>
              <a:t>filament</a:t>
            </a:r>
            <a:r>
              <a:t> not on the </a:t>
            </a:r>
            <a:r>
              <a:rPr>
                <a:solidFill>
                  <a:srgbClr val="942192"/>
                </a:solidFill>
              </a:rPr>
              <a:t>MF</a:t>
            </a:r>
            <a:r>
              <a:rPr>
                <a:solidFill>
                  <a:srgbClr val="FF40FF"/>
                </a:solidFill>
              </a:rPr>
              <a:t>R</a:t>
            </a:r>
          </a:p>
        </p:txBody>
      </p:sp>
      <p:sp>
        <p:nvSpPr>
          <p:cNvPr id="351" name="Shape 351"/>
          <p:cNvSpPr/>
          <p:nvPr/>
        </p:nvSpPr>
        <p:spPr>
          <a:xfrm>
            <a:off x="3891789" y="3746387"/>
            <a:ext cx="7422272" cy="59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855" algn="just">
              <a:defRPr sz="3200">
                <a:solidFill>
                  <a:srgbClr val="0433FF"/>
                </a:solidFill>
              </a:defRPr>
            </a:lvl1pPr>
          </a:lstStyle>
          <a:p>
            <a:r>
              <a:t>→do the same with the MHD simulation</a:t>
            </a:r>
          </a:p>
        </p:txBody>
      </p:sp>
      <p:pic>
        <p:nvPicPr>
          <p:cNvPr id="352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91493" y="72333"/>
            <a:ext cx="1434352" cy="57186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53" name="Shape 353"/>
          <p:cNvSpPr/>
          <p:nvPr/>
        </p:nvSpPr>
        <p:spPr>
          <a:xfrm>
            <a:off x="37701" y="15819"/>
            <a:ext cx="1280239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Towards observations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931</Words>
  <Application>Microsoft Macintosh PowerPoint</Application>
  <PresentationFormat>Custom</PresentationFormat>
  <Paragraphs>147</Paragraphs>
  <Slides>14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Gill Sans</vt:lpstr>
      <vt:lpstr>Gill Sans SemiBold</vt:lpstr>
      <vt:lpstr>Helvetica</vt:lpstr>
      <vt:lpstr>Helvetica Light</vt:lpstr>
      <vt:lpstr>Lucida Grande</vt:lpstr>
      <vt:lpstr>LucidaHandwriting-Italic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Francesco Zuccarello</cp:lastModifiedBy>
  <cp:revision>11</cp:revision>
  <dcterms:modified xsi:type="dcterms:W3CDTF">2017-03-07T09:57:50Z</dcterms:modified>
</cp:coreProperties>
</file>