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65" r:id="rId4"/>
    <p:sldId id="263" r:id="rId5"/>
    <p:sldId id="264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mina" initials="J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3875" autoAdjust="0"/>
  </p:normalViewPr>
  <p:slideViewPr>
    <p:cSldViewPr snapToGrid="0">
      <p:cViewPr varScale="1">
        <p:scale>
          <a:sx n="74" d="100"/>
          <a:sy n="74" d="100"/>
        </p:scale>
        <p:origin x="-1709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49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FFA6F-941B-4416-B339-75C02C3BD01C}" type="datetimeFigureOut">
              <a:rPr lang="en-US" smtClean="0"/>
              <a:t>3/8/2017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47A8F-7673-4DC4-92E3-E2E515D3D5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46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adapted</a:t>
            </a:r>
            <a:r>
              <a:rPr lang="en-US" baseline="0" dirty="0" smtClean="0"/>
              <a:t> figure from the STEREO WAVES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47A8F-7673-4DC4-92E3-E2E515D3D5E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373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 have</a:t>
            </a:r>
            <a:r>
              <a:rPr lang="en-US" baseline="0" dirty="0" smtClean="0"/>
              <a:t> mentioned only the straight forward use of type II bursts, it is a bit hard to list down all the options – like the one I have mentioned on my talk at Jeju…</a:t>
            </a:r>
          </a:p>
          <a:p>
            <a:r>
              <a:rPr lang="en-US" baseline="0" dirty="0" smtClean="0"/>
              <a:t>The reference of Cremades et all,  is because she demonstrated how the prediction of the shock arrival at 1 AU using interplanetary type II radio bursts is actually quite good. I like the first article better.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47A8F-7673-4DC4-92E3-E2E515D3D5E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80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did not list</a:t>
            </a:r>
            <a:r>
              <a:rPr lang="en-US" baseline="0" dirty="0" smtClean="0"/>
              <a:t> the relevant publications, it would overcrowd the presentations, and it does not seem so important to 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47A8F-7673-4DC4-92E3-E2E515D3D5E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3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brown values are wanted,</a:t>
            </a:r>
            <a:r>
              <a:rPr lang="en-US" baseline="0" dirty="0" smtClean="0"/>
              <a:t> then// medium level, then // threshold level.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47A8F-7673-4DC4-92E3-E2E515D3D5E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93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47A8F-7673-4DC4-92E3-E2E515D3D5E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9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F5CB-AF6E-4A70-88BB-66A59C48C06C}" type="datetimeFigureOut">
              <a:rPr lang="en-US" smtClean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1D4E-A2C1-428F-B612-46BFE20B40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37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F5CB-AF6E-4A70-88BB-66A59C48C06C}" type="datetimeFigureOut">
              <a:rPr lang="en-US" smtClean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1D4E-A2C1-428F-B612-46BFE20B40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43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F5CB-AF6E-4A70-88BB-66A59C48C06C}" type="datetimeFigureOut">
              <a:rPr lang="en-US" smtClean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1D4E-A2C1-428F-B612-46BFE20B40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33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F5CB-AF6E-4A70-88BB-66A59C48C06C}" type="datetimeFigureOut">
              <a:rPr lang="en-US" smtClean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1D4E-A2C1-428F-B612-46BFE20B40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47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F5CB-AF6E-4A70-88BB-66A59C48C06C}" type="datetimeFigureOut">
              <a:rPr lang="en-US" smtClean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1D4E-A2C1-428F-B612-46BFE20B40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7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F5CB-AF6E-4A70-88BB-66A59C48C06C}" type="datetimeFigureOut">
              <a:rPr lang="en-US" smtClean="0"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1D4E-A2C1-428F-B612-46BFE20B40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5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F5CB-AF6E-4A70-88BB-66A59C48C06C}" type="datetimeFigureOut">
              <a:rPr lang="en-US" smtClean="0"/>
              <a:t>3/8/2017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1D4E-A2C1-428F-B612-46BFE20B40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22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F5CB-AF6E-4A70-88BB-66A59C48C06C}" type="datetimeFigureOut">
              <a:rPr lang="en-US" smtClean="0"/>
              <a:t>3/8/2017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1D4E-A2C1-428F-B612-46BFE20B40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9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F5CB-AF6E-4A70-88BB-66A59C48C06C}" type="datetimeFigureOut">
              <a:rPr lang="en-US" smtClean="0"/>
              <a:t>3/8/2017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1D4E-A2C1-428F-B612-46BFE20B40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3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F5CB-AF6E-4A70-88BB-66A59C48C06C}" type="datetimeFigureOut">
              <a:rPr lang="en-US" smtClean="0"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1D4E-A2C1-428F-B612-46BFE20B40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62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F5CB-AF6E-4A70-88BB-66A59C48C06C}" type="datetimeFigureOut">
              <a:rPr lang="en-US" smtClean="0"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1D4E-A2C1-428F-B612-46BFE20B40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87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BF5CB-AF6E-4A70-88BB-66A59C48C06C}" type="datetimeFigureOut">
              <a:rPr lang="en-US" smtClean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1D4E-A2C1-428F-B612-46BFE20B40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30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8" y="0"/>
            <a:ext cx="7384815" cy="685800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4839693" y="6359645"/>
            <a:ext cx="3989614" cy="4283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STFC RAL Space (UK)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3887" y="97971"/>
            <a:ext cx="5540828" cy="117565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en-US" sz="4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SWAVES-like radio instrument?</a:t>
            </a:r>
            <a:endParaRPr lang="en-US" sz="4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5148" y="5929092"/>
            <a:ext cx="3733799" cy="494987"/>
          </a:xfrm>
          <a:noFill/>
        </p:spPr>
        <p:txBody>
          <a:bodyPr>
            <a:normAutofit lnSpcReduction="10000"/>
          </a:bodyPr>
          <a:lstStyle/>
          <a:p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Mario M. Bisi</a:t>
            </a:r>
            <a:endParaRPr lang="en-US" sz="3000" u="sng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96655" y="6347661"/>
            <a:ext cx="3989614" cy="4283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Royal Observatory of Belgium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82110" y="5917108"/>
            <a:ext cx="3733799" cy="49498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Jasmina Magdalenić</a:t>
            </a:r>
            <a:endParaRPr lang="en-US" sz="30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3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220" y="76777"/>
            <a:ext cx="6751865" cy="550333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+mn-lt"/>
                <a:cs typeface="Times New Roman" panose="02020603050405020304" pitchFamily="18" charset="0"/>
              </a:rPr>
              <a:t>SWAES like radio instrument in L5 and L1?</a:t>
            </a:r>
            <a:endParaRPr lang="en-US" sz="3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507" y="676096"/>
            <a:ext cx="8707833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products/data we what to obtain?</a:t>
            </a:r>
          </a:p>
          <a:p>
            <a:endParaRPr lang="en-US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Solar radio observations: </a:t>
            </a:r>
            <a:r>
              <a:rPr 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radio spectra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 finding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0523" y="1624729"/>
            <a:ext cx="8897607" cy="5202493"/>
            <a:chOff x="130523" y="1624729"/>
            <a:chExt cx="8897607" cy="520249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92" y="1624729"/>
              <a:ext cx="6319818" cy="478135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30523" y="6504057"/>
              <a:ext cx="324479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Adapted from: http://secchirh.obspm.fr/</a:t>
              </a:r>
              <a:endParaRPr 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60295" y="1753314"/>
              <a:ext cx="246783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Dynamic radio spectra by  STEREO/WAVES &amp; WIND/WAVES showing type 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 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type III bursts 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 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2014 January 07.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28655" y="4541981"/>
            <a:ext cx="3810990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II bursts: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 shock wave speed 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gives indication on the CME 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speed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Prediction of the shock arrival at 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/>
            </a:r>
            <a:b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 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AU (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Cremades </a:t>
            </a:r>
            <a:r>
              <a:rPr lang="en-US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et al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., 2007, 2015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).</a:t>
            </a:r>
            <a:endParaRPr lang="en-US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sz="6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Type III bursts: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Indication 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on the open field 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lines.</a:t>
            </a:r>
            <a:endParaRPr lang="en-US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63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994" y="77706"/>
            <a:ext cx="8656864" cy="55033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radio observations: 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radio spectra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 finding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454" y="6504057"/>
            <a:ext cx="31646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Adapted from: Magdalenić et al., 2014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4" y="573613"/>
            <a:ext cx="3951568" cy="59631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04854" y="1010645"/>
            <a:ext cx="413923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 measurements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STEREO/WAVES showing type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burst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2012 March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</a:t>
            </a:r>
          </a:p>
          <a:p>
            <a:endParaRPr lang="en-US" sz="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flux density,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Colatitude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wave vector and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Azimuth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wave vector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to noise ration for SWAVES A  observations is too low to obtain reliable results or radio triangulation.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4854" y="5188311"/>
            <a:ext cx="4683518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II bursts –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shock wave speed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and position in space of the radio-loud part of the shock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wave.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Type III bursts – indication on the open field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lines.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69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221" y="237647"/>
            <a:ext cx="4215493" cy="528562"/>
          </a:xfrm>
        </p:spPr>
        <p:txBody>
          <a:bodyPr>
            <a:normAutofit fontScale="90000"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 specifications 1: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221" y="678340"/>
            <a:ext cx="8145236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range: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Solar radio spectra from 10 kHz to 60 MHz.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Split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 a few sub-bands,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i.e.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few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receivers.</a:t>
            </a:r>
          </a:p>
          <a:p>
            <a:endParaRPr lang="en-US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high frequency part (10 − 60 MHz range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used for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inter-calibration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ground-based observations.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4221" y="3489452"/>
            <a:ext cx="345639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range &amp; Latency: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coverage.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Updated every 10 – 40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67155" y="2185256"/>
            <a:ext cx="7027524" cy="1162486"/>
            <a:chOff x="1309954" y="2421474"/>
            <a:chExt cx="7027524" cy="1162486"/>
          </a:xfrm>
        </p:grpSpPr>
        <p:sp>
          <p:nvSpPr>
            <p:cNvPr id="3" name="Down Arrow 2"/>
            <p:cNvSpPr/>
            <p:nvPr/>
          </p:nvSpPr>
          <p:spPr>
            <a:xfrm>
              <a:off x="3785170" y="2421474"/>
              <a:ext cx="239485" cy="335669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09954" y="2768352"/>
              <a:ext cx="7027524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Can we go up to 60 MHz</a:t>
              </a:r>
              <a:r>
                <a:rPr lang="en-US" sz="19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endParaRPr lang="en-US" sz="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9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WAVES-like instruments </a:t>
              </a:r>
              <a:r>
                <a:rPr lang="en-US" sz="19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typically go </a:t>
              </a:r>
              <a:r>
                <a:rPr lang="en-US" sz="19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up to about 20 </a:t>
              </a:r>
              <a:r>
                <a:rPr lang="en-US" sz="19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MHz only</a:t>
              </a:r>
              <a:r>
                <a:rPr lang="en-US" sz="20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74221" y="4782114"/>
            <a:ext cx="391164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range: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Depends on the frequency range.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&lt; 150 kHz, 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dB.</a:t>
            </a:r>
            <a:endParaRPr lang="en-US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&gt; 150 kHz, 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dB.</a:t>
            </a:r>
            <a:endParaRPr lang="en-US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&gt; 30 MHz, 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dB.</a:t>
            </a:r>
            <a:endParaRPr lang="en-US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0464" y="6550223"/>
            <a:ext cx="5423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specification are concerning the SWAVES-like radio instruments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38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76" y="132733"/>
            <a:ext cx="4150178" cy="734331"/>
          </a:xfrm>
        </p:spPr>
        <p:txBody>
          <a:bodyPr>
            <a:normAutofit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 specifications 2: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5976" y="789863"/>
            <a:ext cx="8729706" cy="1785104"/>
            <a:chOff x="265976" y="789863"/>
            <a:chExt cx="8729706" cy="1785104"/>
          </a:xfrm>
        </p:grpSpPr>
        <p:sp>
          <p:nvSpPr>
            <p:cNvPr id="4" name="TextBox 3"/>
            <p:cNvSpPr txBox="1"/>
            <p:nvPr/>
          </p:nvSpPr>
          <p:spPr>
            <a:xfrm>
              <a:off x="265976" y="789863"/>
              <a:ext cx="4567421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resolution: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epends on the frequency range.</a:t>
              </a:r>
            </a:p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&lt; 150 kHz;   </a:t>
              </a:r>
              <a:r>
                <a:rPr lang="en-US" sz="2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s 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//   20 s  //   30 s</a:t>
              </a:r>
            </a:p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&gt; 150 kHz;    </a:t>
              </a:r>
              <a:r>
                <a:rPr lang="en-US" sz="2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s 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//      3 s //      5 s</a:t>
              </a:r>
            </a:p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&gt; 30 MHz;   </a:t>
              </a:r>
              <a:r>
                <a:rPr lang="en-US" sz="2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0.1 s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//   0.2 s //   0.4 s</a:t>
              </a:r>
            </a:p>
            <a:p>
              <a:endPara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62436" y="789863"/>
              <a:ext cx="433324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Frequency resolution: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Depends on the frequency range.</a:t>
              </a:r>
            </a:p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&lt; 125 kHz;                </a:t>
              </a:r>
              <a:r>
                <a:rPr lang="en-US" sz="2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∆f/f =9%</a:t>
              </a:r>
            </a:p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125 kHz – 15 MHz; </a:t>
              </a:r>
              <a:r>
                <a:rPr lang="en-US" sz="2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 kHz</a:t>
              </a:r>
            </a:p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&gt; 15 MHz;                </a:t>
              </a:r>
              <a:r>
                <a:rPr lang="en-US" sz="2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kHz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5976" y="3538762"/>
            <a:ext cx="8611962" cy="1510681"/>
            <a:chOff x="265976" y="3538762"/>
            <a:chExt cx="8611962" cy="1510681"/>
          </a:xfrm>
        </p:grpSpPr>
        <p:sp>
          <p:nvSpPr>
            <p:cNvPr id="9" name="TextBox 8"/>
            <p:cNvSpPr txBox="1"/>
            <p:nvPr/>
          </p:nvSpPr>
          <p:spPr>
            <a:xfrm>
              <a:off x="265976" y="3941447"/>
              <a:ext cx="861196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  <a:p>
              <a:r>
                <a:rPr lang="en-US" sz="2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Interplanetary type II bursts have patchy structure and substructures lasting less then </a:t>
              </a:r>
              <a:r>
                <a:rPr lang="en-US" sz="2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1 min and </a:t>
              </a:r>
              <a:r>
                <a:rPr lang="en-US" sz="2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having bandwidth of less than 0.1 MHz (for frequencies ≤ 1 MHz where direction finding observations are usually considered).</a:t>
              </a: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4257388" y="3538762"/>
              <a:ext cx="239485" cy="33566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6953" y="2974523"/>
            <a:ext cx="874168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min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not sufficient,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particular for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 finding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82108" y="6493421"/>
            <a:ext cx="5284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specification are concerning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SWAVES-like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976" y="5289730"/>
            <a:ext cx="8611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Direction finding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below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400 kHz with SWAVES instruments gives somewhat unreliable results </a:t>
            </a:r>
            <a:r>
              <a:rPr lang="en-US" sz="1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(Krupar </a:t>
            </a:r>
            <a:r>
              <a:rPr lang="en-US" sz="17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et al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., </a:t>
            </a:r>
            <a:r>
              <a:rPr lang="en-US" sz="1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2014, Magdalenić </a:t>
            </a:r>
            <a:r>
              <a:rPr lang="en-US" sz="17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et al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., </a:t>
            </a:r>
            <a:r>
              <a:rPr lang="en-US" sz="1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2014).</a:t>
            </a:r>
            <a:endParaRPr lang="en-US" sz="17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36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222" y="114755"/>
            <a:ext cx="6730093" cy="734331"/>
          </a:xfrm>
        </p:spPr>
        <p:txBody>
          <a:bodyPr>
            <a:normAutofit fontScale="90000"/>
          </a:bodyPr>
          <a:lstStyle/>
          <a:p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Waves like radio instrument in both L5 and L1.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5222" y="643342"/>
            <a:ext cx="649094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Why the same instrument for both missions?</a:t>
            </a:r>
            <a:endParaRPr lang="en-US" sz="2700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177" y="1151173"/>
            <a:ext cx="797922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For the space weather forecasting purposes:</a:t>
            </a:r>
          </a:p>
          <a:p>
            <a:endParaRPr lang="en-US" sz="6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Intensity of the radio emission, as seen from two different spacecraft is directly comparable  straightforward idea on the direction of the propagation of the CME-driven shock and CME itself (using only dynamic spectra).</a:t>
            </a:r>
          </a:p>
          <a:p>
            <a:endParaRPr lang="en-US" sz="800" dirty="0" smtClean="0">
              <a:solidFill>
                <a:srgbClr val="0060A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Better, </a:t>
            </a:r>
            <a:r>
              <a:rPr lang="en-US" sz="2000" i="1" dirty="0" smtClean="0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i.e.</a:t>
            </a:r>
            <a:r>
              <a:rPr lang="en-US" sz="2000" dirty="0" smtClean="0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more exact, </a:t>
            </a:r>
            <a:r>
              <a:rPr lang="en-US" sz="2000" dirty="0" smtClean="0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results of the radio triangulation (errors are usually considerably </a:t>
            </a:r>
            <a:r>
              <a:rPr lang="en-US" sz="2000" dirty="0" smtClean="0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large for a single instrument).</a:t>
            </a:r>
          </a:p>
          <a:p>
            <a:endParaRPr lang="en-US" sz="800" dirty="0">
              <a:solidFill>
                <a:srgbClr val="0060A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Easier to cross-calibrate two identical instruments.</a:t>
            </a:r>
            <a:endParaRPr lang="en-US" sz="2000" dirty="0" smtClean="0">
              <a:solidFill>
                <a:srgbClr val="0060A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sz="800" dirty="0" smtClean="0">
              <a:solidFill>
                <a:srgbClr val="0060A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60A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Some recent evidence has shown that the near-Sun detections of shocks (at higher frequencies) have provided a better proxy for CME speed (since the shock and CME front are still travelling at approximately the same speed close-in to the Sun) and with two simultaneous detections, a measure of the direction can also be given.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rgbClr val="0060A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space-weather science side, there is evidence that some Type II emission doesn’t come from the nose of the CME/shock, but from the flanks, and this needs further investigations.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71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2697</TotalTime>
  <Words>786</Words>
  <Application>Microsoft Office PowerPoint</Application>
  <PresentationFormat>On-screen Show (4:3)</PresentationFormat>
  <Paragraphs>83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SWAVES-like radio instrument?</vt:lpstr>
      <vt:lpstr>SWAES like radio instrument in L5 and L1?</vt:lpstr>
      <vt:lpstr>Solar radio observations: Dynamic radio spectra  &amp;  Direction finding observations</vt:lpstr>
      <vt:lpstr>Instrument specifications 1:</vt:lpstr>
      <vt:lpstr>Instrument specifications 2:</vt:lpstr>
      <vt:lpstr>Waves like radio instrument in both L5 and L1.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Waves-like radio instrument?</dc:title>
  <dc:creator>Jasmina</dc:creator>
  <cp:lastModifiedBy>Dr. Mario M. Bisi</cp:lastModifiedBy>
  <cp:revision>74</cp:revision>
  <dcterms:created xsi:type="dcterms:W3CDTF">2017-02-28T09:55:00Z</dcterms:created>
  <dcterms:modified xsi:type="dcterms:W3CDTF">2017-03-08T07:22:24Z</dcterms:modified>
</cp:coreProperties>
</file>