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2"/>
    <p:restoredTop sz="94626"/>
  </p:normalViewPr>
  <p:slideViewPr>
    <p:cSldViewPr snapToGrid="0" snapToObjects="1">
      <p:cViewPr varScale="1">
        <p:scale>
          <a:sx n="66" d="100"/>
          <a:sy n="66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Shape 133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/>
              <a:t>Questions/avenues to be addressed by all of the instrument-related sessions throughout this day</a:t>
            </a:r>
            <a:r>
              <a:rPr lang="en-US" i="1" dirty="0"/>
              <a:t>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/>
              <a:t>Questions/avenues to be addressed by all of the instrument-related sessions throughout this day: </a:t>
            </a:r>
            <a:endParaRPr lang="en-US" sz="2600" dirty="0"/>
          </a:p>
          <a:p>
            <a:r>
              <a:rPr lang="en-US" sz="2600" dirty="0"/>
              <a:t>How well can we define, observe, and measure those phenomena that are crucial to space- weather situational awareness and what do we really need going forward? </a:t>
            </a:r>
          </a:p>
          <a:p>
            <a:r>
              <a:rPr lang="en-US" sz="2600" dirty="0"/>
              <a:t>What are the barriers to delivery of the crucial observations/measurements? </a:t>
            </a:r>
          </a:p>
          <a:p>
            <a:r>
              <a:rPr lang="en-US" sz="2600" dirty="0"/>
              <a:t>What are the critical trade-offs between observations/measurements and cost? </a:t>
            </a:r>
          </a:p>
          <a:p>
            <a:r>
              <a:rPr lang="en-US" sz="2600" dirty="0"/>
              <a:t>How do we future-proof these data sets and link to improvements in modelling capabilities?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077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ctrTitle"/>
          </p:nvPr>
        </p:nvSpPr>
        <p:spPr>
          <a:xfrm>
            <a:off x="406400" y="3254782"/>
            <a:ext cx="12192000" cy="2705101"/>
          </a:xfrm>
          <a:prstGeom prst="rect">
            <a:avLst/>
          </a:prstGeom>
        </p:spPr>
        <p:txBody>
          <a:bodyPr/>
          <a:lstStyle>
            <a:lvl1pPr defTabSz="338835">
              <a:defRPr sz="9860"/>
            </a:lvl1pPr>
          </a:lstStyle>
          <a:p>
            <a:r>
              <a:t>advocating for identical magnetographs in l5 and l1 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ubTitle" sz="quarter" idx="1"/>
          </p:nvPr>
        </p:nvSpPr>
        <p:spPr>
          <a:xfrm>
            <a:off x="406400" y="6322168"/>
            <a:ext cx="12192000" cy="989820"/>
          </a:xfrm>
          <a:prstGeom prst="rect">
            <a:avLst/>
          </a:prstGeom>
        </p:spPr>
        <p:txBody>
          <a:bodyPr/>
          <a:lstStyle>
            <a:lvl1pPr defTabSz="303783">
              <a:spcBef>
                <a:spcPts val="1100"/>
              </a:spcBef>
              <a:defRPr sz="2807"/>
            </a:lvl1pPr>
          </a:lstStyle>
          <a:p>
            <a:r>
              <a:t>manolis k. georgoulis</a:t>
            </a:r>
          </a:p>
        </p:txBody>
      </p:sp>
      <p:sp>
        <p:nvSpPr>
          <p:cNvPr id="168" name="Shape 168"/>
          <p:cNvSpPr/>
          <p:nvPr/>
        </p:nvSpPr>
        <p:spPr>
          <a:xfrm>
            <a:off x="402087" y="7128168"/>
            <a:ext cx="1157656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RCAAM of the Academy of Athens </a:t>
            </a:r>
          </a:p>
        </p:txBody>
      </p:sp>
      <p:pic>
        <p:nvPicPr>
          <p:cNvPr id="16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5397" y="49181"/>
            <a:ext cx="1536528" cy="156429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2229059" y="9094288"/>
            <a:ext cx="281498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t>L5 in Tandem with L1</a:t>
            </a:r>
          </a:p>
        </p:txBody>
      </p:sp>
      <p:sp>
        <p:nvSpPr>
          <p:cNvPr id="171" name="Shape 171"/>
          <p:cNvSpPr/>
          <p:nvPr/>
        </p:nvSpPr>
        <p:spPr>
          <a:xfrm>
            <a:off x="9288807" y="9113338"/>
            <a:ext cx="362712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London, UK. 5 - 9 March, 2017</a:t>
            </a:r>
          </a:p>
        </p:txBody>
      </p:sp>
      <p:pic>
        <p:nvPicPr>
          <p:cNvPr id="17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97" y="8646384"/>
            <a:ext cx="2046857" cy="1023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lvl="1" indent="22860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l5 in tandem with l1                      manolis k. georgoulis</a:t>
            </a:r>
          </a:p>
        </p:txBody>
      </p: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what do we gain : VECTOR Magnetograph</a:t>
            </a:r>
          </a:p>
        </p:txBody>
      </p:sp>
      <p:pic>
        <p:nvPicPr>
          <p:cNvPr id="17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23249" y="71038"/>
            <a:ext cx="860120" cy="87566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8394983" y="2502916"/>
            <a:ext cx="4878383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/>
            </a:pPr>
            <a:r>
              <a:t>Assuming reliable obs. due to projection effects up to ±50</a:t>
            </a:r>
            <a:r>
              <a:rPr baseline="31999"/>
              <a:t>o</a:t>
            </a:r>
            <a:r>
              <a:t> EW: </a:t>
            </a:r>
          </a:p>
        </p:txBody>
      </p:sp>
      <p:sp>
        <p:nvSpPr>
          <p:cNvPr id="178" name="Shape 178"/>
          <p:cNvSpPr/>
          <p:nvPr/>
        </p:nvSpPr>
        <p:spPr>
          <a:xfrm>
            <a:off x="8365464" y="4178299"/>
            <a:ext cx="458771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26838" indent="-326838">
              <a:buClr>
                <a:schemeClr val="accent1"/>
              </a:buClr>
              <a:buSzPct val="104999"/>
              <a:buFont typeface="Avenir Next"/>
              <a:buChar char="‣"/>
              <a:defRPr sz="2500"/>
            </a:lvl1pPr>
          </a:lstStyle>
          <a:p>
            <a:r>
              <a:t>Start of reliable obs. ~6 days prior to crossing the L1 Western Limb</a:t>
            </a:r>
          </a:p>
        </p:txBody>
      </p:sp>
      <p:sp>
        <p:nvSpPr>
          <p:cNvPr id="179" name="Shape 179"/>
          <p:cNvSpPr/>
          <p:nvPr/>
        </p:nvSpPr>
        <p:spPr>
          <a:xfrm>
            <a:off x="8365464" y="5701283"/>
            <a:ext cx="4587713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26838" indent="-326838">
              <a:buClr>
                <a:schemeClr val="accent1"/>
              </a:buClr>
              <a:buSzPct val="104999"/>
              <a:buFont typeface="Avenir Next"/>
              <a:buChar char="‣"/>
              <a:defRPr sz="2500"/>
            </a:lvl1pPr>
          </a:lstStyle>
          <a:p>
            <a:r>
              <a:t>~1.5 days after crossing the L1 W limb, still reliable obs. from L5. Then, about ~1.5 days before reliable obs. are taken from L1</a:t>
            </a:r>
          </a:p>
        </p:txBody>
      </p:sp>
      <p:pic>
        <p:nvPicPr>
          <p:cNvPr id="180" name="Cha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99" y="2339177"/>
            <a:ext cx="8228405" cy="6519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lvl="1" indent="22860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l5 in tandem with l1                      manolis k. georgoulis</a:t>
            </a:r>
          </a:p>
        </p:txBody>
      </p:sp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what do we gain: LINE-OF-sight magnetograph</a:t>
            </a:r>
          </a:p>
        </p:txBody>
      </p:sp>
      <p:pic>
        <p:nvPicPr>
          <p:cNvPr id="18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23249" y="71038"/>
            <a:ext cx="860120" cy="87566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8352764" y="4178299"/>
            <a:ext cx="458771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26838" indent="-326838">
              <a:buClr>
                <a:schemeClr val="accent1"/>
              </a:buClr>
              <a:buSzPct val="104999"/>
              <a:buFont typeface="Avenir Next"/>
              <a:buChar char="‣"/>
              <a:defRPr sz="2500"/>
            </a:lvl1pPr>
          </a:lstStyle>
          <a:p>
            <a:r>
              <a:t>Start of reliable obs. ~4 days prior to crossing the L1 Western Limb</a:t>
            </a:r>
          </a:p>
        </p:txBody>
      </p:sp>
      <p:sp>
        <p:nvSpPr>
          <p:cNvPr id="186" name="Shape 186"/>
          <p:cNvSpPr/>
          <p:nvPr/>
        </p:nvSpPr>
        <p:spPr>
          <a:xfrm>
            <a:off x="8352764" y="5701283"/>
            <a:ext cx="458771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26838" indent="-326838">
              <a:buClr>
                <a:schemeClr val="accent1"/>
              </a:buClr>
              <a:buSzPct val="104999"/>
              <a:buFont typeface="Avenir Next"/>
              <a:buChar char="‣"/>
              <a:defRPr sz="2500"/>
            </a:lvl1pPr>
          </a:lstStyle>
          <a:p>
            <a:r>
              <a:t>Then, another ~4 days before reliable obs. are taken from L1. But a pretty good idea from L5, already</a:t>
            </a:r>
          </a:p>
        </p:txBody>
      </p:sp>
      <p:sp>
        <p:nvSpPr>
          <p:cNvPr id="187" name="Shape 187"/>
          <p:cNvSpPr/>
          <p:nvPr/>
        </p:nvSpPr>
        <p:spPr>
          <a:xfrm>
            <a:off x="8382283" y="2502916"/>
            <a:ext cx="4528675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/>
            </a:pPr>
            <a:r>
              <a:t>Assuming reliable obs. due to projection effects up to ±30</a:t>
            </a:r>
            <a:r>
              <a:rPr baseline="31999"/>
              <a:t>o</a:t>
            </a:r>
            <a:r>
              <a:t> EW: </a:t>
            </a:r>
          </a:p>
        </p:txBody>
      </p:sp>
      <p:pic>
        <p:nvPicPr>
          <p:cNvPr id="188" name="Cha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99" y="2339177"/>
            <a:ext cx="8228405" cy="6519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lvl="1" indent="22860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l5 in tandem with l1                      manolis k. georgoulis</a:t>
            </a:r>
          </a:p>
        </p:txBody>
      </p:sp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magnetogram specifications</a:t>
            </a:r>
          </a:p>
        </p:txBody>
      </p:sp>
      <p:pic>
        <p:nvPicPr>
          <p:cNvPr id="19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23249" y="71038"/>
            <a:ext cx="860120" cy="87566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214575" y="2307955"/>
            <a:ext cx="1257565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Keeping in mind that this is an operational mission: </a:t>
            </a:r>
          </a:p>
        </p:txBody>
      </p:sp>
      <p:sp>
        <p:nvSpPr>
          <p:cNvPr id="194" name="Shape 194"/>
          <p:cNvSpPr/>
          <p:nvPr/>
        </p:nvSpPr>
        <p:spPr>
          <a:xfrm>
            <a:off x="174519" y="6689484"/>
            <a:ext cx="5409062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MDI-type magnetograph: </a:t>
            </a:r>
          </a:p>
          <a:p>
            <a:pPr marL="326838" indent="-326838">
              <a:buClr>
                <a:schemeClr val="accent1"/>
              </a:buClr>
              <a:buSzPct val="104999"/>
              <a:buFont typeface="Avenir Next"/>
              <a:buChar char="‣"/>
              <a:defRPr sz="2500"/>
            </a:pPr>
            <a:r>
              <a:rPr u="sng"/>
              <a:t>full-disk</a:t>
            </a:r>
            <a:r>
              <a:t>, 96-min cadence</a:t>
            </a:r>
          </a:p>
          <a:p>
            <a:pPr marL="326838" indent="-326838">
              <a:buClr>
                <a:schemeClr val="accent1"/>
              </a:buClr>
              <a:buSzPct val="104999"/>
              <a:buFont typeface="Avenir Next"/>
              <a:buChar char="‣"/>
              <a:defRPr sz="2500"/>
            </a:pPr>
            <a:r>
              <a:t>~2” per pixel; 4” spatial resolution</a:t>
            </a:r>
          </a:p>
        </p:txBody>
      </p:sp>
      <p:sp>
        <p:nvSpPr>
          <p:cNvPr id="195" name="Shape 195"/>
          <p:cNvSpPr/>
          <p:nvPr/>
        </p:nvSpPr>
        <p:spPr>
          <a:xfrm>
            <a:off x="7142699" y="6702184"/>
            <a:ext cx="5680524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HMI-type magnetograph: </a:t>
            </a:r>
          </a:p>
          <a:p>
            <a:pPr marL="326838" indent="-326838">
              <a:buClr>
                <a:schemeClr val="accent1"/>
              </a:buClr>
              <a:buSzPct val="104999"/>
              <a:buFont typeface="Avenir Next"/>
              <a:buChar char="‣"/>
              <a:defRPr sz="2500"/>
            </a:pPr>
            <a:r>
              <a:rPr u="sng"/>
              <a:t>full-disk</a:t>
            </a:r>
            <a:r>
              <a:t>, 12-min cadence</a:t>
            </a:r>
          </a:p>
          <a:p>
            <a:pPr marL="326838" indent="-326838">
              <a:buClr>
                <a:schemeClr val="accent1"/>
              </a:buClr>
              <a:buSzPct val="104999"/>
              <a:buFont typeface="Avenir Next"/>
              <a:buChar char="‣"/>
              <a:defRPr sz="2500"/>
            </a:pPr>
            <a:r>
              <a:t>~0.5” per pixel; 1” spatial resolution</a:t>
            </a:r>
          </a:p>
        </p:txBody>
      </p:sp>
      <p:sp>
        <p:nvSpPr>
          <p:cNvPr id="196" name="Shape 196"/>
          <p:cNvSpPr/>
          <p:nvPr/>
        </p:nvSpPr>
        <p:spPr>
          <a:xfrm>
            <a:off x="1179932" y="8868633"/>
            <a:ext cx="1031148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… or perhaps “HMI-type” spatial res. in an “MDI-type” cadence</a:t>
            </a:r>
          </a:p>
        </p:txBody>
      </p:sp>
      <p:pic>
        <p:nvPicPr>
          <p:cNvPr id="19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572" y="2939511"/>
            <a:ext cx="4679479" cy="373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1769" y="2939511"/>
            <a:ext cx="4561054" cy="3790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</p:bld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341</Words>
  <Application>Microsoft Macintosh PowerPoint</Application>
  <PresentationFormat>Custom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Avenir Next</vt:lpstr>
      <vt:lpstr>Avenir Next Medium</vt:lpstr>
      <vt:lpstr>DIN Alternate</vt:lpstr>
      <vt:lpstr>DIN Condensed</vt:lpstr>
      <vt:lpstr>Helvetica</vt:lpstr>
      <vt:lpstr>Helvetica Neue</vt:lpstr>
      <vt:lpstr>New_Template7</vt:lpstr>
      <vt:lpstr>Questions/avenues to be addressed by all of the instrument-related sessions throughout this day:  </vt:lpstr>
      <vt:lpstr>advocating for identical magnetographs in l5 and l1 </vt:lpstr>
      <vt:lpstr>what do we gain : VECTOR Magnetograph</vt:lpstr>
      <vt:lpstr>what do we gain: LINE-OF-sight magnetograph</vt:lpstr>
      <vt:lpstr>magnetogram specifications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advocating for identical magnetographs in l5 and l1 </dc:title>
  <cp:lastModifiedBy>Angelos Vourlidas</cp:lastModifiedBy>
  <cp:revision>3</cp:revision>
  <dcterms:modified xsi:type="dcterms:W3CDTF">2017-03-08T10:37:10Z</dcterms:modified>
</cp:coreProperties>
</file>