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  <p:sldId id="279" r:id="rId12"/>
    <p:sldId id="278" r:id="rId13"/>
    <p:sldId id="272" r:id="rId14"/>
    <p:sldId id="283" r:id="rId15"/>
    <p:sldId id="280" r:id="rId16"/>
    <p:sldId id="281" r:id="rId17"/>
    <p:sldId id="282" r:id="rId18"/>
    <p:sldId id="277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2" autoAdjust="0"/>
    <p:restoredTop sz="94286" autoAdjust="0"/>
  </p:normalViewPr>
  <p:slideViewPr>
    <p:cSldViewPr snapToGrid="0">
      <p:cViewPr varScale="1">
        <p:scale>
          <a:sx n="68" d="100"/>
          <a:sy n="68" d="100"/>
        </p:scale>
        <p:origin x="283" y="72"/>
      </p:cViewPr>
      <p:guideLst/>
    </p:cSldViewPr>
  </p:slideViewPr>
  <p:outlineViewPr>
    <p:cViewPr>
      <p:scale>
        <a:sx n="33" d="100"/>
        <a:sy n="33" d="100"/>
      </p:scale>
      <p:origin x="0" y="-189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691E3-BCB5-4EC3-8094-F9DF4D8022AF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E0577-EE6C-4E2B-AFBD-F8A62B828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290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63742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1pPr>
    <a:lvl2pPr indent="2286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2pPr>
    <a:lvl3pPr indent="4572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3pPr>
    <a:lvl4pPr indent="6858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4pPr>
    <a:lvl5pPr indent="9144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5pPr>
    <a:lvl6pPr indent="11430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6pPr>
    <a:lvl7pPr indent="13716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7pPr>
    <a:lvl8pPr indent="16002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8pPr>
    <a:lvl9pPr indent="1828800" defTabSz="815975" latinLnBrk="0">
      <a:lnSpc>
        <a:spcPct val="90000"/>
      </a:lnSpc>
      <a:spcBef>
        <a:spcPts val="400"/>
      </a:spcBef>
      <a:defRPr sz="10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7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152400" y="228600"/>
            <a:ext cx="7772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4267200" cy="534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628650" y="1817715"/>
            <a:ext cx="7886700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 marL="835818" indent="-150018">
              <a:defRPr>
                <a:solidFill>
                  <a:srgbClr val="000000"/>
                </a:solidFill>
              </a:defRPr>
            </a:lvl3pPr>
            <a:lvl4pPr marL="1178718" indent="-150018">
              <a:defRPr>
                <a:solidFill>
                  <a:srgbClr val="000000"/>
                </a:solidFill>
              </a:defRPr>
            </a:lvl4pPr>
            <a:lvl5pPr marL="1551622" indent="-180022"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4440732" y="6509742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>
                <a:solidFill>
                  <a:srgbClr val="000000"/>
                </a:solidFill>
              </a:defRPr>
            </a:lvl1pPr>
            <a:lvl2pPr marL="0" indent="342900">
              <a:buSzTx/>
              <a:buFontTx/>
              <a:buNone/>
              <a:defRPr sz="1800" b="1">
                <a:solidFill>
                  <a:srgbClr val="000000"/>
                </a:solidFill>
              </a:defRPr>
            </a:lvl2pPr>
            <a:lvl3pPr marL="0" indent="685800">
              <a:buSzTx/>
              <a:buFontTx/>
              <a:buNone/>
              <a:defRPr sz="1800" b="1">
                <a:solidFill>
                  <a:srgbClr val="000000"/>
                </a:solidFill>
              </a:defRPr>
            </a:lvl3pPr>
            <a:lvl4pPr marL="0" indent="1028700">
              <a:buSzTx/>
              <a:buFontTx/>
              <a:buNone/>
              <a:defRPr sz="1800" b="1">
                <a:solidFill>
                  <a:srgbClr val="000000"/>
                </a:solidFill>
              </a:defRPr>
            </a:lvl4pPr>
            <a:lvl5pPr marL="0" indent="1371600">
              <a:buSzTx/>
              <a:buFontTx/>
              <a:buNone/>
              <a:defRPr sz="18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38842" indent="-195942">
              <a:defRPr sz="2400">
                <a:solidFill>
                  <a:srgbClr val="000000"/>
                </a:solidFill>
              </a:defRPr>
            </a:lvl2pPr>
            <a:lvl3pPr marL="914400" indent="-228600">
              <a:defRPr sz="2400">
                <a:solidFill>
                  <a:srgbClr val="000000"/>
                </a:solidFill>
              </a:defRPr>
            </a:lvl3pPr>
            <a:lvl4pPr marL="1303019" indent="-274319">
              <a:defRPr sz="2400">
                <a:solidFill>
                  <a:srgbClr val="000000"/>
                </a:solidFill>
              </a:defRPr>
            </a:lvl4pPr>
            <a:lvl5pPr marL="1645920" indent="-274320"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>
                <a:solidFill>
                  <a:srgbClr val="000000"/>
                </a:solidFill>
              </a:defRPr>
            </a:lvl1pPr>
            <a:lvl2pPr marL="0" indent="342900">
              <a:buSzTx/>
              <a:buFontTx/>
              <a:buNone/>
              <a:defRPr sz="1200">
                <a:solidFill>
                  <a:srgbClr val="000000"/>
                </a:solidFill>
              </a:defRPr>
            </a:lvl2pPr>
            <a:lvl3pPr marL="0" indent="685800">
              <a:buSzTx/>
              <a:buFontTx/>
              <a:buNone/>
              <a:defRPr sz="1200">
                <a:solidFill>
                  <a:srgbClr val="000000"/>
                </a:solidFill>
              </a:defRPr>
            </a:lvl3pPr>
            <a:lvl4pPr marL="0" indent="1028700">
              <a:buSzTx/>
              <a:buFontTx/>
              <a:buNone/>
              <a:defRPr sz="1200">
                <a:solidFill>
                  <a:srgbClr val="000000"/>
                </a:solidFill>
              </a:defRPr>
            </a:lvl4pPr>
            <a:lvl5pPr marL="0" indent="1371600">
              <a:buSzTx/>
              <a:buFontTx/>
              <a:buNone/>
              <a:defRPr sz="12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457199" y="6482789"/>
            <a:ext cx="3853544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Observing</a:t>
            </a:r>
            <a:r>
              <a:rPr lang="en-US" baseline="0" dirty="0" smtClean="0"/>
              <a:t> the corona and magnetic field </a:t>
            </a:r>
            <a:r>
              <a:rPr dirty="0" smtClean="0"/>
              <a:t> </a:t>
            </a:r>
            <a:r>
              <a:rPr lang="en-US" dirty="0" smtClean="0"/>
              <a:t>8</a:t>
            </a:r>
            <a:r>
              <a:rPr dirty="0" smtClean="0"/>
              <a:t> </a:t>
            </a:r>
            <a:r>
              <a:rPr lang="en-US" dirty="0" smtClean="0"/>
              <a:t>Mar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277302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21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ctrTitle"/>
          </p:nvPr>
        </p:nvSpPr>
        <p:spPr>
          <a:xfrm>
            <a:off x="1104900" y="2409687"/>
            <a:ext cx="7743825" cy="17543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6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 smtClean="0"/>
              <a:t>Observing the Corona and the Solar </a:t>
            </a:r>
            <a:r>
              <a:rPr lang="en-US" dirty="0"/>
              <a:t>M</a:t>
            </a:r>
            <a:r>
              <a:rPr lang="en-US" dirty="0" smtClean="0"/>
              <a:t>agnetic Field for Space </a:t>
            </a:r>
            <a:r>
              <a:rPr lang="en-US" dirty="0"/>
              <a:t>W</a:t>
            </a:r>
            <a:r>
              <a:rPr lang="en-US" dirty="0" smtClean="0"/>
              <a:t>eather </a:t>
            </a:r>
            <a:r>
              <a:rPr lang="en-US" dirty="0"/>
              <a:t>F</a:t>
            </a:r>
            <a:r>
              <a:rPr lang="en-US" dirty="0" smtClean="0"/>
              <a:t>orecasting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51" name="Shape 151"/>
          <p:cNvSpPr>
            <a:spLocks noGrp="1"/>
          </p:cNvSpPr>
          <p:nvPr>
            <p:ph type="subTitle" sz="half" idx="1"/>
          </p:nvPr>
        </p:nvSpPr>
        <p:spPr>
          <a:xfrm>
            <a:off x="673240" y="4368800"/>
            <a:ext cx="8191359" cy="1752600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rPr lang="en-US" dirty="0" smtClean="0"/>
              <a:t>James Lemen</a:t>
            </a:r>
            <a:r>
              <a:rPr lang="en-US" smtClean="0"/>
              <a:t>, </a:t>
            </a:r>
            <a:r>
              <a:rPr lang="en-US"/>
              <a:t>Alan </a:t>
            </a:r>
            <a:r>
              <a:rPr lang="en-US" smtClean="0"/>
              <a:t>Title, </a:t>
            </a:r>
            <a:r>
              <a:rPr smtClean="0"/>
              <a:t>Neal </a:t>
            </a:r>
            <a:r>
              <a:rPr dirty="0"/>
              <a:t>Hurlburt</a:t>
            </a:r>
            <a:r>
              <a:rPr/>
              <a:t>, </a:t>
            </a:r>
            <a:r>
              <a:rPr smtClean="0"/>
              <a:t>&amp; </a:t>
            </a:r>
            <a:r>
              <a:rPr dirty="0"/>
              <a:t>Cathy Chou</a:t>
            </a:r>
          </a:p>
          <a:p>
            <a:pPr>
              <a:defRPr sz="2800" i="1"/>
            </a:pPr>
            <a:r>
              <a:rPr dirty="0"/>
              <a:t>Lockheed Martin Advanced Technology Center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628650" y="314325"/>
            <a:ext cx="7886700" cy="651437"/>
          </a:xfrm>
          <a:prstGeom prst="rect">
            <a:avLst/>
          </a:prstGeom>
        </p:spPr>
        <p:txBody>
          <a:bodyPr/>
          <a:lstStyle/>
          <a:p>
            <a:r>
              <a:t>Compact Magnetic Imager (CMI)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half" idx="1"/>
          </p:nvPr>
        </p:nvSpPr>
        <p:spPr>
          <a:xfrm>
            <a:off x="200059" y="1253331"/>
            <a:ext cx="3347634" cy="4351338"/>
          </a:xfrm>
          <a:prstGeom prst="rect">
            <a:avLst/>
          </a:prstGeom>
        </p:spPr>
        <p:txBody>
          <a:bodyPr/>
          <a:lstStyle/>
          <a:p>
            <a:r>
              <a:t>Derived from HMI design using similar components</a:t>
            </a:r>
          </a:p>
          <a:p>
            <a:r>
              <a:t>Optimized for Space Weather</a:t>
            </a:r>
          </a:p>
          <a:p>
            <a:r>
              <a:t>SWaP comparable to existing SWx instruments (e.g. GOES-R/SUVI, STEREO/EUVI)</a:t>
            </a:r>
          </a:p>
          <a:p>
            <a:r>
              <a:t>TRL: 5+</a:t>
            </a:r>
          </a:p>
        </p:txBody>
      </p:sp>
      <p:pic>
        <p:nvPicPr>
          <p:cNvPr id="218" name="image33.png"/>
          <p:cNvPicPr>
            <a:picLocks noChangeAspect="1"/>
          </p:cNvPicPr>
          <p:nvPr/>
        </p:nvPicPr>
        <p:blipFill>
          <a:blip r:embed="rId2">
            <a:extLst/>
          </a:blip>
          <a:srcRect l="18777" t="8199" r="22332" b="11529"/>
          <a:stretch>
            <a:fillRect/>
          </a:stretch>
        </p:blipFill>
        <p:spPr>
          <a:xfrm>
            <a:off x="3540922" y="1254111"/>
            <a:ext cx="5420502" cy="444522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Table 227"/>
          <p:cNvGraphicFramePr/>
          <p:nvPr>
            <p:extLst>
              <p:ext uri="{D42A27DB-BD31-4B8C-83A1-F6EECF244321}">
                <p14:modId xmlns:p14="http://schemas.microsoft.com/office/powerpoint/2010/main" val="265218894"/>
              </p:ext>
            </p:extLst>
          </p:nvPr>
        </p:nvGraphicFramePr>
        <p:xfrm>
          <a:off x="200059" y="4269748"/>
          <a:ext cx="3203121" cy="119488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9100"/>
                <a:gridCol w="1447800"/>
                <a:gridCol w="44446"/>
                <a:gridCol w="1291775"/>
              </a:tblGrid>
              <a:tr h="607052">
                <a:tc>
                  <a:txBody>
                    <a:bodyPr/>
                    <a:lstStyle/>
                    <a:p>
                      <a:pPr>
                        <a:defRPr sz="1679"/>
                      </a:pPr>
                      <a:endParaRPr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dirty="0"/>
                        <a:t>Structure </a:t>
                      </a:r>
                      <a:r>
                        <a:rPr sz="1600" dirty="0" smtClean="0"/>
                        <a:t>Envelope</a:t>
                      </a:r>
                      <a:r>
                        <a:rPr lang="en-US" sz="1600" dirty="0" smtClean="0"/>
                        <a:t> (cu in)</a:t>
                      </a:r>
                      <a:endParaRPr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 smtClean="0"/>
                        <a:t>Optics</a:t>
                      </a:r>
                      <a:r>
                        <a:rPr lang="en-US" sz="1600" baseline="0" dirty="0" smtClean="0"/>
                        <a:t> Package</a:t>
                      </a:r>
                      <a:r>
                        <a:rPr sz="1600" dirty="0" smtClean="0"/>
                        <a:t> </a:t>
                      </a:r>
                      <a:endParaRPr lang="en-US" sz="1600" dirty="0" smtClean="0"/>
                    </a:p>
                    <a:p>
                      <a:pPr algn="ctr">
                        <a:defRPr sz="1800"/>
                      </a:pPr>
                      <a:r>
                        <a:rPr sz="1600" dirty="0" smtClean="0"/>
                        <a:t>Mass</a:t>
                      </a:r>
                      <a:endParaRPr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/>
                        <a:t>HMI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4,687.0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46.8 kg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/>
                        <a:t>CMI 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1309.5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22.0 kg</a:t>
                      </a:r>
                    </a:p>
                  </a:txBody>
                  <a:tcPr marL="9523" marR="9523" marT="9523" marB="9523" anchor="b" horzOverflow="overflow">
                    <a:solidFill>
                      <a:srgbClr val="EAEE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9032" y="5755779"/>
            <a:ext cx="3352800" cy="58477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Total mass (with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electronics) = 33.5 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kg Power = 63W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L5 EUV observations – SUVI will be at GEO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83709"/>
            <a:ext cx="810326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SUVI launched in Nov 2016 on GOES-16 into GEO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20 cm primary, f=173.3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2.5 </a:t>
            </a:r>
            <a:r>
              <a:rPr lang="en-US" sz="1800" dirty="0" err="1" smtClean="0"/>
              <a:t>arcsec</a:t>
            </a:r>
            <a:r>
              <a:rPr lang="en-US" sz="1800" dirty="0" smtClean="0"/>
              <a:t> pixels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53 </a:t>
            </a:r>
            <a:r>
              <a:rPr lang="en-US" sz="1800" dirty="0" err="1" smtClean="0"/>
              <a:t>arcmin</a:t>
            </a:r>
            <a:r>
              <a:rPr lang="en-US" sz="1800" dirty="0" smtClean="0"/>
              <a:t> FOV, ~f/8.66</a:t>
            </a:r>
            <a:endParaRPr lang="en-US" sz="1800" dirty="0"/>
          </a:p>
        </p:txBody>
      </p:sp>
      <p:pic>
        <p:nvPicPr>
          <p:cNvPr id="4" name="Picture 3" descr="C:\Users\DRead\Desktop\SUV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52" y="1650261"/>
            <a:ext cx="4114800" cy="44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62075"/>
              </p:ext>
            </p:extLst>
          </p:nvPr>
        </p:nvGraphicFramePr>
        <p:xfrm>
          <a:off x="250522" y="2464755"/>
          <a:ext cx="4201164" cy="163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7984"/>
                <a:gridCol w="1973180"/>
              </a:tblGrid>
              <a:tr h="22401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RESOURCE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SUVI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3129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Power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171 W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Mass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     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elescope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             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Ebox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/Harness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35.7 kg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23.6 kg/6.4 kg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1733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Data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2.9 Mbps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Volume  Telescope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              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Ebox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37.2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x 37.5 x 91.5 cm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20.8 x 31.5 x 51.4 cm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781674" y="998621"/>
          <a:ext cx="208280" cy="2895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62876"/>
              </p:ext>
            </p:extLst>
          </p:nvPr>
        </p:nvGraphicFramePr>
        <p:xfrm>
          <a:off x="252664" y="4204063"/>
          <a:ext cx="4199022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9674"/>
                <a:gridCol w="1399674"/>
                <a:gridCol w="1399674"/>
              </a:tblGrid>
              <a:tr h="224573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94.8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6.8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Fe XVIII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2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131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7.0,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7.2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Fe VIII, XXI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449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171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5.8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IX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8756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195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6.1, 73.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Fe XII, XIV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4619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284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6.3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XV</a:t>
                      </a:r>
                      <a:endParaRPr 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50223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304 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4.7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He II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6614" y="6150279"/>
            <a:ext cx="7148186" cy="40010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L5 mission needs </a:t>
            </a:r>
            <a:r>
              <a:rPr lang="en-US" sz="2000" dirty="0" smtClean="0">
                <a:solidFill>
                  <a:schemeClr val="bg1"/>
                </a:solidFill>
              </a:rPr>
              <a:t>can be met with  between 2 and 4 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bandpasses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433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SUVI First Light Movie 171Å</a:t>
            </a:r>
            <a:endParaRPr lang="en-US" dirty="0"/>
          </a:p>
        </p:txBody>
      </p:sp>
      <p:pic>
        <p:nvPicPr>
          <p:cNvPr id="5" name="suvi_movie_171_des005_der_log_col_20170212_000000_20170216_200000_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193" y="1287379"/>
            <a:ext cx="4959760" cy="5105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234" y="2045368"/>
            <a:ext cx="1720516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Log Scaled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12 Feb 2017 00:02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To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16 Feb 2017 19:01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880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82671"/>
          </a:xfrm>
          <a:prstGeom prst="rect">
            <a:avLst/>
          </a:prstGeom>
        </p:spPr>
        <p:txBody>
          <a:bodyPr/>
          <a:lstStyle>
            <a:lvl1pPr defTabSz="672084">
              <a:defRPr sz="3234"/>
            </a:lvl1pPr>
          </a:lstStyle>
          <a:p>
            <a:r>
              <a:rPr sz="3200" dirty="0"/>
              <a:t>Conclusions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628649" y="1137794"/>
            <a:ext cx="8064413" cy="52630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defTabSz="562355">
              <a:spcBef>
                <a:spcPts val="500"/>
              </a:spcBef>
              <a:buFont typeface="+mj-lt"/>
              <a:buAutoNum type="arabicPeriod"/>
              <a:defRPr sz="1721"/>
            </a:pPr>
            <a:r>
              <a:rPr lang="en-US" sz="1800" dirty="0" smtClean="0"/>
              <a:t>How well can we define, observe, &amp; measure those phenomena that are crucial to space weather situational awareness &amp; what do we really need going forward?</a:t>
            </a:r>
          </a:p>
          <a:p>
            <a:pPr marL="371475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Need global observations of magnetic field.  Probably need 2 </a:t>
            </a:r>
            <a:r>
              <a:rPr lang="en-US" sz="1800" i="1" dirty="0" err="1" smtClean="0"/>
              <a:t>arcsec</a:t>
            </a:r>
            <a:r>
              <a:rPr lang="en-US" sz="1800" i="1" dirty="0" smtClean="0"/>
              <a:t> spatial resolution to constrain the flux transport models, but his should be confirmed</a:t>
            </a:r>
          </a:p>
          <a:p>
            <a:pPr marL="371475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Need “back-side” EUV observations to observe trigger events and to provide early warning of active regions and coronal holes  </a:t>
            </a:r>
            <a:endParaRPr lang="en-US" sz="1800" i="1" dirty="0"/>
          </a:p>
          <a:p>
            <a:pPr marL="342900" indent="-342900" defTabSz="562355">
              <a:spcBef>
                <a:spcPts val="500"/>
              </a:spcBef>
              <a:buFont typeface="+mj-lt"/>
              <a:buAutoNum type="arabicPeriod"/>
              <a:defRPr sz="1721"/>
            </a:pPr>
            <a:r>
              <a:rPr lang="en-US" sz="1800" dirty="0" smtClean="0"/>
              <a:t>What are the barriers to delivery of the crucial observations/measurements?</a:t>
            </a:r>
          </a:p>
          <a:p>
            <a:pPr marL="371475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Telemetry bandwidth.  Different on-board processing algorithms are possible for both magnetograph (build on-board) and EUV </a:t>
            </a:r>
          </a:p>
          <a:p>
            <a:pPr marL="342900" indent="-342900" defTabSz="562355">
              <a:spcBef>
                <a:spcPts val="500"/>
              </a:spcBef>
              <a:buFont typeface="+mj-lt"/>
              <a:buAutoNum type="arabicPeriod"/>
              <a:defRPr sz="1721"/>
            </a:pPr>
            <a:r>
              <a:rPr lang="en-US" sz="1800" dirty="0" smtClean="0"/>
              <a:t>What are the critical trade-offs between observations/measurements and cost?</a:t>
            </a:r>
          </a:p>
          <a:p>
            <a:pPr marL="342900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Magnetograph: required resolution, telemetry, on-board processing, reliability  </a:t>
            </a:r>
          </a:p>
          <a:p>
            <a:pPr marL="342900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EUV: Number of wavelengths, data cadence,  reliability</a:t>
            </a:r>
            <a:endParaRPr lang="en-US" sz="1800" i="1" dirty="0"/>
          </a:p>
          <a:p>
            <a:pPr marL="0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/>
              <a:t>	Technology is </a:t>
            </a:r>
            <a:r>
              <a:rPr lang="en-US" sz="1800" i="1" dirty="0" smtClean="0"/>
              <a:t>mature for both of these observations</a:t>
            </a:r>
            <a:endParaRPr lang="en-US" sz="1800" i="1" dirty="0"/>
          </a:p>
          <a:p>
            <a:pPr marL="342900" indent="-342900" defTabSz="562355">
              <a:spcBef>
                <a:spcPts val="500"/>
              </a:spcBef>
              <a:buFont typeface="+mj-lt"/>
              <a:buAutoNum type="arabicPeriod" startAt="4"/>
              <a:defRPr sz="1721"/>
            </a:pPr>
            <a:r>
              <a:rPr lang="en-US" sz="1800" i="1" dirty="0" smtClean="0"/>
              <a:t>How do we future-proof these data sets and link to improvements in modelling?</a:t>
            </a:r>
          </a:p>
          <a:p>
            <a:pPr marL="342900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EUV: Match SUVI capabilities (which will fly for next 20 years)</a:t>
            </a:r>
          </a:p>
          <a:p>
            <a:pPr marL="342900" lvl="1" indent="0" defTabSz="562355">
              <a:spcBef>
                <a:spcPts val="500"/>
              </a:spcBef>
              <a:buNone/>
              <a:defRPr sz="1721"/>
            </a:pPr>
            <a:r>
              <a:rPr lang="en-US" sz="1800" i="1" dirty="0" smtClean="0"/>
              <a:t>Magnetograph: SOHO + SDO = 20 years of historical observations.  Ensure that the L5 capabilities consistent with SOHO/MDI.  Develop OSSEs to test use of 2 </a:t>
            </a:r>
            <a:r>
              <a:rPr lang="en-US" sz="1800" i="1" dirty="0" err="1" smtClean="0"/>
              <a:t>arcsec</a:t>
            </a:r>
            <a:r>
              <a:rPr lang="en-US" sz="1800" i="1" dirty="0" smtClean="0"/>
              <a:t> data input to models to predict observations</a:t>
            </a:r>
            <a:endParaRPr lang="en-US" sz="1800"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i="1" dirty="0" smtClean="0"/>
              <a:t>Thanks</a:t>
            </a:r>
            <a:endParaRPr lang="en-US" sz="80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53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 rot="9000000">
            <a:off x="6609022" y="3422083"/>
            <a:ext cx="787401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AB6FF">
              <a:alpha val="59178"/>
            </a:srgbClr>
          </a:solidFill>
          <a:ln w="12700">
            <a:solidFill>
              <a:schemeClr val="accent1">
                <a:alpha val="59178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 rot="5400000">
            <a:off x="7111510" y="2588254"/>
            <a:ext cx="773329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6E66">
              <a:alpha val="62781"/>
            </a:srgbClr>
          </a:solidFill>
          <a:ln w="12700">
            <a:solidFill>
              <a:schemeClr val="accent1">
                <a:alpha val="62781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 rot="1800000">
            <a:off x="6604413" y="1737676"/>
            <a:ext cx="779432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CFA7D">
              <a:alpha val="51423"/>
            </a:srgbClr>
          </a:solidFill>
          <a:ln w="12700">
            <a:solidFill>
              <a:schemeClr val="accent1">
                <a:alpha val="51423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4491887" y="1534962"/>
            <a:ext cx="4038163" cy="4038162"/>
          </a:xfrm>
          <a:prstGeom prst="ellipse">
            <a:avLst/>
          </a:prstGeom>
          <a:ln w="25400">
            <a:solidFill>
              <a:schemeClr val="accent3">
                <a:lumOff val="17647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629841" y="457200"/>
            <a:ext cx="6787902" cy="4665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/>
              <a:t>Possible Viewpoints: Lagrange Points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sz="half" idx="1"/>
          </p:nvPr>
        </p:nvSpPr>
        <p:spPr>
          <a:xfrm>
            <a:off x="401241" y="1455521"/>
            <a:ext cx="4413451" cy="2905047"/>
          </a:xfrm>
          <a:prstGeom prst="rect">
            <a:avLst/>
          </a:prstGeom>
        </p:spPr>
        <p:txBody>
          <a:bodyPr/>
          <a:lstStyle/>
          <a:p>
            <a:pPr defTabSz="637794">
              <a:spcBef>
                <a:spcPts val="600"/>
              </a:spcBef>
              <a:defRPr sz="1674">
                <a:solidFill>
                  <a:srgbClr val="FFFFFF"/>
                </a:solidFill>
              </a:defRPr>
            </a:pPr>
            <a:r>
              <a:t>Three spacecraft viewpoints at GEO, L4 &amp; L5 </a:t>
            </a:r>
          </a:p>
          <a:p>
            <a:pPr marL="111893" indent="-111893" defTabSz="637794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674">
                <a:solidFill>
                  <a:srgbClr val="FFFFFF"/>
                </a:solidFill>
              </a:defRPr>
            </a:pPr>
            <a:r>
              <a:t>Increase accurate coverage area from 25% to &gt;60% of solar surface</a:t>
            </a:r>
          </a:p>
          <a:p>
            <a:pPr marL="466223" lvl="1" indent="-111893" defTabSz="637794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674">
                <a:solidFill>
                  <a:srgbClr val="FFFFFF"/>
                </a:solidFill>
              </a:defRPr>
            </a:pPr>
            <a:r>
              <a:t>No data for 1/6 of equator on far side</a:t>
            </a:r>
          </a:p>
          <a:p>
            <a:pPr marL="466223" lvl="1" indent="-111893" defTabSz="637794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674">
                <a:solidFill>
                  <a:srgbClr val="FFFFFF"/>
                </a:solidFill>
              </a:defRPr>
            </a:pPr>
            <a:r>
              <a:t> Poor data for 1/6 of equator &amp; poles due to loss of magnetic signal, long lines of sight near photosphere, and ambiguous positioning</a:t>
            </a:r>
          </a:p>
          <a:p>
            <a:pPr marL="111893" indent="-111893" defTabSz="637794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674">
                <a:solidFill>
                  <a:srgbClr val="FFFFFF"/>
                </a:solidFill>
              </a:defRPr>
            </a:pPr>
            <a:r>
              <a:t>Overlap provide multi-instrument calibration and validation of inversions</a:t>
            </a:r>
          </a:p>
        </p:txBody>
      </p:sp>
      <p:sp>
        <p:nvSpPr>
          <p:cNvPr id="237" name="Shape 237"/>
          <p:cNvSpPr/>
          <p:nvPr/>
        </p:nvSpPr>
        <p:spPr>
          <a:xfrm>
            <a:off x="6120804" y="3163879"/>
            <a:ext cx="780328" cy="780328"/>
          </a:xfrm>
          <a:prstGeom prst="ellipse">
            <a:avLst/>
          </a:prstGeom>
          <a:gradFill>
            <a:gsLst>
              <a:gs pos="0">
                <a:srgbClr val="FEF977"/>
              </a:gs>
              <a:gs pos="30581">
                <a:srgbClr val="E6DC69"/>
              </a:gs>
              <a:gs pos="52243">
                <a:srgbClr val="CEBF5B"/>
              </a:gs>
              <a:gs pos="72964">
                <a:srgbClr val="BEAF50"/>
              </a:gs>
              <a:gs pos="100000">
                <a:srgbClr val="AE9E44"/>
              </a:gs>
            </a:gsLst>
            <a:path>
              <a:fillToRect l="53855" t="49399" r="46144" b="50600"/>
            </a:path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8491738" y="3507605"/>
            <a:ext cx="92875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7475241" y="5243563"/>
            <a:ext cx="92876" cy="928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7475241" y="1758947"/>
            <a:ext cx="92876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7535310" y="5864645"/>
            <a:ext cx="128593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Not to Scale!</a:t>
            </a:r>
          </a:p>
        </p:txBody>
      </p:sp>
      <p:sp>
        <p:nvSpPr>
          <p:cNvPr id="242" name="Shape 242"/>
          <p:cNvSpPr/>
          <p:nvPr/>
        </p:nvSpPr>
        <p:spPr>
          <a:xfrm>
            <a:off x="7512039" y="5253083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L5</a:t>
            </a:r>
          </a:p>
        </p:txBody>
      </p:sp>
      <p:sp>
        <p:nvSpPr>
          <p:cNvPr id="243" name="Shape 243"/>
          <p:cNvSpPr/>
          <p:nvPr/>
        </p:nvSpPr>
        <p:spPr>
          <a:xfrm>
            <a:off x="7512039" y="1509561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L4</a:t>
            </a:r>
          </a:p>
        </p:txBody>
      </p:sp>
      <p:sp>
        <p:nvSpPr>
          <p:cNvPr id="244" name="Shape 244"/>
          <p:cNvSpPr/>
          <p:nvPr/>
        </p:nvSpPr>
        <p:spPr>
          <a:xfrm>
            <a:off x="7734740" y="3127891"/>
            <a:ext cx="80333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GEO/L1</a:t>
            </a:r>
          </a:p>
        </p:txBody>
      </p:sp>
      <p:grpSp>
        <p:nvGrpSpPr>
          <p:cNvPr id="249" name="Group 249"/>
          <p:cNvGrpSpPr/>
          <p:nvPr/>
        </p:nvGrpSpPr>
        <p:grpSpPr>
          <a:xfrm>
            <a:off x="2187207" y="4159812"/>
            <a:ext cx="2143945" cy="2133834"/>
            <a:chOff x="0" y="0"/>
            <a:chExt cx="2143943" cy="2133832"/>
          </a:xfrm>
        </p:grpSpPr>
        <p:sp>
          <p:nvSpPr>
            <p:cNvPr id="245" name="Shape 245"/>
            <p:cNvSpPr/>
            <p:nvPr/>
          </p:nvSpPr>
          <p:spPr>
            <a:xfrm>
              <a:off x="10111" y="0"/>
              <a:ext cx="2133833" cy="2133833"/>
            </a:xfrm>
            <a:prstGeom prst="ellipse">
              <a:avLst/>
            </a:prstGeom>
            <a:gradFill flip="none" rotWithShape="1">
              <a:gsLst>
                <a:gs pos="0">
                  <a:srgbClr val="FEF977"/>
                </a:gs>
                <a:gs pos="30581">
                  <a:srgbClr val="E6DC69"/>
                </a:gs>
                <a:gs pos="52243">
                  <a:srgbClr val="CEBF5B"/>
                </a:gs>
                <a:gs pos="72964">
                  <a:srgbClr val="BEAF50"/>
                </a:gs>
                <a:gs pos="100000">
                  <a:srgbClr val="AE9E44"/>
                </a:gs>
              </a:gsLst>
              <a:path path="shape">
                <a:fillToRect l="53855" t="49399" r="46144" b="50600"/>
              </a:path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0" y="222808"/>
              <a:ext cx="1064520" cy="1700917"/>
            </a:xfrm>
            <a:prstGeom prst="ellipse">
              <a:avLst/>
            </a:prstGeom>
            <a:gradFill flip="none" rotWithShape="1">
              <a:gsLst>
                <a:gs pos="0">
                  <a:srgbClr val="516FFF">
                    <a:alpha val="77764"/>
                  </a:srgbClr>
                </a:gs>
                <a:gs pos="30581">
                  <a:srgbClr val="4D69E6">
                    <a:alpha val="77764"/>
                  </a:srgbClr>
                </a:gs>
                <a:gs pos="52243">
                  <a:srgbClr val="4863CE">
                    <a:alpha val="77764"/>
                  </a:srgbClr>
                </a:gs>
                <a:gs pos="72964">
                  <a:srgbClr val="4558BE">
                    <a:alpha val="77764"/>
                  </a:srgbClr>
                </a:gs>
                <a:gs pos="100000">
                  <a:srgbClr val="414EAE">
                    <a:alpha val="77764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074411" y="222366"/>
              <a:ext cx="1066801" cy="1701801"/>
            </a:xfrm>
            <a:prstGeom prst="ellipse">
              <a:avLst/>
            </a:prstGeom>
            <a:gradFill flip="none" rotWithShape="1">
              <a:gsLst>
                <a:gs pos="0">
                  <a:srgbClr val="7AFA89">
                    <a:alpha val="75532"/>
                  </a:srgbClr>
                </a:gs>
                <a:gs pos="30581">
                  <a:srgbClr val="67E274">
                    <a:alpha val="75532"/>
                  </a:srgbClr>
                </a:gs>
                <a:gs pos="52243">
                  <a:srgbClr val="53C95E">
                    <a:alpha val="75532"/>
                  </a:srgbClr>
                </a:gs>
                <a:gs pos="72964">
                  <a:srgbClr val="80BB85">
                    <a:alpha val="75532"/>
                  </a:srgbClr>
                </a:gs>
                <a:gs pos="100000">
                  <a:srgbClr val="AEACAB">
                    <a:alpha val="75532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56720" y="146608"/>
              <a:ext cx="1840616" cy="1840617"/>
            </a:xfrm>
            <a:prstGeom prst="ellipse">
              <a:avLst/>
            </a:prstGeom>
            <a:gradFill flip="none" rotWithShape="1">
              <a:gsLst>
                <a:gs pos="0">
                  <a:srgbClr val="FF2919">
                    <a:alpha val="66310"/>
                  </a:srgbClr>
                </a:gs>
                <a:gs pos="30581">
                  <a:srgbClr val="E72513">
                    <a:alpha val="66310"/>
                  </a:srgbClr>
                </a:gs>
                <a:gs pos="52243">
                  <a:srgbClr val="D0220D">
                    <a:alpha val="66310"/>
                  </a:srgbClr>
                </a:gs>
                <a:gs pos="72964">
                  <a:srgbClr val="C01E08">
                    <a:alpha val="66310"/>
                  </a:srgbClr>
                </a:gs>
                <a:gs pos="100000">
                  <a:srgbClr val="B01B02">
                    <a:alpha val="66310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50" name="Shape 250"/>
          <p:cNvSpPr/>
          <p:nvPr/>
        </p:nvSpPr>
        <p:spPr>
          <a:xfrm>
            <a:off x="484911" y="5743995"/>
            <a:ext cx="178808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Coverage as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viewed from Earth</a:t>
            </a:r>
          </a:p>
        </p:txBody>
      </p:sp>
      <p:sp>
        <p:nvSpPr>
          <p:cNvPr id="251" name="Shape 251"/>
          <p:cNvSpPr/>
          <p:nvPr/>
        </p:nvSpPr>
        <p:spPr>
          <a:xfrm>
            <a:off x="6689585" y="3206482"/>
            <a:ext cx="228822" cy="707821"/>
          </a:xfrm>
          <a:prstGeom prst="ellipse">
            <a:avLst/>
          </a:prstGeom>
          <a:gradFill>
            <a:gsLst>
              <a:gs pos="0">
                <a:srgbClr val="FF2919">
                  <a:alpha val="66310"/>
                </a:srgbClr>
              </a:gs>
              <a:gs pos="30581">
                <a:srgbClr val="E72513">
                  <a:alpha val="66310"/>
                </a:srgbClr>
              </a:gs>
              <a:gs pos="52243">
                <a:srgbClr val="D0220D">
                  <a:alpha val="66310"/>
                </a:srgbClr>
              </a:gs>
              <a:gs pos="72964">
                <a:srgbClr val="C01E08">
                  <a:alpha val="66310"/>
                </a:srgbClr>
              </a:gs>
              <a:gs pos="100000">
                <a:srgbClr val="B01B02">
                  <a:alpha val="66310"/>
                </a:srgbClr>
              </a:gs>
            </a:gsLst>
            <a:path>
              <a:fillToRect l="53855" t="49399" r="46144" b="50600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Shape 252"/>
          <p:cNvSpPr/>
          <p:nvPr/>
        </p:nvSpPr>
        <p:spPr>
          <a:xfrm rot="18000000">
            <a:off x="6537217" y="2964277"/>
            <a:ext cx="228822" cy="707821"/>
          </a:xfrm>
          <a:prstGeom prst="ellipse">
            <a:avLst/>
          </a:prstGeom>
          <a:solidFill>
            <a:schemeClr val="accent6">
              <a:lumOff val="-9568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3" name="Shape 253"/>
          <p:cNvSpPr/>
          <p:nvPr/>
        </p:nvSpPr>
        <p:spPr>
          <a:xfrm rot="3600000">
            <a:off x="6555021" y="3453591"/>
            <a:ext cx="228822" cy="707821"/>
          </a:xfrm>
          <a:prstGeom prst="ellipse">
            <a:avLst/>
          </a:prstGeom>
          <a:solidFill>
            <a:schemeClr val="accent1">
              <a:satOff val="-19091"/>
              <a:lumOff val="-11921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097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 rot="12600000">
            <a:off x="5628925" y="3422083"/>
            <a:ext cx="787401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C91FF">
              <a:alpha val="59178"/>
            </a:srgbClr>
          </a:solidFill>
          <a:ln w="12700">
            <a:solidFill>
              <a:schemeClr val="accent1">
                <a:alpha val="59178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6" name="Shape 256"/>
          <p:cNvSpPr/>
          <p:nvPr/>
        </p:nvSpPr>
        <p:spPr>
          <a:xfrm rot="5400000">
            <a:off x="7098810" y="2575554"/>
            <a:ext cx="773329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6D6D">
              <a:alpha val="62781"/>
            </a:srgbClr>
          </a:solidFill>
          <a:ln w="12700">
            <a:solidFill>
              <a:schemeClr val="accent1">
                <a:alpha val="62781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7" name="Shape 257"/>
          <p:cNvSpPr/>
          <p:nvPr/>
        </p:nvSpPr>
        <p:spPr>
          <a:xfrm rot="19800000">
            <a:off x="5634720" y="1732885"/>
            <a:ext cx="779432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DFA6B">
              <a:alpha val="51423"/>
            </a:srgbClr>
          </a:solidFill>
          <a:ln w="12700">
            <a:solidFill>
              <a:schemeClr val="accent1">
                <a:alpha val="51423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491887" y="1534962"/>
            <a:ext cx="4038163" cy="4038162"/>
          </a:xfrm>
          <a:prstGeom prst="ellipse">
            <a:avLst/>
          </a:prstGeom>
          <a:ln w="25400">
            <a:solidFill>
              <a:schemeClr val="accent3">
                <a:lumOff val="17647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629841" y="457200"/>
            <a:ext cx="7774986" cy="4665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/>
              <a:t>Possible Viewpoints: Complete Equatorial Coverage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xfrm>
            <a:off x="629841" y="1727200"/>
            <a:ext cx="3794580" cy="225425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t>Three spacecraft viewpoints with 120 degree separation </a:t>
            </a:r>
          </a:p>
          <a:p>
            <a:pPr marL="120315" indent="-120315">
              <a:buClr>
                <a:srgbClr val="FFFFFF"/>
              </a:buClr>
              <a:buSzPct val="100000"/>
              <a:buChar char="•"/>
              <a:defRPr sz="1800">
                <a:solidFill>
                  <a:srgbClr val="FFFFFF"/>
                </a:solidFill>
              </a:defRPr>
            </a:pPr>
            <a:r>
              <a:t>Slight increase in accurate coverage (75%) </a:t>
            </a:r>
          </a:p>
          <a:p>
            <a:pPr marL="120315" indent="-120315">
              <a:buClr>
                <a:srgbClr val="FFFFFF"/>
              </a:buClr>
              <a:buSzPct val="100000"/>
              <a:buChar char="•"/>
              <a:defRPr sz="1800">
                <a:solidFill>
                  <a:srgbClr val="FFFFFF"/>
                </a:solidFill>
              </a:defRPr>
            </a:pPr>
            <a:r>
              <a:t>Full coverage along equator</a:t>
            </a:r>
          </a:p>
          <a:p>
            <a:pPr marL="120315" indent="-120315">
              <a:buClr>
                <a:srgbClr val="FFFFFF"/>
              </a:buClr>
              <a:buSzPct val="100000"/>
              <a:buChar char="•"/>
              <a:defRPr sz="1800">
                <a:solidFill>
                  <a:srgbClr val="FFFFFF"/>
                </a:solidFill>
              </a:defRPr>
            </a:pPr>
            <a:r>
              <a:t>Poor coverage for 25% of surface mostly near poles</a:t>
            </a:r>
          </a:p>
        </p:txBody>
      </p:sp>
      <p:sp>
        <p:nvSpPr>
          <p:cNvPr id="262" name="Shape 262"/>
          <p:cNvSpPr/>
          <p:nvPr/>
        </p:nvSpPr>
        <p:spPr>
          <a:xfrm>
            <a:off x="6120804" y="3163879"/>
            <a:ext cx="780328" cy="780328"/>
          </a:xfrm>
          <a:prstGeom prst="ellipse">
            <a:avLst/>
          </a:prstGeom>
          <a:gradFill>
            <a:gsLst>
              <a:gs pos="0">
                <a:srgbClr val="FEF977"/>
              </a:gs>
              <a:gs pos="30581">
                <a:srgbClr val="E6DC69"/>
              </a:gs>
              <a:gs pos="52243">
                <a:srgbClr val="CEBF5B"/>
              </a:gs>
              <a:gs pos="72964">
                <a:srgbClr val="BEAF50"/>
              </a:gs>
              <a:gs pos="100000">
                <a:srgbClr val="AE9E44"/>
              </a:gs>
            </a:gsLst>
            <a:path>
              <a:fillToRect l="53855" t="49399" r="46144" b="50600"/>
            </a:path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8491738" y="3507605"/>
            <a:ext cx="92875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7475241" y="5243563"/>
            <a:ext cx="92876" cy="928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7475241" y="1758947"/>
            <a:ext cx="92876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7535310" y="5864645"/>
            <a:ext cx="128593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Not to Scale!</a:t>
            </a:r>
          </a:p>
        </p:txBody>
      </p:sp>
      <p:sp>
        <p:nvSpPr>
          <p:cNvPr id="267" name="Shape 267"/>
          <p:cNvSpPr/>
          <p:nvPr/>
        </p:nvSpPr>
        <p:spPr>
          <a:xfrm>
            <a:off x="7512039" y="5253083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L5</a:t>
            </a:r>
          </a:p>
        </p:txBody>
      </p:sp>
      <p:sp>
        <p:nvSpPr>
          <p:cNvPr id="268" name="Shape 268"/>
          <p:cNvSpPr/>
          <p:nvPr/>
        </p:nvSpPr>
        <p:spPr>
          <a:xfrm>
            <a:off x="7512039" y="1509561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L4</a:t>
            </a:r>
          </a:p>
        </p:txBody>
      </p:sp>
      <p:sp>
        <p:nvSpPr>
          <p:cNvPr id="269" name="Shape 269"/>
          <p:cNvSpPr/>
          <p:nvPr/>
        </p:nvSpPr>
        <p:spPr>
          <a:xfrm>
            <a:off x="7734740" y="3127891"/>
            <a:ext cx="80333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GEO/L1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66802" y="1758947"/>
            <a:ext cx="92876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5466802" y="5243563"/>
            <a:ext cx="92876" cy="928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76" name="Group 276"/>
          <p:cNvGrpSpPr/>
          <p:nvPr/>
        </p:nvGrpSpPr>
        <p:grpSpPr>
          <a:xfrm>
            <a:off x="2188880" y="4165203"/>
            <a:ext cx="2139782" cy="2133833"/>
            <a:chOff x="0" y="0"/>
            <a:chExt cx="2139781" cy="2133832"/>
          </a:xfrm>
        </p:grpSpPr>
        <p:sp>
          <p:nvSpPr>
            <p:cNvPr id="272" name="Shape 272"/>
            <p:cNvSpPr/>
            <p:nvPr/>
          </p:nvSpPr>
          <p:spPr>
            <a:xfrm>
              <a:off x="529" y="0"/>
              <a:ext cx="2133833" cy="2133833"/>
            </a:xfrm>
            <a:prstGeom prst="ellipse">
              <a:avLst/>
            </a:prstGeom>
            <a:gradFill flip="none" rotWithShape="1">
              <a:gsLst>
                <a:gs pos="0">
                  <a:srgbClr val="FEF977"/>
                </a:gs>
                <a:gs pos="30581">
                  <a:srgbClr val="E6DC69"/>
                </a:gs>
                <a:gs pos="52243">
                  <a:srgbClr val="CEBF5B"/>
                </a:gs>
                <a:gs pos="72964">
                  <a:srgbClr val="BEAF50"/>
                </a:gs>
                <a:gs pos="100000">
                  <a:srgbClr val="AE9E44"/>
                </a:gs>
              </a:gsLst>
              <a:path path="shape">
                <a:fillToRect l="53855" t="49399" r="46144" b="50600"/>
              </a:path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0" y="584316"/>
              <a:ext cx="277302" cy="965201"/>
            </a:xfrm>
            <a:prstGeom prst="ellipse">
              <a:avLst/>
            </a:prstGeom>
            <a:gradFill flip="none" rotWithShape="1">
              <a:gsLst>
                <a:gs pos="0">
                  <a:srgbClr val="4F66FF">
                    <a:alpha val="81176"/>
                  </a:srgbClr>
                </a:gs>
                <a:gs pos="30581">
                  <a:srgbClr val="6677E6">
                    <a:alpha val="81176"/>
                  </a:srgbClr>
                </a:gs>
                <a:gs pos="52243">
                  <a:srgbClr val="7E87CE">
                    <a:alpha val="81176"/>
                  </a:srgbClr>
                </a:gs>
                <a:gs pos="72964">
                  <a:srgbClr val="969ABC">
                    <a:alpha val="81176"/>
                  </a:srgbClr>
                </a:gs>
                <a:gs pos="100000">
                  <a:srgbClr val="AEACAB">
                    <a:alpha val="81176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862479" y="584316"/>
              <a:ext cx="277303" cy="965201"/>
            </a:xfrm>
            <a:prstGeom prst="ellipse">
              <a:avLst/>
            </a:prstGeom>
            <a:gradFill flip="none" rotWithShape="1">
              <a:gsLst>
                <a:gs pos="0">
                  <a:srgbClr val="3EF94D">
                    <a:alpha val="75387"/>
                  </a:srgbClr>
                </a:gs>
                <a:gs pos="30581">
                  <a:srgbClr val="5AE164">
                    <a:alpha val="75387"/>
                  </a:srgbClr>
                </a:gs>
                <a:gs pos="52243">
                  <a:srgbClr val="76CA7B">
                    <a:alpha val="75387"/>
                  </a:srgbClr>
                </a:gs>
                <a:gs pos="72964">
                  <a:srgbClr val="92BB93">
                    <a:alpha val="75387"/>
                  </a:srgbClr>
                </a:gs>
                <a:gs pos="100000">
                  <a:srgbClr val="AEACAB">
                    <a:alpha val="75387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47137" y="146607"/>
              <a:ext cx="1840617" cy="1840617"/>
            </a:xfrm>
            <a:prstGeom prst="ellipse">
              <a:avLst/>
            </a:prstGeom>
            <a:gradFill flip="none" rotWithShape="1">
              <a:gsLst>
                <a:gs pos="0">
                  <a:srgbClr val="FF3A29">
                    <a:alpha val="83694"/>
                  </a:srgbClr>
                </a:gs>
                <a:gs pos="30581">
                  <a:srgbClr val="E73329">
                    <a:alpha val="83694"/>
                  </a:srgbClr>
                </a:gs>
                <a:gs pos="52243">
                  <a:srgbClr val="D02C29">
                    <a:alpha val="83694"/>
                  </a:srgbClr>
                </a:gs>
                <a:gs pos="72964">
                  <a:srgbClr val="B1241E">
                    <a:alpha val="83694"/>
                  </a:srgbClr>
                </a:gs>
                <a:gs pos="100000">
                  <a:srgbClr val="921B13">
                    <a:alpha val="83694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77" name="Shape 277"/>
          <p:cNvSpPr/>
          <p:nvPr/>
        </p:nvSpPr>
        <p:spPr>
          <a:xfrm>
            <a:off x="484911" y="5743995"/>
            <a:ext cx="178808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Coverage as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viewed from Earth</a:t>
            </a:r>
          </a:p>
        </p:txBody>
      </p:sp>
      <p:sp>
        <p:nvSpPr>
          <p:cNvPr id="278" name="Shape 278"/>
          <p:cNvSpPr/>
          <p:nvPr/>
        </p:nvSpPr>
        <p:spPr>
          <a:xfrm>
            <a:off x="6676885" y="3206482"/>
            <a:ext cx="228822" cy="707821"/>
          </a:xfrm>
          <a:prstGeom prst="ellipse">
            <a:avLst/>
          </a:prstGeom>
          <a:gradFill>
            <a:gsLst>
              <a:gs pos="0">
                <a:srgbClr val="FF2919">
                  <a:alpha val="66310"/>
                </a:srgbClr>
              </a:gs>
              <a:gs pos="30581">
                <a:srgbClr val="E72513">
                  <a:alpha val="66310"/>
                </a:srgbClr>
              </a:gs>
              <a:gs pos="52243">
                <a:srgbClr val="D0220D">
                  <a:alpha val="66310"/>
                </a:srgbClr>
              </a:gs>
              <a:gs pos="72964">
                <a:srgbClr val="C01E08">
                  <a:alpha val="66310"/>
                </a:srgbClr>
              </a:gs>
              <a:gs pos="100000">
                <a:srgbClr val="B01B02">
                  <a:alpha val="66310"/>
                </a:srgbClr>
              </a:gs>
            </a:gsLst>
            <a:path>
              <a:fillToRect l="53855" t="49399" r="46144" b="50600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9" name="Shape 279"/>
          <p:cNvSpPr/>
          <p:nvPr/>
        </p:nvSpPr>
        <p:spPr>
          <a:xfrm rot="14400000">
            <a:off x="6263781" y="2957113"/>
            <a:ext cx="230702" cy="707821"/>
          </a:xfrm>
          <a:prstGeom prst="ellipse">
            <a:avLst/>
          </a:prstGeom>
          <a:solidFill>
            <a:schemeClr val="accent6">
              <a:lumOff val="-9568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0" name="Shape 280"/>
          <p:cNvSpPr/>
          <p:nvPr/>
        </p:nvSpPr>
        <p:spPr>
          <a:xfrm rot="7200000">
            <a:off x="6249915" y="3444302"/>
            <a:ext cx="222036" cy="707822"/>
          </a:xfrm>
          <a:prstGeom prst="ellipse">
            <a:avLst/>
          </a:prstGeom>
          <a:solidFill>
            <a:schemeClr val="accent1">
              <a:satOff val="-19091"/>
              <a:lumOff val="-11921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33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 rot="14400000">
            <a:off x="5578978" y="3296182"/>
            <a:ext cx="787401" cy="1179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DBAE2">
              <a:alpha val="59178"/>
            </a:srgbClr>
          </a:solidFill>
          <a:ln w="12700">
            <a:solidFill>
              <a:schemeClr val="accent1">
                <a:alpha val="59178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3" name="Shape 283"/>
          <p:cNvSpPr/>
          <p:nvPr/>
        </p:nvSpPr>
        <p:spPr>
          <a:xfrm rot="11400000">
            <a:off x="5966861" y="3534516"/>
            <a:ext cx="779432" cy="184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FA72">
              <a:alpha val="51423"/>
            </a:srgbClr>
          </a:solidFill>
          <a:ln w="12700">
            <a:solidFill>
              <a:schemeClr val="accent1">
                <a:alpha val="51423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4" name="Shape 284"/>
          <p:cNvSpPr/>
          <p:nvPr/>
        </p:nvSpPr>
        <p:spPr>
          <a:xfrm rot="3600000">
            <a:off x="6575538" y="2613095"/>
            <a:ext cx="863601" cy="1289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DBAE2">
              <a:alpha val="5917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5" name="Shape 285"/>
          <p:cNvSpPr/>
          <p:nvPr/>
        </p:nvSpPr>
        <p:spPr>
          <a:xfrm rot="18000000">
            <a:off x="5585104" y="2588821"/>
            <a:ext cx="779431" cy="1329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FA72">
              <a:alpha val="51423"/>
            </a:srgbClr>
          </a:solidFill>
          <a:ln w="12700">
            <a:solidFill>
              <a:schemeClr val="accent1">
                <a:alpha val="51423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6" name="Shape 286"/>
          <p:cNvSpPr/>
          <p:nvPr/>
        </p:nvSpPr>
        <p:spPr>
          <a:xfrm rot="5400000">
            <a:off x="7098810" y="2575554"/>
            <a:ext cx="773329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4637">
              <a:alpha val="62781"/>
            </a:srgbClr>
          </a:solidFill>
          <a:ln w="12700">
            <a:solidFill>
              <a:schemeClr val="accent1">
                <a:alpha val="62781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7" name="Shape 287"/>
          <p:cNvSpPr/>
          <p:nvPr/>
        </p:nvSpPr>
        <p:spPr>
          <a:xfrm rot="1800000">
            <a:off x="6604413" y="1737676"/>
            <a:ext cx="779432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FA72">
              <a:alpha val="51423"/>
            </a:srgbClr>
          </a:solidFill>
          <a:ln w="12700">
            <a:solidFill>
              <a:schemeClr val="accent1">
                <a:alpha val="51423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8" name="Shape 288"/>
          <p:cNvSpPr/>
          <p:nvPr/>
        </p:nvSpPr>
        <p:spPr>
          <a:xfrm rot="19800000">
            <a:off x="5248264" y="1521229"/>
            <a:ext cx="2540001" cy="4038162"/>
          </a:xfrm>
          <a:prstGeom prst="ellipse">
            <a:avLst/>
          </a:prstGeom>
          <a:ln w="25400">
            <a:solidFill>
              <a:srgbClr val="53B7D2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 rot="12600000">
            <a:off x="5248264" y="1533929"/>
            <a:ext cx="2540001" cy="4038162"/>
          </a:xfrm>
          <a:prstGeom prst="ellipse">
            <a:avLst/>
          </a:prstGeom>
          <a:ln w="25400">
            <a:solidFill>
              <a:srgbClr val="45CE4B"/>
            </a:solidFill>
            <a:prstDash val="sysDot"/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4491887" y="1534962"/>
            <a:ext cx="4038163" cy="4038162"/>
          </a:xfrm>
          <a:prstGeom prst="ellipse">
            <a:avLst/>
          </a:prstGeom>
          <a:ln w="25400">
            <a:solidFill>
              <a:schemeClr val="accent3">
                <a:lumOff val="17647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629841" y="457200"/>
            <a:ext cx="7044112" cy="4665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/>
              <a:t>Possible Viewpoints: And out of the Ecliptic…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508972" y="2522709"/>
            <a:ext cx="3794581" cy="1798479"/>
          </a:xfrm>
          <a:prstGeom prst="rect">
            <a:avLst/>
          </a:prstGeom>
        </p:spPr>
        <p:txBody>
          <a:bodyPr/>
          <a:lstStyle/>
          <a:p>
            <a:pPr marL="120315" indent="-120315">
              <a:buClr>
                <a:srgbClr val="FFFFFF"/>
              </a:buClr>
              <a:buSzPct val="100000"/>
              <a:buChar char="•"/>
              <a:defRPr sz="1800">
                <a:solidFill>
                  <a:srgbClr val="FFFFFF"/>
                </a:solidFill>
              </a:defRPr>
            </a:pPr>
            <a:r>
              <a:t>Orbits 30</a:t>
            </a:r>
            <a:r>
              <a:rPr baseline="31999"/>
              <a:t>o</a:t>
            </a:r>
            <a:r>
              <a:t> off ecliptic  increases accurate coverage to &gt;90% of solar surface</a:t>
            </a:r>
          </a:p>
          <a:p>
            <a:pPr marL="120315" indent="-120315">
              <a:buClr>
                <a:srgbClr val="FFFFFF"/>
              </a:buClr>
              <a:buSzPct val="100000"/>
              <a:buChar char="•"/>
              <a:defRPr sz="1800">
                <a:solidFill>
                  <a:srgbClr val="FFFFFF"/>
                </a:solidFill>
              </a:defRPr>
            </a:pPr>
            <a:r>
              <a:t>Overlap regions provide multi-instrument cross-calibration and validation of inversions</a:t>
            </a:r>
          </a:p>
        </p:txBody>
      </p:sp>
      <p:sp>
        <p:nvSpPr>
          <p:cNvPr id="294" name="Shape 294"/>
          <p:cNvSpPr/>
          <p:nvPr/>
        </p:nvSpPr>
        <p:spPr>
          <a:xfrm>
            <a:off x="6120804" y="3163879"/>
            <a:ext cx="780328" cy="780328"/>
          </a:xfrm>
          <a:prstGeom prst="ellipse">
            <a:avLst/>
          </a:prstGeom>
          <a:gradFill>
            <a:gsLst>
              <a:gs pos="0">
                <a:srgbClr val="FEF977"/>
              </a:gs>
              <a:gs pos="30581">
                <a:srgbClr val="E6DC69"/>
              </a:gs>
              <a:gs pos="52243">
                <a:srgbClr val="CEBF5B"/>
              </a:gs>
              <a:gs pos="72964">
                <a:srgbClr val="BEAF50"/>
              </a:gs>
              <a:gs pos="100000">
                <a:srgbClr val="AE9E44"/>
              </a:gs>
            </a:gsLst>
            <a:path>
              <a:fillToRect l="53855" t="49399" r="46144" b="50600"/>
            </a:path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8491738" y="3507605"/>
            <a:ext cx="92875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7475241" y="5243563"/>
            <a:ext cx="92876" cy="928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7475241" y="1758947"/>
            <a:ext cx="92876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 rot="9000000">
            <a:off x="6609022" y="3422083"/>
            <a:ext cx="787401" cy="194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DBAE2">
              <a:alpha val="59178"/>
            </a:srgbClr>
          </a:solidFill>
          <a:ln w="12700">
            <a:solidFill>
              <a:schemeClr val="accent1">
                <a:alpha val="59178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7535310" y="5864645"/>
            <a:ext cx="118989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Conceptual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orbits</a:t>
            </a:r>
          </a:p>
        </p:txBody>
      </p:sp>
      <p:sp>
        <p:nvSpPr>
          <p:cNvPr id="300" name="Shape 300"/>
          <p:cNvSpPr/>
          <p:nvPr/>
        </p:nvSpPr>
        <p:spPr>
          <a:xfrm>
            <a:off x="7512039" y="5253083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L5</a:t>
            </a:r>
          </a:p>
        </p:txBody>
      </p:sp>
      <p:sp>
        <p:nvSpPr>
          <p:cNvPr id="301" name="Shape 301"/>
          <p:cNvSpPr/>
          <p:nvPr/>
        </p:nvSpPr>
        <p:spPr>
          <a:xfrm>
            <a:off x="7512039" y="1509561"/>
            <a:ext cx="31359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L4</a:t>
            </a:r>
          </a:p>
        </p:txBody>
      </p:sp>
      <p:grpSp>
        <p:nvGrpSpPr>
          <p:cNvPr id="308" name="Group 308"/>
          <p:cNvGrpSpPr/>
          <p:nvPr/>
        </p:nvGrpSpPr>
        <p:grpSpPr>
          <a:xfrm>
            <a:off x="1873654" y="3895215"/>
            <a:ext cx="2780031" cy="2684468"/>
            <a:chOff x="0" y="0"/>
            <a:chExt cx="2780030" cy="2684467"/>
          </a:xfrm>
        </p:grpSpPr>
        <p:sp>
          <p:nvSpPr>
            <p:cNvPr id="302" name="Shape 302"/>
            <p:cNvSpPr/>
            <p:nvPr/>
          </p:nvSpPr>
          <p:spPr>
            <a:xfrm>
              <a:off x="319834" y="274862"/>
              <a:ext cx="2133833" cy="2133834"/>
            </a:xfrm>
            <a:prstGeom prst="ellipse">
              <a:avLst/>
            </a:prstGeom>
            <a:gradFill flip="none" rotWithShape="1">
              <a:gsLst>
                <a:gs pos="0">
                  <a:srgbClr val="FEF977"/>
                </a:gs>
                <a:gs pos="30581">
                  <a:srgbClr val="E6DC69"/>
                </a:gs>
                <a:gs pos="52243">
                  <a:srgbClr val="CEBF5B"/>
                </a:gs>
                <a:gs pos="72964">
                  <a:srgbClr val="BEAF50"/>
                </a:gs>
                <a:gs pos="100000">
                  <a:srgbClr val="AE9E44"/>
                </a:gs>
              </a:gsLst>
              <a:path path="shape">
                <a:fillToRect l="53855" t="49399" r="46144" b="50600"/>
              </a:path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 rot="19800000">
              <a:off x="368203" y="623987"/>
              <a:ext cx="1372651" cy="1840616"/>
            </a:xfrm>
            <a:prstGeom prst="ellipse">
              <a:avLst/>
            </a:prstGeom>
            <a:gradFill flip="none" rotWithShape="1">
              <a:gsLst>
                <a:gs pos="0">
                  <a:srgbClr val="516FFF">
                    <a:alpha val="77764"/>
                  </a:srgbClr>
                </a:gs>
                <a:gs pos="30581">
                  <a:srgbClr val="4D69E6">
                    <a:alpha val="77764"/>
                  </a:srgbClr>
                </a:gs>
                <a:gs pos="52243">
                  <a:srgbClr val="4863CE">
                    <a:alpha val="77764"/>
                  </a:srgbClr>
                </a:gs>
                <a:gs pos="72964">
                  <a:srgbClr val="4558BE">
                    <a:alpha val="77764"/>
                  </a:srgbClr>
                </a:gs>
                <a:gs pos="100000">
                  <a:srgbClr val="414EAE">
                    <a:alpha val="77764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rot="1800000">
              <a:off x="1026477" y="623987"/>
              <a:ext cx="1372651" cy="1840616"/>
            </a:xfrm>
            <a:prstGeom prst="ellipse">
              <a:avLst/>
            </a:prstGeom>
            <a:gradFill flip="none" rotWithShape="1">
              <a:gsLst>
                <a:gs pos="0">
                  <a:srgbClr val="7AFA89">
                    <a:alpha val="75532"/>
                  </a:srgbClr>
                </a:gs>
                <a:gs pos="30581">
                  <a:srgbClr val="67E274">
                    <a:alpha val="75532"/>
                  </a:srgbClr>
                </a:gs>
                <a:gs pos="52243">
                  <a:srgbClr val="53C95E">
                    <a:alpha val="75532"/>
                  </a:srgbClr>
                </a:gs>
                <a:gs pos="72964">
                  <a:srgbClr val="80BB85">
                    <a:alpha val="75532"/>
                  </a:srgbClr>
                </a:gs>
                <a:gs pos="100000">
                  <a:srgbClr val="AEACAB">
                    <a:alpha val="75532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 rot="19800000">
              <a:off x="1039177" y="232564"/>
              <a:ext cx="1372650" cy="1840617"/>
            </a:xfrm>
            <a:prstGeom prst="ellipse">
              <a:avLst/>
            </a:prstGeom>
            <a:gradFill flip="none" rotWithShape="1">
              <a:gsLst>
                <a:gs pos="0">
                  <a:srgbClr val="516FFF">
                    <a:alpha val="77764"/>
                  </a:srgbClr>
                </a:gs>
                <a:gs pos="30581">
                  <a:srgbClr val="4D69E6">
                    <a:alpha val="77764"/>
                  </a:srgbClr>
                </a:gs>
                <a:gs pos="52243">
                  <a:srgbClr val="4863CE">
                    <a:alpha val="77764"/>
                  </a:srgbClr>
                </a:gs>
                <a:gs pos="72964">
                  <a:srgbClr val="4558BE">
                    <a:alpha val="77764"/>
                  </a:srgbClr>
                </a:gs>
                <a:gs pos="100000">
                  <a:srgbClr val="414EAE">
                    <a:alpha val="77764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 rot="1800000">
              <a:off x="368203" y="219864"/>
              <a:ext cx="1372651" cy="1840617"/>
            </a:xfrm>
            <a:prstGeom prst="ellipse">
              <a:avLst/>
            </a:prstGeom>
            <a:gradFill flip="none" rotWithShape="1">
              <a:gsLst>
                <a:gs pos="0">
                  <a:srgbClr val="7AFA89">
                    <a:alpha val="75532"/>
                  </a:srgbClr>
                </a:gs>
                <a:gs pos="30581">
                  <a:srgbClr val="67E274">
                    <a:alpha val="75532"/>
                  </a:srgbClr>
                </a:gs>
                <a:gs pos="52243">
                  <a:srgbClr val="53C95E">
                    <a:alpha val="75532"/>
                  </a:srgbClr>
                </a:gs>
                <a:gs pos="72964">
                  <a:srgbClr val="80BB85">
                    <a:alpha val="75532"/>
                  </a:srgbClr>
                </a:gs>
                <a:gs pos="100000">
                  <a:srgbClr val="AEACAB">
                    <a:alpha val="75532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466442" y="421470"/>
              <a:ext cx="1840616" cy="1840616"/>
            </a:xfrm>
            <a:prstGeom prst="ellipse">
              <a:avLst/>
            </a:prstGeom>
            <a:gradFill flip="none" rotWithShape="1">
              <a:gsLst>
                <a:gs pos="0">
                  <a:srgbClr val="FF2919">
                    <a:alpha val="66310"/>
                  </a:srgbClr>
                </a:gs>
                <a:gs pos="30581">
                  <a:srgbClr val="E72513">
                    <a:alpha val="66310"/>
                  </a:srgbClr>
                </a:gs>
                <a:gs pos="52243">
                  <a:srgbClr val="D0220D">
                    <a:alpha val="66310"/>
                  </a:srgbClr>
                </a:gs>
                <a:gs pos="72964">
                  <a:srgbClr val="C01E08">
                    <a:alpha val="66310"/>
                  </a:srgbClr>
                </a:gs>
                <a:gs pos="100000">
                  <a:srgbClr val="B01B02">
                    <a:alpha val="66310"/>
                  </a:srgbClr>
                </a:gs>
              </a:gsLst>
              <a:path path="shape">
                <a:fillToRect l="53855" t="49399" r="46144" b="506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09" name="Shape 309"/>
          <p:cNvSpPr/>
          <p:nvPr/>
        </p:nvSpPr>
        <p:spPr>
          <a:xfrm>
            <a:off x="5382354" y="2888493"/>
            <a:ext cx="67476" cy="674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5407754" y="4157285"/>
            <a:ext cx="67476" cy="674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6118122" y="5307058"/>
            <a:ext cx="169076" cy="1690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7533497" y="2814180"/>
            <a:ext cx="181776" cy="181776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7734740" y="3127891"/>
            <a:ext cx="80333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GEO/L1</a:t>
            </a:r>
          </a:p>
        </p:txBody>
      </p:sp>
      <p:sp>
        <p:nvSpPr>
          <p:cNvPr id="314" name="Shape 314"/>
          <p:cNvSpPr/>
          <p:nvPr/>
        </p:nvSpPr>
        <p:spPr>
          <a:xfrm>
            <a:off x="484911" y="5743995"/>
            <a:ext cx="178808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Coverage as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viewed from Earth</a:t>
            </a:r>
          </a:p>
        </p:txBody>
      </p:sp>
      <p:sp>
        <p:nvSpPr>
          <p:cNvPr id="315" name="Shape 315"/>
          <p:cNvSpPr/>
          <p:nvPr/>
        </p:nvSpPr>
        <p:spPr>
          <a:xfrm>
            <a:off x="6676885" y="3206482"/>
            <a:ext cx="228822" cy="707821"/>
          </a:xfrm>
          <a:prstGeom prst="ellipse">
            <a:avLst/>
          </a:prstGeom>
          <a:gradFill>
            <a:gsLst>
              <a:gs pos="0">
                <a:srgbClr val="FF2919">
                  <a:alpha val="66310"/>
                </a:srgbClr>
              </a:gs>
              <a:gs pos="30581">
                <a:srgbClr val="E72513">
                  <a:alpha val="66310"/>
                </a:srgbClr>
              </a:gs>
              <a:gs pos="52243">
                <a:srgbClr val="D0220D">
                  <a:alpha val="66310"/>
                </a:srgbClr>
              </a:gs>
              <a:gs pos="72964">
                <a:srgbClr val="C01E08">
                  <a:alpha val="66310"/>
                </a:srgbClr>
              </a:gs>
              <a:gs pos="100000">
                <a:srgbClr val="B01B02">
                  <a:alpha val="66310"/>
                </a:srgbClr>
              </a:gs>
            </a:gsLst>
            <a:path>
              <a:fillToRect l="53855" t="49399" r="46144" b="50600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6" name="Shape 316"/>
          <p:cNvSpPr/>
          <p:nvPr/>
        </p:nvSpPr>
        <p:spPr>
          <a:xfrm rot="18000000">
            <a:off x="6499582" y="2953050"/>
            <a:ext cx="230701" cy="707822"/>
          </a:xfrm>
          <a:prstGeom prst="ellipse">
            <a:avLst/>
          </a:prstGeom>
          <a:solidFill>
            <a:schemeClr val="accent6">
              <a:lumOff val="-9568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7" name="Shape 317"/>
          <p:cNvSpPr/>
          <p:nvPr/>
        </p:nvSpPr>
        <p:spPr>
          <a:xfrm rot="3600000">
            <a:off x="6529315" y="3457002"/>
            <a:ext cx="222036" cy="707822"/>
          </a:xfrm>
          <a:prstGeom prst="ellipse">
            <a:avLst/>
          </a:prstGeom>
          <a:solidFill>
            <a:schemeClr val="accent1">
              <a:satOff val="-19091"/>
              <a:lumOff val="-11921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8" name="Shape 318"/>
          <p:cNvSpPr/>
          <p:nvPr/>
        </p:nvSpPr>
        <p:spPr>
          <a:xfrm rot="16620000">
            <a:off x="6217864" y="3324647"/>
            <a:ext cx="497401" cy="707821"/>
          </a:xfrm>
          <a:prstGeom prst="ellipse">
            <a:avLst/>
          </a:prstGeom>
          <a:solidFill>
            <a:schemeClr val="accent6">
              <a:lumOff val="-9568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 rot="18900000">
            <a:off x="6449940" y="3038942"/>
            <a:ext cx="361736" cy="707822"/>
          </a:xfrm>
          <a:prstGeom prst="ellipse">
            <a:avLst/>
          </a:prstGeom>
          <a:solidFill>
            <a:schemeClr val="accent1">
              <a:satOff val="-19091"/>
              <a:lumOff val="-11921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0" name="Shape 320"/>
          <p:cNvSpPr/>
          <p:nvPr/>
        </p:nvSpPr>
        <p:spPr>
          <a:xfrm rot="2040000">
            <a:off x="6061693" y="3081439"/>
            <a:ext cx="345001" cy="618921"/>
          </a:xfrm>
          <a:prstGeom prst="ellipse">
            <a:avLst/>
          </a:prstGeom>
          <a:solidFill>
            <a:schemeClr val="accent6">
              <a:lumOff val="-9568"/>
              <a:alpha val="6631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4289026" y="1217911"/>
            <a:ext cx="131068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FFFFFF"/>
                </a:solidFill>
              </a:defRPr>
            </a:pPr>
            <a:r>
              <a:t>30</a:t>
            </a:r>
            <a:r>
              <a:rPr baseline="31999"/>
              <a:t>o</a:t>
            </a:r>
            <a:r>
              <a:t> off-ecliptic </a:t>
            </a:r>
          </a:p>
          <a:p>
            <a:pPr algn="ctr">
              <a:defRPr sz="1300">
                <a:solidFill>
                  <a:srgbClr val="FFFFFF"/>
                </a:solidFill>
              </a:defRPr>
            </a:pPr>
            <a:r>
              <a:t>orbits</a:t>
            </a:r>
          </a:p>
        </p:txBody>
      </p:sp>
      <p:sp>
        <p:nvSpPr>
          <p:cNvPr id="322" name="Shape 322"/>
          <p:cNvSpPr/>
          <p:nvPr/>
        </p:nvSpPr>
        <p:spPr>
          <a:xfrm flipH="1">
            <a:off x="5040320" y="1478516"/>
            <a:ext cx="244251" cy="1383027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5285416" y="1480231"/>
            <a:ext cx="986878" cy="488306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1689662" y="1063498"/>
            <a:ext cx="68731" cy="68730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1637917" y="2301266"/>
            <a:ext cx="68731" cy="68730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3031280" y="1101841"/>
            <a:ext cx="81666" cy="81667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42" name="Group 342"/>
          <p:cNvGrpSpPr/>
          <p:nvPr/>
        </p:nvGrpSpPr>
        <p:grpSpPr>
          <a:xfrm>
            <a:off x="579644" y="1031128"/>
            <a:ext cx="3463420" cy="1384175"/>
            <a:chOff x="0" y="0"/>
            <a:chExt cx="3463419" cy="1384174"/>
          </a:xfrm>
        </p:grpSpPr>
        <p:sp>
          <p:nvSpPr>
            <p:cNvPr id="327" name="Shape 327"/>
            <p:cNvSpPr/>
            <p:nvPr/>
          </p:nvSpPr>
          <p:spPr>
            <a:xfrm>
              <a:off x="341067" y="0"/>
              <a:ext cx="2781285" cy="1384175"/>
            </a:xfrm>
            <a:prstGeom prst="ellipse">
              <a:avLst/>
            </a:prstGeom>
            <a:noFill/>
            <a:ln w="25400" cap="flat">
              <a:solidFill>
                <a:srgbClr val="00FBC4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1367" y="692087"/>
              <a:ext cx="3460685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35" name="Group 335"/>
            <p:cNvGrpSpPr/>
            <p:nvPr/>
          </p:nvGrpSpPr>
          <p:grpSpPr>
            <a:xfrm>
              <a:off x="1148627" y="129047"/>
              <a:ext cx="1166166" cy="1126080"/>
              <a:chOff x="0" y="0"/>
              <a:chExt cx="1166164" cy="1126078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134163" y="115299"/>
                <a:ext cx="895099" cy="895099"/>
              </a:xfrm>
              <a:prstGeom prst="ellipse">
                <a:avLst/>
              </a:prstGeom>
              <a:gradFill flip="none" rotWithShape="1">
                <a:gsLst>
                  <a:gs pos="0">
                    <a:srgbClr val="FEF977"/>
                  </a:gs>
                  <a:gs pos="30581">
                    <a:srgbClr val="E6DC69"/>
                  </a:gs>
                  <a:gs pos="52243">
                    <a:srgbClr val="CEBF5B"/>
                  </a:gs>
                  <a:gs pos="72964">
                    <a:srgbClr val="BEAF50"/>
                  </a:gs>
                  <a:gs pos="100000">
                    <a:srgbClr val="AE9E44"/>
                  </a:gs>
                </a:gsLst>
                <a:path path="shape">
                  <a:fillToRect l="53855" t="49399" r="46144" b="50600"/>
                </a:path>
              </a:gradFill>
              <a:ln w="6350" cap="flat">
                <a:solidFill>
                  <a:schemeClr val="accent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 rot="19800000">
                <a:off x="154453" y="261749"/>
                <a:ext cx="575799" cy="772101"/>
              </a:xfrm>
              <a:prstGeom prst="ellipse">
                <a:avLst/>
              </a:prstGeom>
              <a:gradFill flip="none" rotWithShape="1">
                <a:gsLst>
                  <a:gs pos="0">
                    <a:srgbClr val="516FFF">
                      <a:alpha val="77764"/>
                    </a:srgbClr>
                  </a:gs>
                  <a:gs pos="30581">
                    <a:srgbClr val="4D69E6">
                      <a:alpha val="77764"/>
                    </a:srgbClr>
                  </a:gs>
                  <a:gs pos="52243">
                    <a:srgbClr val="4863CE">
                      <a:alpha val="77764"/>
                    </a:srgbClr>
                  </a:gs>
                  <a:gs pos="72964">
                    <a:srgbClr val="4558BE">
                      <a:alpha val="77764"/>
                    </a:srgbClr>
                  </a:gs>
                  <a:gs pos="100000">
                    <a:srgbClr val="414EAE">
                      <a:alpha val="77764"/>
                    </a:srgbClr>
                  </a:gs>
                </a:gsLst>
                <a:path path="shape">
                  <a:fillToRect l="53855" t="49399" r="46144" b="50600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 rot="1800000">
                <a:off x="430585" y="261749"/>
                <a:ext cx="575799" cy="772101"/>
              </a:xfrm>
              <a:prstGeom prst="ellipse">
                <a:avLst/>
              </a:prstGeom>
              <a:gradFill flip="none" rotWithShape="1">
                <a:gsLst>
                  <a:gs pos="0">
                    <a:srgbClr val="7AFA89">
                      <a:alpha val="75532"/>
                    </a:srgbClr>
                  </a:gs>
                  <a:gs pos="30581">
                    <a:srgbClr val="67E274">
                      <a:alpha val="75532"/>
                    </a:srgbClr>
                  </a:gs>
                  <a:gs pos="52243">
                    <a:srgbClr val="53C95E">
                      <a:alpha val="75532"/>
                    </a:srgbClr>
                  </a:gs>
                  <a:gs pos="72964">
                    <a:srgbClr val="80BB85">
                      <a:alpha val="75532"/>
                    </a:srgbClr>
                  </a:gs>
                  <a:gs pos="100000">
                    <a:srgbClr val="AEACAB">
                      <a:alpha val="75532"/>
                    </a:srgbClr>
                  </a:gs>
                </a:gsLst>
                <a:path path="shape">
                  <a:fillToRect l="53855" t="49399" r="46144" b="50600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 rot="19800000">
                <a:off x="435913" y="97555"/>
                <a:ext cx="575799" cy="772101"/>
              </a:xfrm>
              <a:prstGeom prst="ellipse">
                <a:avLst/>
              </a:prstGeom>
              <a:gradFill flip="none" rotWithShape="1">
                <a:gsLst>
                  <a:gs pos="0">
                    <a:srgbClr val="516FFF">
                      <a:alpha val="77764"/>
                    </a:srgbClr>
                  </a:gs>
                  <a:gs pos="30581">
                    <a:srgbClr val="4D69E6">
                      <a:alpha val="77764"/>
                    </a:srgbClr>
                  </a:gs>
                  <a:gs pos="52243">
                    <a:srgbClr val="4863CE">
                      <a:alpha val="77764"/>
                    </a:srgbClr>
                  </a:gs>
                  <a:gs pos="72964">
                    <a:srgbClr val="4558BE">
                      <a:alpha val="77764"/>
                    </a:srgbClr>
                  </a:gs>
                  <a:gs pos="100000">
                    <a:srgbClr val="414EAE">
                      <a:alpha val="77764"/>
                    </a:srgbClr>
                  </a:gs>
                </a:gsLst>
                <a:path path="shape">
                  <a:fillToRect l="53855" t="49399" r="46144" b="50600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 rot="1800000">
                <a:off x="154453" y="92228"/>
                <a:ext cx="575799" cy="772101"/>
              </a:xfrm>
              <a:prstGeom prst="ellipse">
                <a:avLst/>
              </a:prstGeom>
              <a:gradFill flip="none" rotWithShape="1">
                <a:gsLst>
                  <a:gs pos="0">
                    <a:srgbClr val="7AFA89">
                      <a:alpha val="75532"/>
                    </a:srgbClr>
                  </a:gs>
                  <a:gs pos="30581">
                    <a:srgbClr val="67E274">
                      <a:alpha val="75532"/>
                    </a:srgbClr>
                  </a:gs>
                  <a:gs pos="52243">
                    <a:srgbClr val="53C95E">
                      <a:alpha val="75532"/>
                    </a:srgbClr>
                  </a:gs>
                  <a:gs pos="72964">
                    <a:srgbClr val="80BB85">
                      <a:alpha val="75532"/>
                    </a:srgbClr>
                  </a:gs>
                  <a:gs pos="100000">
                    <a:srgbClr val="AEACAB">
                      <a:alpha val="75532"/>
                    </a:srgbClr>
                  </a:gs>
                </a:gsLst>
                <a:path path="shape">
                  <a:fillToRect l="53855" t="49399" r="46144" b="50600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95662" y="176798"/>
                <a:ext cx="772101" cy="7721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2919">
                      <a:alpha val="66310"/>
                    </a:srgbClr>
                  </a:gs>
                  <a:gs pos="30581">
                    <a:srgbClr val="E72513">
                      <a:alpha val="66310"/>
                    </a:srgbClr>
                  </a:gs>
                  <a:gs pos="52243">
                    <a:srgbClr val="D0220D">
                      <a:alpha val="66310"/>
                    </a:srgbClr>
                  </a:gs>
                  <a:gs pos="72964">
                    <a:srgbClr val="C01E08">
                      <a:alpha val="66310"/>
                    </a:srgbClr>
                  </a:gs>
                  <a:gs pos="100000">
                    <a:srgbClr val="B01B02">
                      <a:alpha val="66310"/>
                    </a:srgbClr>
                  </a:gs>
                </a:gsLst>
                <a:path path="shape">
                  <a:fillToRect l="53855" t="49399" r="46144" b="50600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6" name="Shape 336"/>
            <p:cNvSpPr/>
            <p:nvPr/>
          </p:nvSpPr>
          <p:spPr>
            <a:xfrm>
              <a:off x="1684408" y="644785"/>
              <a:ext cx="94603" cy="94603"/>
            </a:xfrm>
            <a:prstGeom prst="ellipse">
              <a:avLst/>
            </a:prstGeom>
            <a:solidFill>
              <a:srgbClr val="FFFFFF"/>
            </a:solidFill>
            <a:ln w="6350" cap="flat">
              <a:solidFill>
                <a:schemeClr val="accent1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3069010" y="647208"/>
              <a:ext cx="94604" cy="94603"/>
            </a:xfrm>
            <a:prstGeom prst="ellipse">
              <a:avLst/>
            </a:prstGeom>
            <a:solidFill>
              <a:srgbClr val="FFFFFF"/>
            </a:solidFill>
            <a:ln w="6350" cap="flat">
              <a:solidFill>
                <a:schemeClr val="accent1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99805" y="644785"/>
              <a:ext cx="94603" cy="94603"/>
            </a:xfrm>
            <a:prstGeom prst="ellipse">
              <a:avLst/>
            </a:prstGeom>
            <a:solidFill>
              <a:srgbClr val="FFFFFF"/>
            </a:solidFill>
            <a:ln w="6350" cap="flat">
              <a:solidFill>
                <a:schemeClr val="accent1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3143995" y="756541"/>
              <a:ext cx="319425" cy="338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L4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0" y="756541"/>
              <a:ext cx="319424" cy="338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L5</a:t>
              </a:r>
            </a:p>
          </p:txBody>
        </p:sp>
        <p:sp>
          <p:nvSpPr>
            <p:cNvPr id="341" name="Shape 341"/>
            <p:cNvSpPr/>
            <p:nvPr/>
          </p:nvSpPr>
          <p:spPr>
            <a:xfrm>
              <a:off x="1322571" y="756541"/>
              <a:ext cx="818277" cy="338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GEO/L1</a:t>
              </a:r>
            </a:p>
          </p:txBody>
        </p:sp>
      </p:grpSp>
      <p:sp>
        <p:nvSpPr>
          <p:cNvPr id="343" name="Shape 343"/>
          <p:cNvSpPr/>
          <p:nvPr/>
        </p:nvSpPr>
        <p:spPr>
          <a:xfrm>
            <a:off x="3212735" y="2198242"/>
            <a:ext cx="68731" cy="68730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 flipH="1">
            <a:off x="3576047" y="1361781"/>
            <a:ext cx="721252" cy="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251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0936">
              <a:defRPr sz="3680"/>
            </a:lvl1pPr>
          </a:lstStyle>
          <a:p>
            <a:r>
              <a:rPr dirty="0" smtClean="0"/>
              <a:t>C</a:t>
            </a:r>
            <a:r>
              <a:rPr lang="en-US" dirty="0" smtClean="0"/>
              <a:t>ompact </a:t>
            </a:r>
            <a:r>
              <a:rPr dirty="0" err="1" smtClean="0"/>
              <a:t>M</a:t>
            </a:r>
            <a:r>
              <a:rPr lang="en-US" dirty="0" err="1" smtClean="0"/>
              <a:t>agnetorgraph</a:t>
            </a:r>
            <a:r>
              <a:rPr lang="en-US" dirty="0" smtClean="0"/>
              <a:t> </a:t>
            </a:r>
            <a:r>
              <a:rPr dirty="0" smtClean="0"/>
              <a:t>and </a:t>
            </a:r>
            <a:r>
              <a:rPr dirty="0"/>
              <a:t>SUVI SWAP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4146165"/>
            <a:ext cx="7886700" cy="2242109"/>
          </a:xfrm>
        </p:spPr>
        <p:txBody>
          <a:bodyPr>
            <a:normAutofit/>
          </a:bodyPr>
          <a:lstStyle/>
          <a:p>
            <a:r>
              <a:rPr lang="en-US" dirty="0" smtClean="0"/>
              <a:t>SUVI and CMI spatial resolutions are approximately 5 and 2 </a:t>
            </a:r>
            <a:r>
              <a:rPr lang="en-US" dirty="0" err="1" smtClean="0"/>
              <a:t>arcsec</a:t>
            </a:r>
            <a:endParaRPr lang="en-US" dirty="0" smtClean="0"/>
          </a:p>
        </p:txBody>
      </p:sp>
      <p:graphicFrame>
        <p:nvGraphicFramePr>
          <p:cNvPr id="430" name="Table 430"/>
          <p:cNvGraphicFramePr/>
          <p:nvPr>
            <p:extLst>
              <p:ext uri="{D42A27DB-BD31-4B8C-83A1-F6EECF244321}">
                <p14:modId xmlns:p14="http://schemas.microsoft.com/office/powerpoint/2010/main" val="274642169"/>
              </p:ext>
            </p:extLst>
          </p:nvPr>
        </p:nvGraphicFramePr>
        <p:xfrm>
          <a:off x="452437" y="1859521"/>
          <a:ext cx="2790826" cy="161548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46876"/>
                <a:gridCol w="721975"/>
                <a:gridCol w="721975"/>
              </a:tblGrid>
              <a:tr h="192554">
                <a:tc>
                  <a:txBody>
                    <a:bodyPr/>
                    <a:lstStyle/>
                    <a:p>
                      <a:pPr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Subsystem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CMI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SUVI</a:t>
                      </a:r>
                    </a:p>
                  </a:txBody>
                  <a:tcPr marL="9528" marR="9528" marT="9528" marB="9528" anchor="b" horzOverflow="overflow"/>
                </a:tc>
              </a:tr>
              <a:tr h="192554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Optics Package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31.6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94</a:t>
                      </a:r>
                    </a:p>
                  </a:txBody>
                  <a:tcPr marL="9528" marR="9528" marT="9528" marB="9528" anchor="b" horzOverflow="overflow"/>
                </a:tc>
              </a:tr>
              <a:tr h="192554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CEB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13.3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9.2</a:t>
                      </a:r>
                    </a:p>
                  </a:txBody>
                  <a:tcPr marL="9528" marR="9528" marT="9528" marB="9528" anchor="b" horzOverflow="overflow"/>
                </a:tc>
              </a:tr>
              <a:tr h="192554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Oven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2.8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N/A</a:t>
                      </a:r>
                    </a:p>
                  </a:txBody>
                  <a:tcPr marL="9528" marR="9528" marT="9528" marB="9528" anchor="b" horzOverflow="overflow"/>
                </a:tc>
              </a:tr>
              <a:tr h="192554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Heaters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15.6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84.8</a:t>
                      </a:r>
                    </a:p>
                  </a:txBody>
                  <a:tcPr marL="9528" marR="9528" marT="9528" marB="9528" anchor="b" horzOverflow="overflow"/>
                </a:tc>
              </a:tr>
              <a:tr h="192554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Electronic Box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30.4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34.7</a:t>
                      </a:r>
                    </a:p>
                  </a:txBody>
                  <a:tcPr marL="9528" marR="9528" marT="9528" marB="9528" anchor="b" horzOverflow="overflow"/>
                </a:tc>
              </a:tr>
              <a:tr h="200082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Harness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1.2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-</a:t>
                      </a:r>
                    </a:p>
                  </a:txBody>
                  <a:tcPr marL="9528" marR="9528" marT="9528" marB="9528" anchor="b" horzOverflow="overflow"/>
                </a:tc>
              </a:tr>
              <a:tr h="192408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 b="1"/>
                        <a:t>Total Avg Power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 b="1"/>
                        <a:t>63.2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 b="1"/>
                        <a:t>128.7</a:t>
                      </a:r>
                    </a:p>
                  </a:txBody>
                  <a:tcPr marL="9528" marR="9528" marT="9528" marB="9528" anchor="b" horzOverflow="overflow"/>
                </a:tc>
              </a:tr>
            </a:tbl>
          </a:graphicData>
        </a:graphic>
      </p:graphicFrame>
      <p:graphicFrame>
        <p:nvGraphicFramePr>
          <p:cNvPr id="431" name="Table 431"/>
          <p:cNvGraphicFramePr/>
          <p:nvPr>
            <p:extLst>
              <p:ext uri="{D42A27DB-BD31-4B8C-83A1-F6EECF244321}">
                <p14:modId xmlns:p14="http://schemas.microsoft.com/office/powerpoint/2010/main" val="226700620"/>
              </p:ext>
            </p:extLst>
          </p:nvPr>
        </p:nvGraphicFramePr>
        <p:xfrm>
          <a:off x="3579812" y="1859521"/>
          <a:ext cx="5097463" cy="161548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220788"/>
                <a:gridCol w="1947333"/>
                <a:gridCol w="1929342"/>
              </a:tblGrid>
              <a:tr h="192602">
                <a:tc>
                  <a:txBody>
                    <a:bodyPr/>
                    <a:lstStyle/>
                    <a:p>
                      <a:pPr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Subsystem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CMI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SUVI</a:t>
                      </a:r>
                    </a:p>
                  </a:txBody>
                  <a:tcPr marL="9528" marR="9528" marT="9528" marB="9528" anchor="b" horzOverflow="overflow"/>
                </a:tc>
              </a:tr>
              <a:tr h="192602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 b="1"/>
                        <a:t>Mass (kg)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200"/>
                      </a:pPr>
                      <a:endParaRPr/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200"/>
                      </a:pPr>
                      <a:endParaRPr/>
                    </a:p>
                  </a:txBody>
                  <a:tcPr marL="9528" marR="9528" marT="9528" marB="9528" anchor="b" horzOverflow="overflow"/>
                </a:tc>
              </a:tr>
              <a:tr h="192602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Optics Package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22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35.6</a:t>
                      </a:r>
                    </a:p>
                  </a:txBody>
                  <a:tcPr marL="9528" marR="9528" marT="9528" marB="9528" anchor="b" horzOverflow="overflow"/>
                </a:tc>
              </a:tr>
              <a:tr h="192602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Electronic Box 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6.5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23.6</a:t>
                      </a:r>
                    </a:p>
                  </a:txBody>
                  <a:tcPr marL="9528" marR="9528" marT="9528" marB="9528" anchor="b" horzOverflow="overflow"/>
                </a:tc>
              </a:tr>
              <a:tr h="200132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/>
                        <a:t>    Harness &amp; MLI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/>
                        <a:t>6.5</a:t>
                      </a:r>
                    </a:p>
                  </a:txBody>
                  <a:tcPr marL="9528" marR="9528" marT="9528" marB="9528" anchor="b" horzOverflow="overflow"/>
                </a:tc>
              </a:tr>
              <a:tr h="192425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 b="1"/>
                        <a:t>Total Mass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 b="1"/>
                        <a:t>33.5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200" b="1"/>
                        <a:t>65.7</a:t>
                      </a:r>
                    </a:p>
                  </a:txBody>
                  <a:tcPr marL="9528" marR="9528" marT="9528" marB="9528" anchor="b" horzOverflow="overflow"/>
                </a:tc>
              </a:tr>
              <a:tr h="192425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 b="1"/>
                        <a:t>OP Envelope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lang="en-US" sz="1200" dirty="0" smtClean="0"/>
                        <a:t>0.66m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L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0.45m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W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0.25m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H</a:t>
                      </a:r>
                      <a:endParaRPr sz="1200" dirty="0"/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lang="en-US" sz="1200" dirty="0" smtClean="0"/>
                        <a:t>0.91m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L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0.38m</a:t>
                      </a:r>
                      <a:r>
                        <a:rPr sz="1200" dirty="0" smtClean="0"/>
                        <a:t> </a:t>
                      </a:r>
                      <a:r>
                        <a:rPr sz="1200" dirty="0"/>
                        <a:t>W X </a:t>
                      </a:r>
                      <a:r>
                        <a:rPr lang="en-US" sz="1200" dirty="0" smtClean="0"/>
                        <a:t>0.37m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H</a:t>
                      </a:r>
                      <a:endParaRPr sz="1200" dirty="0"/>
                    </a:p>
                  </a:txBody>
                  <a:tcPr marL="9528" marR="9528" marT="9528" marB="9528" anchor="b" horzOverflow="overflow"/>
                </a:tc>
              </a:tr>
              <a:tr h="192425">
                <a:tc>
                  <a:txBody>
                    <a:bodyPr/>
                    <a:lstStyle/>
                    <a:p>
                      <a:pPr defTabSz="685800">
                        <a:defRPr sz="1800"/>
                      </a:pPr>
                      <a:r>
                        <a:rPr sz="1200" b="1"/>
                        <a:t>EB Envelope</a:t>
                      </a:r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smtClean="0"/>
                        <a:t>0.23m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D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0.11m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W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0.19m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H</a:t>
                      </a:r>
                      <a:endParaRPr sz="1200" dirty="0"/>
                    </a:p>
                  </a:txBody>
                  <a:tcPr marL="9528" marR="9528" marT="9528" marB="9528" anchor="b" horzOverflow="overflow"/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lang="en-US" sz="1200" dirty="0" smtClean="0"/>
                        <a:t>0.31m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D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0.51m </a:t>
                      </a:r>
                      <a:r>
                        <a:rPr sz="1200" dirty="0" smtClean="0"/>
                        <a:t>W </a:t>
                      </a:r>
                      <a:r>
                        <a:rPr sz="1200" dirty="0"/>
                        <a:t>X </a:t>
                      </a:r>
                      <a:r>
                        <a:rPr lang="en-US" sz="1200" dirty="0" smtClean="0"/>
                        <a:t>0.21m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sz="1200" dirty="0" smtClean="0"/>
                        <a:t>H</a:t>
                      </a:r>
                      <a:endParaRPr sz="1200" dirty="0"/>
                    </a:p>
                  </a:txBody>
                  <a:tcPr marL="9528" marR="9528" marT="9528" marB="9528" anchor="b" horzOverflow="overflow"/>
                </a:tc>
              </a:tr>
            </a:tbl>
          </a:graphicData>
        </a:graphic>
      </p:graphicFrame>
      <p:sp>
        <p:nvSpPr>
          <p:cNvPr id="432" name="Shape 432"/>
          <p:cNvSpPr/>
          <p:nvPr/>
        </p:nvSpPr>
        <p:spPr>
          <a:xfrm>
            <a:off x="755650" y="1519796"/>
            <a:ext cx="199072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Power</a:t>
            </a:r>
          </a:p>
        </p:txBody>
      </p:sp>
      <p:sp>
        <p:nvSpPr>
          <p:cNvPr id="433" name="Shape 433"/>
          <p:cNvSpPr/>
          <p:nvPr/>
        </p:nvSpPr>
        <p:spPr>
          <a:xfrm>
            <a:off x="4997450" y="1500746"/>
            <a:ext cx="198913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Mass &amp; Envelope</a:t>
            </a:r>
          </a:p>
        </p:txBody>
      </p:sp>
      <p:sp>
        <p:nvSpPr>
          <p:cNvPr id="434" name="Shape 434"/>
          <p:cNvSpPr/>
          <p:nvPr/>
        </p:nvSpPr>
        <p:spPr>
          <a:xfrm>
            <a:off x="6838101" y="3640287"/>
            <a:ext cx="199072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OP = Optics Package</a:t>
            </a:r>
          </a:p>
          <a:p>
            <a:pPr>
              <a:defRPr sz="14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EB = Electronics Box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990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Outline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An L5 observing position provides information about status of the solar magnetic field and solar region activity that will soon rotate towards the Sun-Earth line</a:t>
            </a:r>
          </a:p>
          <a:p>
            <a:endParaRPr lang="en-US" dirty="0" smtClean="0"/>
          </a:p>
          <a:p>
            <a:r>
              <a:rPr lang="en-US" dirty="0" smtClean="0"/>
              <a:t>A compact magnetograph concept for L5</a:t>
            </a:r>
          </a:p>
          <a:p>
            <a:endParaRPr lang="en-US" dirty="0" smtClean="0"/>
          </a:p>
          <a:p>
            <a:r>
              <a:rPr lang="en-US" dirty="0" smtClean="0"/>
              <a:t>Early GOES-16 SUVI results – considerations for </a:t>
            </a:r>
            <a:r>
              <a:rPr lang="en-US" dirty="0" smtClean="0"/>
              <a:t>L5 EUV </a:t>
            </a:r>
            <a:endParaRPr dirty="0"/>
          </a:p>
          <a:p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8786" y="990875"/>
            <a:ext cx="5333054" cy="5333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8786" y="990875"/>
            <a:ext cx="5333053" cy="533305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087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What is a magnetograph?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462560" y="2868576"/>
            <a:ext cx="3061252" cy="3090934"/>
          </a:xfrm>
          <a:prstGeom prst="rect">
            <a:avLst/>
          </a:prstGeom>
        </p:spPr>
        <p:txBody>
          <a:bodyPr/>
          <a:lstStyle/>
          <a:p>
            <a:r>
              <a:t>Gathers narrow-band filtergraph images of Sun, usual near photospheric or chromospheric lines</a:t>
            </a:r>
          </a:p>
          <a:p>
            <a:r>
              <a:t>Combined images use Zeeman Effect to reveal longitudinal (shown) or vector magnetic field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1106378" y="1274983"/>
            <a:ext cx="1773616" cy="1292451"/>
            <a:chOff x="0" y="0"/>
            <a:chExt cx="1773614" cy="1292450"/>
          </a:xfrm>
        </p:grpSpPr>
        <p:sp>
          <p:nvSpPr>
            <p:cNvPr id="162" name="Shape 162"/>
            <p:cNvSpPr/>
            <p:nvPr/>
          </p:nvSpPr>
          <p:spPr>
            <a:xfrm>
              <a:off x="0" y="0"/>
              <a:ext cx="1749349" cy="124335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63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854" y="39682"/>
              <a:ext cx="1758761" cy="1252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" name="Shape 165"/>
          <p:cNvSpPr/>
          <p:nvPr/>
        </p:nvSpPr>
        <p:spPr>
          <a:xfrm>
            <a:off x="1181503" y="2517507"/>
            <a:ext cx="1597966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r>
              <a:t>from HMI Science Nugget #26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" dur="10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3" animBg="1" advAuto="0"/>
      <p:bldP spid="161" grpId="1" build="p" bldLvl="5" animBg="1" advAuto="0"/>
      <p:bldP spid="16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pj522895f10_hr.jpg"/>
          <p:cNvPicPr>
            <a:picLocks noChangeAspect="1"/>
          </p:cNvPicPr>
          <p:nvPr/>
        </p:nvPicPr>
        <p:blipFill>
          <a:blip r:embed="rId2">
            <a:extLst/>
          </a:blip>
          <a:srcRect l="69177" t="13523" r="2669" b="942"/>
          <a:stretch>
            <a:fillRect/>
          </a:stretch>
        </p:blipFill>
        <p:spPr>
          <a:xfrm>
            <a:off x="3959341" y="1374535"/>
            <a:ext cx="5029747" cy="493647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3963183" y="5997938"/>
            <a:ext cx="2798464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t>from Jin, M. et al. 2016, Astrophys J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76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672084">
              <a:defRPr sz="3234"/>
            </a:pPr>
            <a:r>
              <a:rPr sz="3200" dirty="0"/>
              <a:t>What do </a:t>
            </a:r>
            <a:r>
              <a:rPr sz="3200" dirty="0" err="1"/>
              <a:t>magnetograms</a:t>
            </a:r>
            <a:r>
              <a:rPr sz="3200" dirty="0"/>
              <a:t> do for </a:t>
            </a:r>
            <a:r>
              <a:rPr sz="3200" dirty="0" err="1"/>
              <a:t>SWx</a:t>
            </a:r>
            <a:r>
              <a:rPr sz="3200" dirty="0"/>
              <a:t>?</a:t>
            </a:r>
          </a:p>
        </p:txBody>
      </p:sp>
      <p:pic>
        <p:nvPicPr>
          <p:cNvPr id="17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8786" y="990875"/>
            <a:ext cx="5333054" cy="533305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131201" y="1000938"/>
            <a:ext cx="3803108" cy="5312927"/>
          </a:xfrm>
          <a:prstGeom prst="rect">
            <a:avLst/>
          </a:prstGeom>
        </p:spPr>
        <p:txBody>
          <a:bodyPr/>
          <a:lstStyle/>
          <a:p>
            <a:pPr marL="142303" indent="-142303" defTabSz="569213">
              <a:spcBef>
                <a:spcPts val="500"/>
              </a:spcBef>
              <a:defRPr sz="1743"/>
            </a:pPr>
            <a:r>
              <a:t>Magnetic field strength and complexity (gradients, etc)  in active regions are the two most effective predictors for 24-hour flare forecasts</a:t>
            </a:r>
          </a:p>
          <a:p>
            <a:pPr marL="142303" indent="-142303" defTabSz="569213">
              <a:spcBef>
                <a:spcPts val="500"/>
              </a:spcBef>
              <a:defRPr sz="1743"/>
            </a:pPr>
            <a:r>
              <a:t>The global field distribution is the driver of space weather</a:t>
            </a:r>
          </a:p>
          <a:p>
            <a:pPr marL="426910" lvl="1" indent="-142303" defTabSz="569213">
              <a:spcBef>
                <a:spcPts val="500"/>
              </a:spcBef>
              <a:defRPr sz="1743"/>
            </a:pPr>
            <a:r>
              <a:t>Energy source of solar eruptions</a:t>
            </a:r>
          </a:p>
          <a:p>
            <a:pPr marL="426910" lvl="1" indent="-142303" defTabSz="569213">
              <a:spcBef>
                <a:spcPts val="500"/>
              </a:spcBef>
              <a:defRPr sz="1743"/>
            </a:pPr>
            <a:r>
              <a:t>Modulates solar wind speed and direction</a:t>
            </a:r>
          </a:p>
          <a:p>
            <a:pPr marL="426910" lvl="1" indent="-142303" defTabSz="569213">
              <a:spcBef>
                <a:spcPts val="500"/>
              </a:spcBef>
              <a:defRPr sz="1743"/>
            </a:pPr>
            <a:r>
              <a:t>Shapes CME and SEP trajectories</a:t>
            </a:r>
          </a:p>
          <a:p>
            <a:pPr marL="189737" indent="-189737" defTabSz="569213">
              <a:spcBef>
                <a:spcPts val="500"/>
              </a:spcBef>
              <a:buFontTx/>
              <a:defRPr sz="1743"/>
            </a:pPr>
            <a:r>
              <a:t>Predicting Space weather requires</a:t>
            </a:r>
          </a:p>
          <a:p>
            <a:pPr marL="379475" lvl="1" indent="-189737" defTabSz="569213">
              <a:spcBef>
                <a:spcPts val="500"/>
              </a:spcBef>
              <a:buFontTx/>
              <a:defRPr sz="1743"/>
            </a:pPr>
            <a:r>
              <a:t>Understanding solar eruptions in a global context</a:t>
            </a:r>
          </a:p>
          <a:p>
            <a:pPr marL="379475" lvl="1" indent="-189737" defTabSz="569213">
              <a:spcBef>
                <a:spcPts val="500"/>
              </a:spcBef>
              <a:buFontTx/>
              <a:defRPr sz="1743"/>
            </a:pPr>
            <a:r>
              <a:t>Coronal models with knowledge of the solar magnetic field over the entire solar surface</a:t>
            </a:r>
          </a:p>
          <a:p>
            <a:pPr marL="379475" lvl="1" indent="-189737" defTabSz="569213">
              <a:spcBef>
                <a:spcPts val="500"/>
              </a:spcBef>
              <a:buFontTx/>
              <a:defRPr sz="1743"/>
            </a:pPr>
            <a:r>
              <a:t>Seeing what is coming around the  corner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2" animBg="1" advAuto="0"/>
      <p:bldP spid="172" grpId="1" build="p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 rot="5400000">
            <a:off x="7263120" y="2689064"/>
            <a:ext cx="671730" cy="174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6E66">
              <a:alpha val="8037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4491887" y="1534962"/>
            <a:ext cx="4038163" cy="4038162"/>
          </a:xfrm>
          <a:prstGeom prst="ellipse">
            <a:avLst/>
          </a:prstGeom>
          <a:ln w="25400">
            <a:solidFill>
              <a:schemeClr val="accent3">
                <a:lumOff val="17647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629841" y="331596"/>
            <a:ext cx="7382408" cy="592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3200" dirty="0"/>
              <a:t>What is available now?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286941" y="1303121"/>
            <a:ext cx="4245698" cy="2905047"/>
          </a:xfrm>
          <a:prstGeom prst="rect">
            <a:avLst/>
          </a:prstGeom>
        </p:spPr>
        <p:txBody>
          <a:bodyPr/>
          <a:lstStyle/>
          <a:p>
            <a:pPr marL="221742" indent="-221742" defTabSz="665226">
              <a:spcBef>
                <a:spcPts val="600"/>
              </a:spcBef>
              <a:buSzPct val="100000"/>
              <a:buChar char="•"/>
              <a:defRPr sz="1746">
                <a:solidFill>
                  <a:srgbClr val="FFFFFF"/>
                </a:solidFill>
              </a:defRPr>
            </a:pPr>
            <a:r>
              <a:rPr dirty="0"/>
              <a:t>All current </a:t>
            </a:r>
            <a:r>
              <a:rPr lang="en-US" dirty="0" smtClean="0"/>
              <a:t>magnetograph </a:t>
            </a:r>
            <a:r>
              <a:rPr dirty="0" smtClean="0"/>
              <a:t>observations </a:t>
            </a:r>
            <a:r>
              <a:rPr dirty="0"/>
              <a:t>are along Sun-Earth line with 25% coverage of the solar surface</a:t>
            </a:r>
          </a:p>
          <a:p>
            <a:pPr marL="486276" lvl="1" indent="-116706" defTabSz="665226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455">
                <a:solidFill>
                  <a:srgbClr val="FFFFFF"/>
                </a:solidFill>
              </a:defRPr>
            </a:pPr>
            <a:r>
              <a:rPr dirty="0"/>
              <a:t>No data for far side (50%)</a:t>
            </a:r>
          </a:p>
          <a:p>
            <a:pPr marL="486276" lvl="1" indent="-116706" defTabSz="665226">
              <a:spcBef>
                <a:spcPts val="600"/>
              </a:spcBef>
              <a:buClr>
                <a:srgbClr val="FFFFFF"/>
              </a:buClr>
              <a:buSzPct val="100000"/>
              <a:buChar char="•"/>
              <a:defRPr sz="1455">
                <a:solidFill>
                  <a:srgbClr val="FFFFFF"/>
                </a:solidFill>
              </a:defRPr>
            </a:pPr>
            <a:r>
              <a:rPr dirty="0"/>
              <a:t> Poor data for 25% due to loss of magnetic signal, and long lines of sight near photosphere</a:t>
            </a:r>
          </a:p>
          <a:p>
            <a:pPr marL="221742" indent="-221742" defTabSz="665226">
              <a:spcBef>
                <a:spcPts val="600"/>
              </a:spcBef>
              <a:buSzPct val="100000"/>
              <a:buChar char="•"/>
              <a:defRPr sz="1746">
                <a:solidFill>
                  <a:srgbClr val="FFFFFF"/>
                </a:solidFill>
              </a:defRPr>
            </a:pPr>
            <a:r>
              <a:rPr dirty="0"/>
              <a:t>Any given solar region is only observed for &lt;33% of a solar rotation</a:t>
            </a:r>
          </a:p>
          <a:p>
            <a:pPr marL="221742" indent="-221742" defTabSz="665226">
              <a:spcBef>
                <a:spcPts val="600"/>
              </a:spcBef>
              <a:buSzPct val="100000"/>
              <a:buChar char="•"/>
              <a:defRPr sz="1746">
                <a:solidFill>
                  <a:srgbClr val="FFFFFF"/>
                </a:solidFill>
              </a:defRPr>
            </a:pPr>
            <a:r>
              <a:rPr dirty="0"/>
              <a:t>Little warning of what will rotating onto visible disk</a:t>
            </a:r>
          </a:p>
        </p:txBody>
      </p:sp>
      <p:sp>
        <p:nvSpPr>
          <p:cNvPr id="179" name="Shape 179"/>
          <p:cNvSpPr/>
          <p:nvPr/>
        </p:nvSpPr>
        <p:spPr>
          <a:xfrm>
            <a:off x="6120804" y="3163879"/>
            <a:ext cx="780328" cy="780328"/>
          </a:xfrm>
          <a:prstGeom prst="ellipse">
            <a:avLst/>
          </a:prstGeom>
          <a:gradFill>
            <a:gsLst>
              <a:gs pos="0">
                <a:srgbClr val="FEF977"/>
              </a:gs>
              <a:gs pos="30581">
                <a:srgbClr val="E6DC69"/>
              </a:gs>
              <a:gs pos="52243">
                <a:srgbClr val="CEBF5B"/>
              </a:gs>
              <a:gs pos="72964">
                <a:srgbClr val="BEAF50"/>
              </a:gs>
              <a:gs pos="100000">
                <a:srgbClr val="AE9E44"/>
              </a:gs>
            </a:gsLst>
            <a:path>
              <a:fillToRect l="53855" t="49399" r="46144" b="50600"/>
            </a:path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491738" y="3507605"/>
            <a:ext cx="92875" cy="92875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7535310" y="5864645"/>
            <a:ext cx="128593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Not to Scale!</a:t>
            </a:r>
          </a:p>
        </p:txBody>
      </p:sp>
      <p:sp>
        <p:nvSpPr>
          <p:cNvPr id="182" name="Shape 182"/>
          <p:cNvSpPr/>
          <p:nvPr/>
        </p:nvSpPr>
        <p:spPr>
          <a:xfrm>
            <a:off x="7734740" y="3127891"/>
            <a:ext cx="80333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GEO/L1</a:t>
            </a:r>
          </a:p>
        </p:txBody>
      </p:sp>
      <p:sp>
        <p:nvSpPr>
          <p:cNvPr id="183" name="Shape 183"/>
          <p:cNvSpPr/>
          <p:nvPr/>
        </p:nvSpPr>
        <p:spPr>
          <a:xfrm>
            <a:off x="2197319" y="4159812"/>
            <a:ext cx="2133833" cy="2133834"/>
          </a:xfrm>
          <a:prstGeom prst="ellipse">
            <a:avLst/>
          </a:prstGeom>
          <a:gradFill>
            <a:gsLst>
              <a:gs pos="0">
                <a:srgbClr val="FEF977"/>
              </a:gs>
              <a:gs pos="30581">
                <a:srgbClr val="E6DC69"/>
              </a:gs>
              <a:gs pos="52243">
                <a:srgbClr val="CEBF5B"/>
              </a:gs>
              <a:gs pos="72964">
                <a:srgbClr val="BEAF50"/>
              </a:gs>
              <a:gs pos="100000">
                <a:srgbClr val="AE9E44"/>
              </a:gs>
            </a:gsLst>
            <a:path>
              <a:fillToRect l="53855" t="49399" r="46144" b="50600"/>
            </a:path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2343927" y="4306421"/>
            <a:ext cx="1840617" cy="1840616"/>
          </a:xfrm>
          <a:prstGeom prst="ellipse">
            <a:avLst/>
          </a:prstGeom>
          <a:gradFill>
            <a:gsLst>
              <a:gs pos="0">
                <a:srgbClr val="FF2919">
                  <a:alpha val="66310"/>
                </a:srgbClr>
              </a:gs>
              <a:gs pos="30581">
                <a:srgbClr val="E72513">
                  <a:alpha val="66310"/>
                </a:srgbClr>
              </a:gs>
              <a:gs pos="52243">
                <a:srgbClr val="D0220D">
                  <a:alpha val="66310"/>
                </a:srgbClr>
              </a:gs>
              <a:gs pos="72964">
                <a:srgbClr val="C01E08">
                  <a:alpha val="66310"/>
                </a:srgbClr>
              </a:gs>
              <a:gs pos="100000">
                <a:srgbClr val="B01B02">
                  <a:alpha val="66310"/>
                </a:srgbClr>
              </a:gs>
            </a:gsLst>
            <a:path>
              <a:fillToRect l="53855" t="49399" r="46144" b="50600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245426" y="5743995"/>
            <a:ext cx="216031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 smtClean="0"/>
              <a:t>Magnetograph c</a:t>
            </a:r>
            <a:r>
              <a:rPr dirty="0" smtClean="0"/>
              <a:t>overage </a:t>
            </a:r>
            <a:r>
              <a:rPr dirty="0"/>
              <a:t>as </a:t>
            </a:r>
            <a:r>
              <a:rPr dirty="0" smtClean="0"/>
              <a:t>viewed </a:t>
            </a:r>
            <a:r>
              <a:rPr dirty="0"/>
              <a:t>from Earth</a:t>
            </a:r>
          </a:p>
        </p:txBody>
      </p:sp>
      <p:sp>
        <p:nvSpPr>
          <p:cNvPr id="186" name="Shape 186"/>
          <p:cNvSpPr/>
          <p:nvPr/>
        </p:nvSpPr>
        <p:spPr>
          <a:xfrm>
            <a:off x="6676885" y="3219182"/>
            <a:ext cx="228822" cy="669721"/>
          </a:xfrm>
          <a:prstGeom prst="ellipse">
            <a:avLst/>
          </a:prstGeom>
          <a:gradFill>
            <a:gsLst>
              <a:gs pos="0">
                <a:srgbClr val="FF2919">
                  <a:alpha val="66310"/>
                </a:srgbClr>
              </a:gs>
              <a:gs pos="30581">
                <a:srgbClr val="E72513">
                  <a:alpha val="66310"/>
                </a:srgbClr>
              </a:gs>
              <a:gs pos="52243">
                <a:srgbClr val="D0220D">
                  <a:alpha val="66310"/>
                </a:srgbClr>
              </a:gs>
              <a:gs pos="72964">
                <a:srgbClr val="C01E08">
                  <a:alpha val="66310"/>
                </a:srgbClr>
              </a:gs>
              <a:gs pos="100000">
                <a:srgbClr val="B01B02">
                  <a:alpha val="66310"/>
                </a:srgbClr>
              </a:gs>
            </a:gsLst>
            <a:path>
              <a:fillToRect l="53855" t="49399" r="46144" b="50600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5974596" y="3270630"/>
            <a:ext cx="196014" cy="668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48" h="21600" extrusionOk="0">
                <a:moveTo>
                  <a:pt x="16248" y="21600"/>
                </a:moveTo>
                <a:cubicBezTo>
                  <a:pt x="-4242" y="14030"/>
                  <a:pt x="-5352" y="6830"/>
                  <a:pt x="12917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88" name="Shape 188"/>
          <p:cNvSpPr/>
          <p:nvPr/>
        </p:nvSpPr>
        <p:spPr>
          <a:xfrm rot="16200000">
            <a:off x="5148038" y="3445982"/>
            <a:ext cx="131981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t>~27 day rotation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357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L</a:t>
            </a:r>
            <a:r>
              <a:rPr lang="en-US" sz="3200" dirty="0" smtClean="0"/>
              <a:t>imitation of only L1/Benefit of L5</a:t>
            </a:r>
            <a:endParaRPr sz="3200" dirty="0"/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xfrm>
            <a:off x="615950" y="1253331"/>
            <a:ext cx="7886700" cy="47189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59448" indent="-159448" defTabSz="637794">
              <a:spcBef>
                <a:spcPts val="600"/>
              </a:spcBef>
              <a:defRPr sz="1953"/>
            </a:pPr>
            <a:r>
              <a:rPr lang="en-US" dirty="0" err="1" smtClean="0"/>
              <a:t>Magnetograms</a:t>
            </a:r>
            <a:r>
              <a:rPr lang="en-US" dirty="0" smtClean="0"/>
              <a:t> of s</a:t>
            </a:r>
            <a:r>
              <a:rPr dirty="0" smtClean="0"/>
              <a:t>olar </a:t>
            </a:r>
            <a:r>
              <a:rPr dirty="0"/>
              <a:t>regions can be measured for only 5 days prior to </a:t>
            </a:r>
            <a:r>
              <a:rPr dirty="0" smtClean="0"/>
              <a:t>entering</a:t>
            </a:r>
            <a:r>
              <a:rPr lang="en-US" dirty="0" smtClean="0"/>
              <a:t>/</a:t>
            </a:r>
            <a:r>
              <a:rPr dirty="0" smtClean="0"/>
              <a:t>leaving </a:t>
            </a:r>
            <a:r>
              <a:rPr dirty="0"/>
              <a:t>geo-effective positions</a:t>
            </a:r>
          </a:p>
          <a:p>
            <a:pPr marL="159448" indent="-159448" defTabSz="637794">
              <a:spcBef>
                <a:spcPts val="600"/>
              </a:spcBef>
              <a:defRPr sz="1953"/>
            </a:pPr>
            <a:r>
              <a:rPr dirty="0"/>
              <a:t>Magnetic flux outside measurable view is currently extrapolated using heuristic surface transport models which typically assume:</a:t>
            </a:r>
          </a:p>
          <a:p>
            <a:pPr marL="478345" lvl="1" indent="-159448" defTabSz="637794">
              <a:spcBef>
                <a:spcPts val="600"/>
              </a:spcBef>
              <a:defRPr sz="1953"/>
            </a:pPr>
            <a:r>
              <a:rPr dirty="0"/>
              <a:t>Flux diffusion during 18 days when region is out of view </a:t>
            </a:r>
          </a:p>
          <a:p>
            <a:pPr marL="478345" lvl="1" indent="-159448" defTabSz="637794">
              <a:spcBef>
                <a:spcPts val="600"/>
              </a:spcBef>
              <a:defRPr sz="1953"/>
            </a:pPr>
            <a:r>
              <a:rPr dirty="0"/>
              <a:t>Flux migration towards the poles (which provides estimates of  polar flux)</a:t>
            </a:r>
          </a:p>
          <a:p>
            <a:pPr marL="159448" indent="-159448" defTabSz="637794">
              <a:spcBef>
                <a:spcPts val="600"/>
              </a:spcBef>
              <a:defRPr sz="1953"/>
            </a:pPr>
            <a:r>
              <a:rPr dirty="0"/>
              <a:t>As a result:</a:t>
            </a:r>
          </a:p>
          <a:p>
            <a:pPr marL="478345" lvl="1" indent="-159448" defTabSz="637794">
              <a:spcBef>
                <a:spcPts val="600"/>
              </a:spcBef>
              <a:defRPr sz="1953"/>
            </a:pPr>
            <a:r>
              <a:rPr dirty="0"/>
              <a:t>Modeled regions only produce about 40% of observed magnetic flux when the region returns to view</a:t>
            </a:r>
          </a:p>
          <a:p>
            <a:pPr marL="478345" lvl="1" indent="-159448" defTabSz="637794">
              <a:spcBef>
                <a:spcPts val="600"/>
              </a:spcBef>
              <a:defRPr sz="1953"/>
            </a:pPr>
            <a:r>
              <a:rPr dirty="0"/>
              <a:t>The modeled corona displays long-range connectivity that “feels” the absence of this flux</a:t>
            </a:r>
          </a:p>
          <a:p>
            <a:pPr marL="478345" lvl="1" indent="-159448" defTabSz="637794">
              <a:spcBef>
                <a:spcPts val="600"/>
              </a:spcBef>
              <a:defRPr sz="1953"/>
            </a:pPr>
            <a:r>
              <a:rPr dirty="0"/>
              <a:t>Errors compounded by indirect assessment of polar </a:t>
            </a:r>
            <a:r>
              <a:rPr dirty="0" smtClean="0"/>
              <a:t>flux</a:t>
            </a:r>
            <a:endParaRPr lang="en-US" dirty="0" smtClean="0"/>
          </a:p>
          <a:p>
            <a:pPr marL="159448" indent="-159448" defTabSz="637794">
              <a:spcBef>
                <a:spcPts val="600"/>
              </a:spcBef>
              <a:defRPr sz="1953"/>
            </a:pPr>
            <a:r>
              <a:rPr lang="en-US" sz="1953" dirty="0"/>
              <a:t>L5 observations, compared to L1, </a:t>
            </a:r>
            <a:r>
              <a:rPr lang="en-US" sz="1953" dirty="0" smtClean="0"/>
              <a:t>increases </a:t>
            </a:r>
            <a:r>
              <a:rPr lang="en-US" sz="1953" dirty="0"/>
              <a:t>the number of days to 8 or 9 </a:t>
            </a:r>
            <a:r>
              <a:rPr lang="en-US" sz="1953" dirty="0" smtClean="0"/>
              <a:t>for the </a:t>
            </a:r>
            <a:r>
              <a:rPr lang="en-US" sz="1953" dirty="0" smtClean="0"/>
              <a:t>region </a:t>
            </a:r>
            <a:r>
              <a:rPr lang="en-US" sz="1953" dirty="0" smtClean="0"/>
              <a:t>to be </a:t>
            </a:r>
            <a:r>
              <a:rPr lang="en-US" sz="1953" dirty="0" smtClean="0"/>
              <a:t>observed prior </a:t>
            </a:r>
            <a:r>
              <a:rPr lang="en-US" sz="1953" dirty="0"/>
              <a:t>to </a:t>
            </a:r>
            <a:r>
              <a:rPr lang="en-US" sz="1953" dirty="0" smtClean="0"/>
              <a:t>entering </a:t>
            </a:r>
            <a:r>
              <a:rPr lang="en-US" sz="1953" dirty="0"/>
              <a:t>the geo-effective positions</a:t>
            </a:r>
            <a:endParaRPr sz="1953" dirty="0"/>
          </a:p>
          <a:p>
            <a:pPr marL="478345" lvl="1" indent="-159448" defTabSz="637794">
              <a:spcBef>
                <a:spcPts val="600"/>
              </a:spcBef>
              <a:defRPr sz="1953"/>
            </a:pP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5C1"/>
            </a:gs>
            <a:gs pos="100000">
              <a:srgbClr val="0033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98545"/>
          </a:xfrm>
          <a:prstGeom prst="rect">
            <a:avLst/>
          </a:prstGeom>
        </p:spPr>
        <p:txBody>
          <a:bodyPr/>
          <a:lstStyle>
            <a:lvl1pPr defTabSz="500634">
              <a:defRPr sz="2409"/>
            </a:lvl1pPr>
          </a:lstStyle>
          <a:p>
            <a:r>
              <a:rPr dirty="0"/>
              <a:t>Assimilated  Synoptic Chart Movies Jan 2000 - Jan 2001</a:t>
            </a:r>
          </a:p>
        </p:txBody>
      </p:sp>
      <p:pic>
        <p:nvPicPr>
          <p:cNvPr id="197" name="Synoptic_2000-2002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84791" y="782006"/>
            <a:ext cx="5292973" cy="558702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-127409" y="1658342"/>
            <a:ext cx="2326506" cy="630238"/>
          </a:xfrm>
          <a:prstGeom prst="rect">
            <a:avLst/>
          </a:prstGeom>
          <a:ln w="12700">
            <a:miter lim="400000"/>
          </a:ln>
          <a:effectLst>
            <a:outerShdw dist="12700" rotWithShape="0">
              <a:srgbClr val="081445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Movie runs continuously</a:t>
            </a:r>
          </a:p>
        </p:txBody>
      </p:sp>
      <p:sp>
        <p:nvSpPr>
          <p:cNvPr id="199" name="Shape 199"/>
          <p:cNvSpPr/>
          <p:nvPr/>
        </p:nvSpPr>
        <p:spPr>
          <a:xfrm>
            <a:off x="55349" y="4001690"/>
            <a:ext cx="1808585" cy="1747839"/>
          </a:xfrm>
          <a:prstGeom prst="rect">
            <a:avLst/>
          </a:prstGeom>
          <a:ln w="12700">
            <a:miter lim="400000"/>
          </a:ln>
          <a:effectLst>
            <a:outerShdw dist="12700" rotWithShape="0">
              <a:srgbClr val="081445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410765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Movie runs continuously, but only shows data when the Sun Center point is at 180</a:t>
            </a:r>
            <a:r>
              <a:rPr baseline="31999" dirty="0"/>
              <a:t>o</a:t>
            </a:r>
            <a:r>
              <a:rPr dirty="0"/>
              <a:t>.</a:t>
            </a:r>
          </a:p>
        </p:txBody>
      </p:sp>
      <p:sp>
        <p:nvSpPr>
          <p:cNvPr id="7" name="Shape 198"/>
          <p:cNvSpPr/>
          <p:nvPr/>
        </p:nvSpPr>
        <p:spPr>
          <a:xfrm>
            <a:off x="7223728" y="1660395"/>
            <a:ext cx="1833186" cy="626131"/>
          </a:xfrm>
          <a:prstGeom prst="rect">
            <a:avLst/>
          </a:prstGeom>
          <a:ln w="12700">
            <a:miter lim="400000"/>
          </a:ln>
          <a:effectLst>
            <a:outerShdw dist="12700" rotWithShape="0">
              <a:srgbClr val="081445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ctr" defTabSz="410765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dirty="0" smtClean="0"/>
              <a:t>Surface Flux Transport Model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53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8039627" y="6476207"/>
            <a:ext cx="19072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94467"/>
          </a:xfrm>
          <a:prstGeom prst="rect">
            <a:avLst/>
          </a:prstGeom>
        </p:spPr>
        <p:txBody>
          <a:bodyPr>
            <a:noAutofit/>
          </a:bodyPr>
          <a:lstStyle>
            <a:lvl1pPr defTabSz="576071">
              <a:defRPr sz="2772"/>
            </a:lvl1pPr>
          </a:lstStyle>
          <a:p>
            <a:r>
              <a:rPr sz="3200" dirty="0"/>
              <a:t>The </a:t>
            </a:r>
            <a:r>
              <a:rPr sz="3200" dirty="0" err="1"/>
              <a:t>Helioseismic</a:t>
            </a:r>
            <a:r>
              <a:rPr sz="3200" dirty="0"/>
              <a:t> and Magnetic Imager (HMI)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2" name="Shape 21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628650" y="1495521"/>
                <a:ext cx="3886200" cy="4351339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114299" indent="-114299">
                  <a:defRPr sz="1800"/>
                </a:pPr>
                <a:r>
                  <a:rPr lang="en-US" dirty="0" smtClean="0"/>
                  <a:t>Continuous operations at GEO since launched in 2010 on Solar Dynamics Observatory</a:t>
                </a:r>
              </a:p>
              <a:p>
                <a:pPr marL="114299" indent="-114299">
                  <a:defRPr sz="1800"/>
                </a:pPr>
                <a:r>
                  <a:rPr lang="en-US" dirty="0"/>
                  <a:t>Produces 16M pixel longitudinal </a:t>
                </a:r>
                <a:r>
                  <a:rPr lang="en-US" dirty="0" err="1"/>
                  <a:t>magnetograms</a:t>
                </a:r>
                <a:r>
                  <a:rPr lang="en-US" dirty="0"/>
                  <a:t> every 45 seconds and vector </a:t>
                </a:r>
                <a:r>
                  <a:rPr lang="en-US" dirty="0" err="1"/>
                  <a:t>magnetograms</a:t>
                </a:r>
                <a:r>
                  <a:rPr lang="en-US" dirty="0"/>
                  <a:t> every 720 seconds </a:t>
                </a:r>
              </a:p>
              <a:p>
                <a:pPr marL="114299" indent="-114299">
                  <a:defRPr sz="1800"/>
                </a:pPr>
                <a:r>
                  <a:rPr lang="en-US" dirty="0"/>
                  <a:t>Over 100M images collected to date</a:t>
                </a:r>
              </a:p>
              <a:p>
                <a:pPr marL="114299" indent="-114299">
                  <a:defRPr sz="1800"/>
                </a:pPr>
                <a:r>
                  <a:rPr lang="en-US" dirty="0" smtClean="0"/>
                  <a:t>Measured </a:t>
                </a:r>
                <a:r>
                  <a:rPr lang="en-US" dirty="0"/>
                  <a:t>Instrument Properties:</a:t>
                </a:r>
              </a:p>
              <a:p>
                <a:pPr marL="457200" lvl="1" indent="-114300">
                  <a:defRPr sz="1800"/>
                </a:pPr>
                <a:r>
                  <a:rPr lang="en-US" dirty="0"/>
                  <a:t>Mass: 46.8 kg </a:t>
                </a:r>
              </a:p>
              <a:p>
                <a:pPr marL="457200" lvl="1" indent="-114300">
                  <a:defRPr sz="1800"/>
                </a:pPr>
                <a:r>
                  <a:rPr lang="en-US" dirty="0"/>
                  <a:t>Electronics Box: 42.2 kg </a:t>
                </a:r>
              </a:p>
              <a:p>
                <a:pPr marL="457200" lvl="1" indent="-114300">
                  <a:defRPr sz="1800"/>
                </a:pPr>
                <a:r>
                  <a:rPr lang="en-US" dirty="0"/>
                  <a:t>Power: 100.5 </a:t>
                </a:r>
                <a:r>
                  <a:rPr lang="en-US" dirty="0" smtClean="0"/>
                  <a:t>W</a:t>
                </a:r>
              </a:p>
              <a:p>
                <a:pPr marL="85725" indent="-114300">
                  <a:defRPr sz="1800"/>
                </a:pPr>
                <a:r>
                  <a:rPr lang="en-US" dirty="0" smtClean="0"/>
                  <a:t>Technology is a good start for </a:t>
                </a:r>
                <a:r>
                  <a:rPr lang="en-US" dirty="0" smtClean="0"/>
                  <a:t>L5 mission </a:t>
                </a:r>
                <a:endParaRPr lang="en-US" dirty="0" smtClean="0"/>
              </a:p>
              <a:p>
                <a:pPr marL="85725" indent="-114300">
                  <a:defRPr sz="1800"/>
                </a:pPr>
                <a:r>
                  <a:rPr lang="en-US" dirty="0" smtClean="0"/>
                  <a:t>NASA Instrument Cost Model (NICM)</a:t>
                </a:r>
              </a:p>
              <a:p>
                <a:pPr marL="342900" lvl="1" indent="0">
                  <a:buNone/>
                  <a:defRPr sz="1800"/>
                </a:pPr>
                <a:r>
                  <a:rPr lang="en-US" dirty="0" smtClean="0"/>
                  <a:t>Cost 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𝑚𝑎𝑠𝑠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𝑝𝑜𝑤𝑒𝑟</m:t>
                        </m:r>
                      </m:e>
                    </m:ra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342900" lvl="1" indent="0">
                  <a:buNone/>
                  <a:defRPr sz="1800"/>
                </a:pPr>
                <a:endParaRPr dirty="0"/>
              </a:p>
            </p:txBody>
          </p:sp>
        </mc:Choice>
        <mc:Fallback>
          <p:sp>
            <p:nvSpPr>
              <p:cNvPr id="212" name="Shape 2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28650" y="1495521"/>
                <a:ext cx="3886200" cy="4351339"/>
              </a:xfrm>
              <a:prstGeom prst="rect">
                <a:avLst/>
              </a:prstGeom>
              <a:blipFill rotWithShape="0">
                <a:blip r:embed="rId2"/>
                <a:stretch>
                  <a:fillRect l="-1881" t="-980" r="-1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3" name="image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7109" y="898718"/>
            <a:ext cx="4157331" cy="5544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ctrTitle"/>
          </p:nvPr>
        </p:nvSpPr>
        <p:spPr>
          <a:xfrm>
            <a:off x="457200" y="177800"/>
            <a:ext cx="7400925" cy="8191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3200" dirty="0" smtClean="0"/>
              <a:t>C</a:t>
            </a:r>
            <a:r>
              <a:rPr lang="en-US" sz="3200" dirty="0" smtClean="0"/>
              <a:t>ompact </a:t>
            </a:r>
            <a:r>
              <a:rPr sz="3200" dirty="0" smtClean="0"/>
              <a:t>M</a:t>
            </a:r>
            <a:r>
              <a:rPr lang="en-US" sz="3200" dirty="0" smtClean="0"/>
              <a:t>agnetic </a:t>
            </a:r>
            <a:r>
              <a:rPr sz="3200" dirty="0" smtClean="0"/>
              <a:t>I</a:t>
            </a:r>
            <a:r>
              <a:rPr lang="en-US" sz="3200" dirty="0" smtClean="0"/>
              <a:t>mager</a:t>
            </a:r>
            <a:r>
              <a:rPr sz="3200" dirty="0" smtClean="0"/>
              <a:t> </a:t>
            </a:r>
            <a:r>
              <a:rPr lang="en-US" sz="3200" dirty="0" smtClean="0"/>
              <a:t>(CMI)</a:t>
            </a:r>
            <a:br>
              <a:rPr lang="en-US" sz="3200" dirty="0" smtClean="0"/>
            </a:br>
            <a:r>
              <a:rPr sz="3200" dirty="0" smtClean="0"/>
              <a:t>optimized </a:t>
            </a:r>
            <a:r>
              <a:rPr sz="3200" dirty="0"/>
              <a:t>for </a:t>
            </a:r>
            <a:r>
              <a:rPr sz="3200" dirty="0" err="1"/>
              <a:t>SWx</a:t>
            </a:r>
            <a:endParaRPr sz="3200" dirty="0"/>
          </a:p>
        </p:txBody>
      </p:sp>
      <p:sp>
        <p:nvSpPr>
          <p:cNvPr id="222" name="Shape 222"/>
          <p:cNvSpPr>
            <a:spLocks noGrp="1"/>
          </p:cNvSpPr>
          <p:nvPr>
            <p:ph type="subTitle" sz="half" idx="1"/>
          </p:nvPr>
        </p:nvSpPr>
        <p:spPr>
          <a:xfrm>
            <a:off x="724586" y="3363862"/>
            <a:ext cx="7531101" cy="3177130"/>
          </a:xfrm>
          <a:prstGeom prst="rect">
            <a:avLst/>
          </a:prstGeom>
        </p:spPr>
        <p:txBody>
          <a:bodyPr/>
          <a:lstStyle/>
          <a:p>
            <a:pPr algn="l" defTabSz="624078">
              <a:lnSpc>
                <a:spcPct val="81000"/>
              </a:lnSpc>
              <a:spcBef>
                <a:spcPts val="600"/>
              </a:spcBef>
              <a:defRPr sz="1638"/>
            </a:pPr>
            <a:r>
              <a:rPr dirty="0"/>
              <a:t>Capabilities of both HMI and the Compact Magnetic Imager (CMI):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Operate in Fe I 6173 Angstroms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Bandpass 0.05 Angstroms Tunable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Measure linear and circular polarization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Produce Line of Sight and Vector </a:t>
            </a:r>
            <a:r>
              <a:rPr dirty="0" err="1"/>
              <a:t>magnetograms</a:t>
            </a:r>
            <a:endParaRPr dirty="0"/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Produce Full Disk Line of Sight Velocity Maps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200"/>
              </a:spcBef>
              <a:buSzPct val="100000"/>
              <a:buChar char="•"/>
              <a:defRPr sz="1638"/>
            </a:pPr>
            <a:r>
              <a:rPr dirty="0"/>
              <a:t>Velocity and Magnetic Field Maps are made with the same set of images</a:t>
            </a:r>
          </a:p>
          <a:p>
            <a:pPr algn="l" defTabSz="624078">
              <a:lnSpc>
                <a:spcPct val="81000"/>
              </a:lnSpc>
              <a:spcBef>
                <a:spcPts val="600"/>
              </a:spcBef>
              <a:defRPr sz="1638"/>
            </a:pPr>
            <a:r>
              <a:rPr dirty="0"/>
              <a:t>CMI for </a:t>
            </a:r>
            <a:r>
              <a:rPr lang="en-US" dirty="0" smtClean="0"/>
              <a:t>L5</a:t>
            </a:r>
            <a:endParaRPr dirty="0"/>
          </a:p>
          <a:p>
            <a:pPr marL="492693" lvl="1" indent="-145983" algn="l" defTabSz="624078">
              <a:lnSpc>
                <a:spcPct val="81000"/>
              </a:lnSpc>
              <a:spcBef>
                <a:spcPts val="600"/>
              </a:spcBef>
              <a:buSzPct val="100000"/>
              <a:buFontTx/>
              <a:buChar char="•"/>
              <a:defRPr sz="1638"/>
            </a:pPr>
            <a:r>
              <a:rPr lang="en-US" dirty="0"/>
              <a:t>Sufficient resolution for </a:t>
            </a:r>
            <a:r>
              <a:rPr lang="en-US" dirty="0" err="1"/>
              <a:t>SWx</a:t>
            </a:r>
            <a:r>
              <a:rPr lang="en-US" dirty="0"/>
              <a:t> modeling and forecasting with reduced bandwidth requirements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600"/>
              </a:spcBef>
              <a:buSzPct val="100000"/>
              <a:buChar char="•"/>
              <a:defRPr sz="1638"/>
            </a:pPr>
            <a:r>
              <a:rPr dirty="0" smtClean="0"/>
              <a:t>Compatible </a:t>
            </a:r>
            <a:r>
              <a:rPr dirty="0"/>
              <a:t>resolution with the Solar Ultraviolet Imager (SUVI) on GOES-R</a:t>
            </a:r>
          </a:p>
          <a:p>
            <a:pPr marL="492693" lvl="1" indent="-145983" algn="l" defTabSz="624078">
              <a:lnSpc>
                <a:spcPct val="81000"/>
              </a:lnSpc>
              <a:spcBef>
                <a:spcPts val="600"/>
              </a:spcBef>
              <a:buSzPct val="100000"/>
              <a:buChar char="•"/>
              <a:defRPr sz="1638"/>
            </a:pPr>
            <a:r>
              <a:rPr lang="en-US" dirty="0" smtClean="0"/>
              <a:t>On-board processing can be developed to reduce telemetry requirements</a:t>
            </a:r>
            <a:endParaRPr dirty="0"/>
          </a:p>
        </p:txBody>
      </p:sp>
      <p:graphicFrame>
        <p:nvGraphicFramePr>
          <p:cNvPr id="223" name="Table 223"/>
          <p:cNvGraphicFramePr/>
          <p:nvPr/>
        </p:nvGraphicFramePr>
        <p:xfrm>
          <a:off x="730936" y="1049086"/>
          <a:ext cx="7518400" cy="226039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55900"/>
                <a:gridCol w="2552700"/>
                <a:gridCol w="2209800"/>
              </a:tblGrid>
              <a:tr h="389848">
                <a:tc>
                  <a:txBody>
                    <a:bodyPr/>
                    <a:lstStyle/>
                    <a:p>
                      <a:pPr>
                        <a:defRPr sz="1800" b="1">
                          <a:solidFill>
                            <a:srgbClr val="00279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/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HMI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CMI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</a:tr>
              <a:tr h="35174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Telescope Diameter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14 cm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7 cm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</a:tr>
              <a:tr h="34539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Diffraction Limited Resolution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0.91 arcsec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1.82 arcsec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</a:tr>
              <a:tr h="58669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Sensor 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4096 X 4096 pixels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0.5 X 0.5 arcsec/each pixel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2048 X 2048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1 X 1 arcsec/each pixel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788A3"/>
                    </a:solidFill>
                  </a:tcPr>
                </a:tc>
              </a:tr>
              <a:tr h="586698">
                <a:tc>
                  <a:txBody>
                    <a:bodyPr/>
                    <a:lstStyle/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Spatial Resolution </a:t>
                      </a:r>
                      <a:endParaRPr sz="2000" b="1">
                        <a:solidFill>
                          <a:srgbClr val="FFFFFF"/>
                        </a:solidFill>
                      </a:endParaRPr>
                    </a:p>
                    <a:p>
                      <a:pPr>
                        <a:defRPr sz="1600"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t>(Over entire Solar Disk)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1 arcsec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Arial"/>
                        </a:rPr>
                        <a:t>2 arcsec</a:t>
                      </a:r>
                    </a:p>
                  </a:txBody>
                  <a:tcPr marL="45699" marR="45699" marT="45699" marB="45699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AAAC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2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2_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2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2_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1336</Words>
  <Application>Microsoft Office PowerPoint</Application>
  <PresentationFormat>On-screen Show (4:3)</PresentationFormat>
  <Paragraphs>266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Helvetica Light</vt:lpstr>
      <vt:lpstr>2_Office Theme</vt:lpstr>
      <vt:lpstr>Observing the Corona and the Solar Magnetic Field for Space Weather Forecasting </vt:lpstr>
      <vt:lpstr>Outline</vt:lpstr>
      <vt:lpstr>What is a magnetograph?</vt:lpstr>
      <vt:lpstr>What do magnetograms do for SWx?</vt:lpstr>
      <vt:lpstr>What is available now?</vt:lpstr>
      <vt:lpstr>Limitation of only L1/Benefit of L5</vt:lpstr>
      <vt:lpstr>Assimilated  Synoptic Chart Movies Jan 2000 - Jan 2001</vt:lpstr>
      <vt:lpstr>The Helioseismic and Magnetic Imager (HMI)</vt:lpstr>
      <vt:lpstr>Compact Magnetic Imager (CMI) optimized for SWx</vt:lpstr>
      <vt:lpstr>Compact Magnetic Imager (CMI)</vt:lpstr>
      <vt:lpstr>L5 EUV observations – SUVI will be at GEO</vt:lpstr>
      <vt:lpstr>SUVI First Light Movie 171Å</vt:lpstr>
      <vt:lpstr>Conclusions</vt:lpstr>
      <vt:lpstr>Thanks</vt:lpstr>
      <vt:lpstr>Possible Viewpoints: Lagrange Points</vt:lpstr>
      <vt:lpstr>Possible Viewpoints: Complete Equatorial Coverage</vt:lpstr>
      <vt:lpstr>Possible Viewpoints: And out of the Ecliptic…</vt:lpstr>
      <vt:lpstr>Compact Magnetorgraph and SUVI SWAP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Compact Magnetographs for Space Weather Forecasting </dc:title>
  <dc:creator>Hurlburt, Neal (US)</dc:creator>
  <cp:keywords/>
  <cp:lastModifiedBy>James Lemen</cp:lastModifiedBy>
  <cp:revision>60</cp:revision>
  <dcterms:modified xsi:type="dcterms:W3CDTF">2017-03-07T17:00:27Z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ACCT01\jlemen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/>
  </property>
  <property fmtid="{D5CDD505-2E9C-101B-9397-08002B2CF9AE}" pid="12" name="checkedProgramsCount">
    <vt:i4>0</vt:i4>
  </property>
  <property fmtid="{D5CDD505-2E9C-101B-9397-08002B2CF9AE}" pid="13" name="ExpCountry">
    <vt:lpwstr/>
  </property>
</Properties>
</file>