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275" r:id="rId2"/>
    <p:sldId id="260" r:id="rId3"/>
    <p:sldId id="261" r:id="rId4"/>
    <p:sldId id="270" r:id="rId5"/>
    <p:sldId id="273" r:id="rId6"/>
    <p:sldId id="262" r:id="rId7"/>
    <p:sldId id="269" r:id="rId8"/>
    <p:sldId id="263" r:id="rId9"/>
    <p:sldId id="264" r:id="rId10"/>
    <p:sldId id="266" r:id="rId11"/>
    <p:sldId id="272" r:id="rId12"/>
    <p:sldId id="265" r:id="rId13"/>
    <p:sldId id="27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EF33-0AE9-4F86-A3B3-3D09F65B298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E9108-2DED-4C84-8022-CB031EA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459C-B1BB-4595-8ECD-052F5642315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4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9108-2DED-4C84-8022-CB031EA5B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8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9108-2DED-4C84-8022-CB031EA5B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9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9108-2DED-4C84-8022-CB031EA5B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9108-2DED-4C84-8022-CB031EA5B1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9108-2DED-4C84-8022-CB031EA5B1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9108-2DED-4C84-8022-CB031EA5B1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9108-2DED-4C84-8022-CB031EA5B1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9108-2DED-4C84-8022-CB031EA5B1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3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5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3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3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7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3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5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8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1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4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Klaus_Gerhard_Puschmann/publication/308476318_REMOTE_SENSING_OPTICAL_INSTRUMENTATION_FOR_ENHANCED_SPACE_WEATHER_MONITORING_FROM_THE_L1_AND_L5_LAGRANGE_POINTS/links/57e4e7a108ae06097a0d06d0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dx.doi.org/10.1002/2015SW001173" TargetMode="External"/><Relationship Id="rId5" Type="http://schemas.openxmlformats.org/officeDocument/2006/relationships/hyperlink" Target="http://dx.doi.org/10.1002/2016SW001471" TargetMode="External"/><Relationship Id="rId4" Type="http://schemas.openxmlformats.org/officeDocument/2006/relationships/hyperlink" Target="http://adsabs.harvard.edu/cgi-bin/nph-abs_connect?fforward=http://dx.doi.org/10.3847/0004-637X/825/2/13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470025"/>
          </a:xfrm>
          <a:solidFill>
            <a:srgbClr val="000000">
              <a:alpha val="20000"/>
            </a:srgb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WG2: Magnetographs and </a:t>
            </a:r>
            <a:r>
              <a:rPr lang="en-US" dirty="0" smtClean="0">
                <a:solidFill>
                  <a:schemeClr val="bg1"/>
                </a:solidFill>
              </a:rPr>
              <a:t>solar-disk </a:t>
            </a:r>
            <a:r>
              <a:rPr lang="en-US" dirty="0">
                <a:solidFill>
                  <a:schemeClr val="bg1"/>
                </a:solidFill>
              </a:rPr>
              <a:t>white-light imagers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9144000" cy="1752600"/>
          </a:xfrm>
          <a:solidFill>
            <a:srgbClr val="000000">
              <a:alpha val="20000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Alexei A. </a:t>
            </a:r>
            <a:r>
              <a:rPr lang="en-US" dirty="0" smtClean="0">
                <a:solidFill>
                  <a:schemeClr val="bg1"/>
                </a:solidFill>
              </a:rPr>
              <a:t>Pevtsov</a:t>
            </a:r>
            <a:r>
              <a:rPr lang="en-US" baseline="30000" dirty="0" smtClean="0">
                <a:solidFill>
                  <a:schemeClr val="bg1"/>
                </a:solidFill>
              </a:rPr>
              <a:t>1,2</a:t>
            </a:r>
          </a:p>
          <a:p>
            <a:pPr algn="l"/>
            <a:r>
              <a:rPr lang="en-US" sz="2800" baseline="30000" dirty="0">
                <a:solidFill>
                  <a:schemeClr val="bg1"/>
                </a:solidFill>
              </a:rPr>
              <a:t>	</a:t>
            </a:r>
            <a:r>
              <a:rPr lang="en-US" sz="2800" baseline="30000" dirty="0" smtClean="0">
                <a:solidFill>
                  <a:schemeClr val="bg1"/>
                </a:solidFill>
              </a:rPr>
              <a:t>	</a:t>
            </a:r>
            <a:r>
              <a:rPr lang="en-US" sz="2800" baseline="30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US </a:t>
            </a:r>
            <a:r>
              <a:rPr lang="en-US" sz="2800" dirty="0">
                <a:solidFill>
                  <a:schemeClr val="bg1"/>
                </a:solidFill>
              </a:rPr>
              <a:t>National Solar </a:t>
            </a:r>
            <a:r>
              <a:rPr lang="en-US" sz="2800" dirty="0" smtClean="0">
                <a:solidFill>
                  <a:schemeClr val="bg1"/>
                </a:solidFill>
              </a:rPr>
              <a:t>Observatory</a:t>
            </a:r>
          </a:p>
          <a:p>
            <a:pPr algn="l"/>
            <a:r>
              <a:rPr lang="en-US" sz="2800" baseline="30000" dirty="0">
                <a:solidFill>
                  <a:schemeClr val="bg1"/>
                </a:solidFill>
              </a:rPr>
              <a:t>	</a:t>
            </a:r>
            <a:r>
              <a:rPr lang="en-US" sz="2800" baseline="30000" dirty="0" smtClean="0">
                <a:solidFill>
                  <a:schemeClr val="bg1"/>
                </a:solidFill>
              </a:rPr>
              <a:t>	2</a:t>
            </a:r>
            <a:r>
              <a:rPr lang="en-US" sz="2800" dirty="0" smtClean="0">
                <a:solidFill>
                  <a:schemeClr val="bg1"/>
                </a:solidFill>
              </a:rPr>
              <a:t>University </a:t>
            </a:r>
            <a:r>
              <a:rPr lang="en-US" sz="2800" dirty="0">
                <a:solidFill>
                  <a:schemeClr val="bg1"/>
                </a:solidFill>
              </a:rPr>
              <a:t>of Oulu, </a:t>
            </a:r>
            <a:r>
              <a:rPr lang="en-US" sz="2800" dirty="0" smtClean="0">
                <a:solidFill>
                  <a:schemeClr val="bg1"/>
                </a:solidFill>
              </a:rPr>
              <a:t>Finland   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181600"/>
            <a:ext cx="9144000" cy="1384995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nd 35 team members (</a:t>
            </a:r>
            <a:r>
              <a:rPr lang="en-US" sz="2800" dirty="0" err="1" smtClean="0">
                <a:solidFill>
                  <a:schemeClr val="bg1"/>
                </a:solidFill>
              </a:rPr>
              <a:t>Vourlidas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A., </a:t>
            </a:r>
            <a:r>
              <a:rPr lang="en-US" sz="2800" dirty="0" smtClean="0">
                <a:solidFill>
                  <a:schemeClr val="bg1"/>
                </a:solidFill>
              </a:rPr>
              <a:t>Berger, </a:t>
            </a:r>
            <a:r>
              <a:rPr lang="en-US" sz="2800" dirty="0">
                <a:solidFill>
                  <a:schemeClr val="bg1"/>
                </a:solidFill>
              </a:rPr>
              <a:t>T., </a:t>
            </a:r>
            <a:r>
              <a:rPr lang="en-US" sz="2800" dirty="0" err="1" smtClean="0">
                <a:solidFill>
                  <a:schemeClr val="bg1"/>
                </a:solidFill>
              </a:rPr>
              <a:t>Scherrer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P., </a:t>
            </a:r>
            <a:r>
              <a:rPr lang="en-US" sz="2800" dirty="0" err="1" smtClean="0">
                <a:solidFill>
                  <a:schemeClr val="bg1"/>
                </a:solidFill>
              </a:rPr>
              <a:t>Hoeksema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T., </a:t>
            </a:r>
            <a:r>
              <a:rPr lang="en-US" sz="2800" dirty="0" err="1" smtClean="0">
                <a:solidFill>
                  <a:schemeClr val="bg1"/>
                </a:solidFill>
              </a:rPr>
              <a:t>Schou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J., Hudson, H., </a:t>
            </a:r>
            <a:r>
              <a:rPr lang="en-US" sz="2800" dirty="0" err="1">
                <a:solidFill>
                  <a:schemeClr val="bg1"/>
                </a:solidFill>
              </a:rPr>
              <a:t>Xinlin</a:t>
            </a:r>
            <a:r>
              <a:rPr lang="en-US" sz="2800" dirty="0">
                <a:solidFill>
                  <a:schemeClr val="bg1"/>
                </a:solidFill>
              </a:rPr>
              <a:t> Li, Title, A., </a:t>
            </a:r>
            <a:r>
              <a:rPr lang="en-US" sz="2800" dirty="0" err="1">
                <a:solidFill>
                  <a:schemeClr val="bg1"/>
                </a:solidFill>
              </a:rPr>
              <a:t>Leibacher</a:t>
            </a:r>
            <a:r>
              <a:rPr lang="en-US" sz="2800" dirty="0">
                <a:solidFill>
                  <a:schemeClr val="bg1"/>
                </a:solidFill>
              </a:rPr>
              <a:t>, J., </a:t>
            </a:r>
            <a:r>
              <a:rPr lang="en-US" sz="2800" dirty="0" err="1">
                <a:solidFill>
                  <a:schemeClr val="bg1"/>
                </a:solidFill>
              </a:rPr>
              <a:t>Biesecker</a:t>
            </a:r>
            <a:r>
              <a:rPr lang="en-US" sz="2800" dirty="0">
                <a:solidFill>
                  <a:schemeClr val="bg1"/>
                </a:solidFill>
              </a:rPr>
              <a:t>, D., Mackay, D., Singh, J., </a:t>
            </a:r>
            <a:r>
              <a:rPr lang="en-US" sz="2800" dirty="0" smtClean="0">
                <a:solidFill>
                  <a:schemeClr val="bg1"/>
                </a:solidFill>
              </a:rPr>
              <a:t>Deng Y.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[…]).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0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Field from L1-L5-L4</a:t>
            </a:r>
            <a:endParaRPr lang="en-US" dirty="0"/>
          </a:p>
        </p:txBody>
      </p:sp>
      <p:pic>
        <p:nvPicPr>
          <p:cNvPr id="2050" name="Picture 2" descr="C:\Users\apevtsov\Documents\projects_nso\l5_modeling\b0_l5_l4_l1_shad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248400" cy="49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1" y="1905000"/>
            <a:ext cx="281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Knowledge of polar fields is critical for many SW models (e.g., PFSS, WSA-Enlil).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Combination of L1 and L5 will improve polar field representation.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92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Helioseismology from L5?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 of pre-emergence of ARs (SW)</a:t>
            </a:r>
          </a:p>
          <a:p>
            <a:r>
              <a:rPr lang="en-US" dirty="0" smtClean="0"/>
              <a:t> Probing deep (dynamo?) layers at the base of the convection zone (new science).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Telemetry, cost, 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Tests with SDO/HMI magnetograms with mp4 compression: one 2K by 2K (40 mins) and 256 by 256 (Doppler, 1 min) - 10Kbps. </a:t>
            </a:r>
          </a:p>
          <a:p>
            <a:r>
              <a:rPr lang="en-US" dirty="0" smtClean="0"/>
              <a:t>Lev1- onboard, full inversion on the ground</a:t>
            </a:r>
          </a:p>
          <a:p>
            <a:r>
              <a:rPr lang="en-US" dirty="0"/>
              <a:t>Vector </a:t>
            </a:r>
            <a:r>
              <a:rPr lang="en-US" dirty="0" smtClean="0"/>
              <a:t>- only </a:t>
            </a:r>
            <a:r>
              <a:rPr lang="en-US" dirty="0"/>
              <a:t>for strong field areas (ARs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10-20 Kbps may be a hard requirement to get around. Would require DSN.</a:t>
            </a:r>
          </a:p>
          <a:p>
            <a:r>
              <a:rPr lang="en-US" dirty="0" smtClean="0"/>
              <a:t>Drifters (limited instruments) vs. “</a:t>
            </a:r>
            <a:r>
              <a:rPr lang="en-US" dirty="0" err="1" smtClean="0"/>
              <a:t>Galactica</a:t>
            </a:r>
            <a:r>
              <a:rPr lang="en-US" dirty="0" smtClean="0"/>
              <a:t>”-class (suite of instruments); multiple back-ups, $100M s/c + (2-3 instr. x $30M) + $70M launcher  = $230-260M  </a:t>
            </a:r>
          </a:p>
        </p:txBody>
      </p:sp>
    </p:spTree>
    <p:extLst>
      <p:ext uri="{BB962C8B-B14F-4D97-AF65-F5344CB8AC3E}">
        <p14:creationId xmlns:p14="http://schemas.microsoft.com/office/powerpoint/2010/main" val="16623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Magnetograph should be a </a:t>
            </a:r>
            <a:r>
              <a:rPr lang="en-US" u="sng" dirty="0"/>
              <a:t>priority 1</a:t>
            </a:r>
            <a:r>
              <a:rPr lang="en-US" dirty="0"/>
              <a:t> (baseline) </a:t>
            </a:r>
            <a:r>
              <a:rPr lang="en-US" dirty="0" smtClean="0"/>
              <a:t>instrument</a:t>
            </a:r>
          </a:p>
          <a:p>
            <a:r>
              <a:rPr lang="en-US" dirty="0" smtClean="0"/>
              <a:t>Strong preferences:</a:t>
            </a:r>
          </a:p>
          <a:p>
            <a:pPr lvl="1"/>
            <a:r>
              <a:rPr lang="en-US" dirty="0"/>
              <a:t>Identical instruments on L1 and L5</a:t>
            </a:r>
          </a:p>
          <a:p>
            <a:pPr lvl="1"/>
            <a:r>
              <a:rPr lang="en-US" dirty="0" smtClean="0"/>
              <a:t>Vector magnetograph</a:t>
            </a:r>
          </a:p>
          <a:p>
            <a:pPr marL="514350" indent="-457200"/>
            <a:r>
              <a:rPr lang="en-US" dirty="0" smtClean="0"/>
              <a:t>Doppler and WL will come with magnetograph data</a:t>
            </a:r>
          </a:p>
          <a:p>
            <a:pPr marL="914400" lvl="1" indent="-457200"/>
            <a:r>
              <a:rPr lang="en-US" dirty="0" smtClean="0"/>
              <a:t>Helioseismology is enhancement for scientific outcome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Kraft, S., </a:t>
            </a:r>
            <a:r>
              <a:rPr lang="en-US" dirty="0" err="1" smtClean="0"/>
              <a:t>Puschmann</a:t>
            </a:r>
            <a:r>
              <a:rPr lang="en-US" dirty="0" smtClean="0"/>
              <a:t>, K.G., </a:t>
            </a:r>
            <a:r>
              <a:rPr lang="en-US" dirty="0" err="1" smtClean="0"/>
              <a:t>Luntama</a:t>
            </a:r>
            <a:r>
              <a:rPr lang="en-US" dirty="0" smtClean="0"/>
              <a:t>, J.P., “</a:t>
            </a:r>
            <a:r>
              <a:rPr lang="en-US" dirty="0" err="1" smtClean="0">
                <a:hlinkClick r:id="rId3"/>
              </a:rPr>
              <a:t>Remore</a:t>
            </a:r>
            <a:r>
              <a:rPr lang="en-US" dirty="0" smtClean="0">
                <a:hlinkClick r:id="rId3"/>
              </a:rPr>
              <a:t> Sensing Optical Instrumentation for Enhanced Space Weather Monitoring from the L1 and L5 Lagrange Points</a:t>
            </a:r>
            <a:r>
              <a:rPr lang="en-US" dirty="0" smtClean="0"/>
              <a:t>”, ICSO, 2016</a:t>
            </a:r>
          </a:p>
          <a:p>
            <a:r>
              <a:rPr lang="en-US" dirty="0" smtClean="0"/>
              <a:t>Mackay</a:t>
            </a:r>
            <a:r>
              <a:rPr lang="en-US" dirty="0"/>
              <a:t>, D.H., </a:t>
            </a:r>
            <a:r>
              <a:rPr lang="en-US" dirty="0" err="1"/>
              <a:t>Yeates</a:t>
            </a:r>
            <a:r>
              <a:rPr lang="en-US" dirty="0"/>
              <a:t>, A.R., &amp; </a:t>
            </a:r>
            <a:r>
              <a:rPr lang="en-US" dirty="0" err="1"/>
              <a:t>Bocquet</a:t>
            </a:r>
            <a:r>
              <a:rPr lang="en-US" dirty="0"/>
              <a:t>, F.X. 2016, "Impact of an L5 Magnetograph on Non-potential Solar Global Magnetic Field </a:t>
            </a:r>
            <a:r>
              <a:rPr lang="en-US" dirty="0" smtClean="0"/>
              <a:t>Modeling“, APJ</a:t>
            </a:r>
            <a:r>
              <a:rPr lang="en-US" dirty="0"/>
              <a:t>, </a:t>
            </a:r>
            <a:r>
              <a:rPr lang="en-US" b="1" dirty="0"/>
              <a:t>825</a:t>
            </a:r>
            <a:r>
              <a:rPr lang="en-US" dirty="0"/>
              <a:t>, 131 ,</a:t>
            </a:r>
            <a:r>
              <a:rPr lang="en-US" dirty="0">
                <a:hlinkClick r:id="rId4"/>
              </a:rPr>
              <a:t>10.3847/0004-637X/825/2/131</a:t>
            </a:r>
            <a:endParaRPr lang="en-US" dirty="0"/>
          </a:p>
          <a:p>
            <a:r>
              <a:rPr lang="en-US" dirty="0" smtClean="0"/>
              <a:t>Pevtsov</a:t>
            </a:r>
            <a:r>
              <a:rPr lang="en-US" dirty="0"/>
              <a:t>, A.A., Bertello, L. , MacNeice, P., and Petrie, G.: 2016, "What if we had a magnetograph at </a:t>
            </a:r>
            <a:r>
              <a:rPr lang="en-US" dirty="0" err="1"/>
              <a:t>Lagrangian</a:t>
            </a:r>
            <a:r>
              <a:rPr lang="en-US" dirty="0"/>
              <a:t> L5?", Space Weather, </a:t>
            </a:r>
            <a:r>
              <a:rPr lang="en-US" b="1" dirty="0"/>
              <a:t>14</a:t>
            </a:r>
            <a:r>
              <a:rPr lang="en-US" dirty="0"/>
              <a:t>, 1026-1031, DOI: </a:t>
            </a:r>
            <a:r>
              <a:rPr lang="en-US" dirty="0" smtClean="0">
                <a:hlinkClick r:id="rId5"/>
              </a:rPr>
              <a:t>10.1002/2016SW001471</a:t>
            </a:r>
            <a:endParaRPr lang="en-US" dirty="0" smtClean="0"/>
          </a:p>
          <a:p>
            <a:r>
              <a:rPr lang="en-US" dirty="0" err="1"/>
              <a:t>Vourlidas</a:t>
            </a:r>
            <a:r>
              <a:rPr lang="en-US" dirty="0"/>
              <a:t>, A</a:t>
            </a:r>
            <a:r>
              <a:rPr lang="en-US" dirty="0" smtClean="0"/>
              <a:t>.: 2015, </a:t>
            </a:r>
            <a:r>
              <a:rPr lang="en-US" dirty="0"/>
              <a:t>“Mission to the Sun-Earth L5 </a:t>
            </a:r>
            <a:r>
              <a:rPr lang="en-US" dirty="0" err="1"/>
              <a:t>Lagrangian</a:t>
            </a:r>
            <a:r>
              <a:rPr lang="en-US" dirty="0"/>
              <a:t> Point: An Optimal Platform for Space Weather </a:t>
            </a:r>
            <a:r>
              <a:rPr lang="en-US" dirty="0" smtClean="0"/>
              <a:t>Research”, </a:t>
            </a:r>
            <a:r>
              <a:rPr lang="en-US" dirty="0"/>
              <a:t>Space Weather, </a:t>
            </a:r>
            <a:r>
              <a:rPr lang="en-US" b="1" dirty="0"/>
              <a:t>13</a:t>
            </a:r>
            <a:r>
              <a:rPr lang="en-US" dirty="0"/>
              <a:t>, 197–201. </a:t>
            </a:r>
            <a:r>
              <a:rPr lang="en-US" dirty="0" smtClean="0">
                <a:hlinkClick r:id="rId6" action="ppaction://hlinkfile"/>
              </a:rPr>
              <a:t>10.1002/2015SW001173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Critical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the L5 magnetograph priority 1 (baseline) or priority 2 (enhanced) payload</a:t>
            </a:r>
          </a:p>
          <a:p>
            <a:pPr lvl="1"/>
            <a:r>
              <a:rPr lang="en-US" dirty="0" smtClean="0"/>
              <a:t>Objectives of L5 mission (Carrington-type of event? </a:t>
            </a:r>
            <a:r>
              <a:rPr lang="en-US" dirty="0" smtClean="0">
                <a:sym typeface="Wingdings" panose="05000000000000000000" pitchFamily="2" charset="2"/>
              </a:rPr>
              <a:t> P2; </a:t>
            </a:r>
            <a:r>
              <a:rPr lang="en-US" dirty="0" smtClean="0"/>
              <a:t>Or improvement of prediction of “routine” space weather forecast?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P1</a:t>
            </a:r>
            <a:endParaRPr lang="en-US" dirty="0" smtClean="0"/>
          </a:p>
          <a:p>
            <a:pPr lvl="1"/>
            <a:r>
              <a:rPr lang="en-US" dirty="0" smtClean="0"/>
              <a:t>L5 Objectives (from S. Kraft presentation): </a:t>
            </a:r>
          </a:p>
          <a:p>
            <a:pPr lvl="2"/>
            <a:r>
              <a:rPr lang="en-US" dirty="0" smtClean="0"/>
              <a:t>[…] providing improved inputs to SW models</a:t>
            </a:r>
          </a:p>
          <a:p>
            <a:pPr lvl="2"/>
            <a:r>
              <a:rPr lang="en-US" dirty="0" smtClean="0"/>
              <a:t>[…] monitoring development of ARs 3-4 days before L1 vantage. </a:t>
            </a:r>
          </a:p>
          <a:p>
            <a:r>
              <a:rPr lang="en-US" dirty="0" smtClean="0"/>
              <a:t>LOS or Vector magnetograph?</a:t>
            </a:r>
          </a:p>
        </p:txBody>
      </p:sp>
    </p:spTree>
    <p:extLst>
      <p:ext uri="{BB962C8B-B14F-4D97-AF65-F5344CB8AC3E}">
        <p14:creationId xmlns:p14="http://schemas.microsoft.com/office/powerpoint/2010/main" val="37941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L5 magnetograph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u="sng" dirty="0" smtClean="0"/>
              <a:t>priority </a:t>
            </a:r>
            <a:r>
              <a:rPr lang="en-US" u="sng" dirty="0"/>
              <a:t>1</a:t>
            </a:r>
            <a:r>
              <a:rPr lang="en-US" dirty="0"/>
              <a:t> (baseline) </a:t>
            </a:r>
            <a:r>
              <a:rPr lang="en-US" dirty="0" smtClean="0"/>
              <a:t>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Data will improve modeling of solar wind (Mackay et al 2016), Pevtsov et at 2016) and the estimates of global quantities: polar flux, total mag. energy, elec. current, open flux, solar wind speed etc.</a:t>
            </a:r>
            <a:endParaRPr lang="en-US" dirty="0"/>
          </a:p>
          <a:p>
            <a:r>
              <a:rPr lang="en-US" dirty="0" smtClean="0"/>
              <a:t>Will provide information on emerging ARs, and allow evaluating their potential for flare/CME eruption. </a:t>
            </a:r>
          </a:p>
          <a:p>
            <a:r>
              <a:rPr lang="en-US" dirty="0" smtClean="0"/>
              <a:t>In combination with L1 (and maybe L4?) will provide better representation of global magnetic field topology, polar field, may help with 180-deg. disambiguation of magnetic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L5 data on Modeling of Solar Wind (WSA-Enlil)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3566" y="6488668"/>
            <a:ext cx="20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Pevtsov et al (2016)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91254"/>
              </p:ext>
            </p:extLst>
          </p:nvPr>
        </p:nvGraphicFramePr>
        <p:xfrm>
          <a:off x="2895600" y="3469640"/>
          <a:ext cx="6096000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Case 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Case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Solar wind speed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70-75 km s</a:t>
                      </a:r>
                      <a:r>
                        <a:rPr lang="en-US" b="0" i="1" baseline="30000" dirty="0" smtClean="0">
                          <a:solidFill>
                            <a:schemeClr val="tx1"/>
                          </a:solidFill>
                        </a:rPr>
                        <a:t>−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(20%).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100-120 km s</a:t>
                      </a:r>
                      <a:r>
                        <a:rPr lang="en-US" b="0" i="1" baseline="30000" dirty="0" smtClean="0">
                          <a:solidFill>
                            <a:schemeClr val="tx1"/>
                          </a:solidFill>
                        </a:rPr>
                        <a:t>−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(30%)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Electron density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cm</a:t>
                      </a:r>
                      <a:r>
                        <a:rPr lang="en-US" i="1" baseline="30000" dirty="0" smtClean="0"/>
                        <a:t>−</a:t>
                      </a:r>
                      <a:r>
                        <a:rPr lang="en-US" baseline="30000" dirty="0" smtClean="0"/>
                        <a:t>3 </a:t>
                      </a:r>
                      <a:r>
                        <a:rPr lang="en-US" dirty="0" smtClean="0"/>
                        <a:t>(40%)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 cm</a:t>
                      </a:r>
                      <a:r>
                        <a:rPr lang="en-US" i="1" baseline="30000" dirty="0" smtClean="0"/>
                        <a:t>−</a:t>
                      </a:r>
                      <a:r>
                        <a:rPr lang="en-US" baseline="30000" dirty="0" smtClean="0"/>
                        <a:t>3 </a:t>
                      </a:r>
                      <a:r>
                        <a:rPr lang="en-US" dirty="0" smtClean="0"/>
                        <a:t>(60-70%)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Magnetic field strength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nT</a:t>
                      </a:r>
                      <a:r>
                        <a:rPr lang="en-US" dirty="0" smtClean="0"/>
                        <a:t> (15%)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nT</a:t>
                      </a:r>
                      <a:r>
                        <a:rPr lang="en-US" dirty="0" smtClean="0"/>
                        <a:t> (20-25%)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Electron temperature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KK (10-15%)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15-20 KK (45-50%).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0175"/>
            <a:ext cx="390048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039035"/>
            <a:ext cx="460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+L1</a:t>
            </a: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810500" cy="489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6488668"/>
            <a:ext cx="20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Pevtsov et al (2016)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Open Fields/Coronal Holes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3712711"/>
            <a:ext cx="273196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Incorrect prediction of CHs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217" y="2057400"/>
            <a:ext cx="1213583" cy="16764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1782" y="4082043"/>
            <a:ext cx="386617" cy="87095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" y="3733800"/>
            <a:ext cx="123463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Missing CH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90197" y="4103132"/>
            <a:ext cx="1213582" cy="54506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13" y="1524000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L1+L5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5862935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L1 only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93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LOS or Vector magnetograph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SW forecast uses only LOS, moderate resolution data.</a:t>
            </a:r>
          </a:p>
          <a:p>
            <a:r>
              <a:rPr lang="en-US" dirty="0" smtClean="0"/>
              <a:t>Vector data products and their use in SW modeling are not mature enough (recent meeting in Oulu: www.nso.edu/node/1510).</a:t>
            </a:r>
          </a:p>
          <a:p>
            <a:r>
              <a:rPr lang="en-US" dirty="0" smtClean="0"/>
              <a:t>Forward looking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VMs have potential to significantly improve SW forecast; for mission in 2023, preference is for VM.</a:t>
            </a:r>
          </a:p>
          <a:p>
            <a:r>
              <a:rPr lang="en-US" dirty="0" smtClean="0"/>
              <a:t>Should include both Doppler and WL (come </a:t>
            </a:r>
            <a:r>
              <a:rPr lang="en-US" dirty="0"/>
              <a:t>with magnetograph data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Synoptic Vector Maps in NLFFF Global Modeling (SOLIS/VSM)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400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Tadesse</a:t>
            </a:r>
            <a:r>
              <a:rPr lang="en-US" dirty="0" smtClean="0"/>
              <a:t> et al (2013-2015)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47800"/>
            <a:ext cx="5021654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524000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NLFFF global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1524000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EIT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830"/>
          <a:stretch/>
        </p:blipFill>
        <p:spPr bwMode="auto">
          <a:xfrm>
            <a:off x="5257800" y="1508760"/>
            <a:ext cx="3758862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0" y="1535668"/>
            <a:ext cx="21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Magnetic free energy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059668"/>
            <a:ext cx="138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photosphere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5498068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80 Mm above photosphere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787676"/>
            <a:ext cx="4640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</a:t>
            </a:r>
            <a:r>
              <a:rPr lang="en-US" sz="2400" dirty="0" smtClean="0"/>
              <a:t>ector maps are necessary for NLFFF extrapolation of coronal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free energy can be used to characterize flare/CME potential of active regions.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1524000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EIT image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1535668"/>
            <a:ext cx="21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Magnetic free energy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3059668"/>
            <a:ext cx="138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photosphere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5498068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80 Mm above photosphere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38800" y="4267200"/>
            <a:ext cx="1930569" cy="1143000"/>
            <a:chOff x="5638800" y="4267200"/>
            <a:chExt cx="1930569" cy="1143000"/>
          </a:xfrm>
        </p:grpSpPr>
        <p:sp>
          <p:nvSpPr>
            <p:cNvPr id="18" name="TextBox 17"/>
            <p:cNvSpPr txBox="1"/>
            <p:nvPr/>
          </p:nvSpPr>
          <p:spPr>
            <a:xfrm>
              <a:off x="5638800" y="504086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124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9400" y="426720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TFE=11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162800" y="4648200"/>
              <a:ext cx="406569" cy="32063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248400" y="5013367"/>
              <a:ext cx="406569" cy="32063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05852" y="1636531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CR2124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Additional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Quantify improvements in SW forecast.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Evaluate effects of merging data from different instruments (L1, L5)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Polar field improvements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Utility for disambiguation, stereo-diagnostics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Derivation of vector information from multiple LOS observations.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????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Draft instrument requirements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5"/>
          <a:stretch/>
        </p:blipFill>
        <p:spPr bwMode="auto">
          <a:xfrm>
            <a:off x="762001" y="1491719"/>
            <a:ext cx="7391399" cy="292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5720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Strong preference for identical instruments at L1 and L5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On board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Photospheric spectral line (to cross-calibrate with </a:t>
            </a:r>
            <a:r>
              <a:rPr lang="en-US" sz="2200" dirty="0" err="1" smtClean="0"/>
              <a:t>groundbased</a:t>
            </a:r>
            <a:r>
              <a:rPr lang="en-US" sz="2200" dirty="0" smtClean="0"/>
              <a:t> instruments)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Doppler data, white light/continuum (WL imager), also see Kraft et al. (2016) and </a:t>
            </a:r>
            <a:r>
              <a:rPr lang="en-US" sz="2200" dirty="0" err="1" smtClean="0"/>
              <a:t>Vourlidas</a:t>
            </a:r>
            <a:r>
              <a:rPr lang="en-US" sz="2200" dirty="0"/>
              <a:t> </a:t>
            </a:r>
            <a:r>
              <a:rPr lang="en-US" sz="2200" dirty="0" smtClean="0"/>
              <a:t>(2015)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670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926</Words>
  <Application>Microsoft Office PowerPoint</Application>
  <PresentationFormat>On-screen Show (4:3)</PresentationFormat>
  <Paragraphs>106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WG2: Magnetographs and solar-disk white-light imagers </vt:lpstr>
      <vt:lpstr>Some Critical Questions</vt:lpstr>
      <vt:lpstr>L5 magnetograph – priority 1 (baseline) instrument</vt:lpstr>
      <vt:lpstr>Effect of L5 data on Modeling of Solar Wind (WSA-Enlil)</vt:lpstr>
      <vt:lpstr>Areas of Open Fields/Coronal Holes</vt:lpstr>
      <vt:lpstr>LOS or Vector magnetograph?</vt:lpstr>
      <vt:lpstr>PowerPoint Presentation</vt:lpstr>
      <vt:lpstr>Need Additional Modeling</vt:lpstr>
      <vt:lpstr>Draft instrument requirements</vt:lpstr>
      <vt:lpstr>Polar Field from L1-L5-L4</vt:lpstr>
      <vt:lpstr>Helioseismology from L5?</vt:lpstr>
      <vt:lpstr>Telemetry, cost, other considerations</vt:lpstr>
      <vt:lpstr>Summary</vt:lpstr>
      <vt:lpstr>Useful articles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apevtsov</dc:creator>
  <cp:lastModifiedBy>Alexei Pevtsov</cp:lastModifiedBy>
  <cp:revision>39</cp:revision>
  <dcterms:created xsi:type="dcterms:W3CDTF">2006-08-16T00:00:00Z</dcterms:created>
  <dcterms:modified xsi:type="dcterms:W3CDTF">2017-03-07T14:58:45Z</dcterms:modified>
</cp:coreProperties>
</file>