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24"/>
  </p:notesMasterIdLst>
  <p:handoutMasterIdLst>
    <p:handoutMasterId r:id="rId25"/>
  </p:handoutMasterIdLst>
  <p:sldIdLst>
    <p:sldId id="262" r:id="rId3"/>
    <p:sldId id="295" r:id="rId4"/>
    <p:sldId id="272" r:id="rId5"/>
    <p:sldId id="278" r:id="rId6"/>
    <p:sldId id="274" r:id="rId7"/>
    <p:sldId id="276" r:id="rId8"/>
    <p:sldId id="275" r:id="rId9"/>
    <p:sldId id="273" r:id="rId10"/>
    <p:sldId id="277" r:id="rId11"/>
    <p:sldId id="280" r:id="rId12"/>
    <p:sldId id="292" r:id="rId13"/>
    <p:sldId id="301" r:id="rId14"/>
    <p:sldId id="297" r:id="rId15"/>
    <p:sldId id="299" r:id="rId16"/>
    <p:sldId id="281" r:id="rId17"/>
    <p:sldId id="303" r:id="rId18"/>
    <p:sldId id="302" r:id="rId19"/>
    <p:sldId id="304" r:id="rId20"/>
    <p:sldId id="305" r:id="rId21"/>
    <p:sldId id="294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BC8FDD"/>
    <a:srgbClr val="FFFFFF"/>
    <a:srgbClr val="D6E1F1"/>
    <a:srgbClr val="112369"/>
    <a:srgbClr val="75787B"/>
    <a:srgbClr val="002554"/>
    <a:srgbClr val="00206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97" autoAdjust="0"/>
    <p:restoredTop sz="86425" autoAdjust="0"/>
  </p:normalViewPr>
  <p:slideViewPr>
    <p:cSldViewPr snapToGrid="0">
      <p:cViewPr varScale="1">
        <p:scale>
          <a:sx n="68" d="100"/>
          <a:sy n="68" d="100"/>
        </p:scale>
        <p:origin x="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D652-777B-483E-AEEC-DF052F09B7C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CB29-396C-473F-A4E8-B67F03C39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91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C5F95-6451-477F-B116-36F3B5E0ABD4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B97EC-8BB3-4ECB-BDE7-652A64728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Old technologies are</a:t>
            </a:r>
            <a:r>
              <a:rPr lang="en-GB" baseline="0" dirty="0" smtClean="0"/>
              <a:t> Evening Star (last BR steam engine, 1960), Concorde (1960s) and Battersea Power Station (1930s)</a:t>
            </a:r>
          </a:p>
          <a:p>
            <a:r>
              <a:rPr lang="en-GB" baseline="0" dirty="0" smtClean="0"/>
              <a:t>Modern technologies are high speed rail, Airbus 380, and National Grid lines across North Wales (power from remote hydro and nuclear stations)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6F67-DACA-48B0-8C35-D80F7E96BC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5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Old technologies are</a:t>
            </a:r>
            <a:r>
              <a:rPr lang="en-GB" baseline="0" dirty="0" smtClean="0"/>
              <a:t> Evening Star (last BR steam engine, 1960), Concorde (1960s) and Battersea Power Station (1930s)</a:t>
            </a:r>
          </a:p>
          <a:p>
            <a:r>
              <a:rPr lang="en-GB" baseline="0" dirty="0" smtClean="0"/>
              <a:t>Modern technologies are high speed rail, Airbus 380, and National Grid lines across North Wales (power from remote hydro and nuclear stations)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6F67-DACA-48B0-8C35-D80F7E96BC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2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871" y="1687939"/>
            <a:ext cx="9144000" cy="555477"/>
          </a:xfrm>
          <a:prstGeom prst="rect">
            <a:avLst/>
          </a:prstGeom>
        </p:spPr>
        <p:txBody>
          <a:bodyPr anchor="b"/>
          <a:lstStyle>
            <a:lvl1pPr algn="l">
              <a:defRPr sz="3200" b="1" baseline="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GB" dirty="0"/>
              <a:t>Insert name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82" y="2243414"/>
            <a:ext cx="5295545" cy="4272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75787B"/>
                </a:solidFill>
                <a:latin typeface="Corisande" pitchFamily="2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Insert job title here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0391" y="2710641"/>
            <a:ext cx="5295900" cy="40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lvl="0"/>
            <a:r>
              <a:rPr lang="en-US" dirty="0" smtClean="0"/>
              <a:t>Insert presentation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8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9736"/>
            <a:ext cx="3932237" cy="8001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9739"/>
            <a:ext cx="6172200" cy="4873625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98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9736"/>
            <a:ext cx="3932237" cy="8001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19739"/>
            <a:ext cx="6172200" cy="4873625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98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358"/>
            <a:ext cx="3932237" cy="795042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62358"/>
            <a:ext cx="6172200" cy="4598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5787B"/>
                </a:solidFill>
                <a:latin typeface="Corisande" pitchFamily="2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5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358"/>
            <a:ext cx="3932237" cy="795042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62358"/>
            <a:ext cx="6172200" cy="4598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75787B"/>
                </a:solidFill>
                <a:latin typeface="Corisande" pitchFamily="2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2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840"/>
            <a:ext cx="10515600" cy="476447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3741219" y="-1648750"/>
            <a:ext cx="4709564" cy="10515601"/>
          </a:xfrm>
          <a:prstGeom prst="rect">
            <a:avLst/>
          </a:prstGeom>
        </p:spPr>
        <p:txBody>
          <a:bodyPr/>
          <a:lstStyle>
            <a:lvl1pPr marL="228589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840"/>
            <a:ext cx="10515600" cy="476447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3741219" y="-1648750"/>
            <a:ext cx="4709564" cy="10515601"/>
          </a:xfrm>
          <a:prstGeom prst="rect">
            <a:avLst/>
          </a:prstGeom>
        </p:spPr>
        <p:txBody>
          <a:bodyPr/>
          <a:lstStyle>
            <a:lvl1pPr marL="228589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4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Content box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54269"/>
            <a:ext cx="2720867" cy="4709564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2255993" y="-163520"/>
            <a:ext cx="4709564" cy="7545148"/>
          </a:xfrm>
          <a:prstGeom prst="rect">
            <a:avLst/>
          </a:prstGeom>
        </p:spPr>
        <p:txBody>
          <a:bodyPr/>
          <a:lstStyle>
            <a:lvl1pPr marL="228589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Content box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54269"/>
            <a:ext cx="2720867" cy="4709564"/>
          </a:xfrm>
          <a:prstGeom prst="rect">
            <a:avLst/>
          </a:prstGeom>
        </p:spPr>
        <p:txBody>
          <a:bodyPr vert="eaVert"/>
          <a:lstStyle>
            <a:lvl1pPr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 rot="5400000">
            <a:off x="2255993" y="-163520"/>
            <a:ext cx="4709564" cy="7545148"/>
          </a:xfrm>
          <a:prstGeom prst="rect">
            <a:avLst/>
          </a:prstGeom>
        </p:spPr>
        <p:txBody>
          <a:bodyPr/>
          <a:lstStyle>
            <a:lvl1pPr marL="228589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3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35" y="1157230"/>
            <a:ext cx="8257116" cy="503238"/>
          </a:xfrm>
        </p:spPr>
        <p:txBody>
          <a:bodyPr/>
          <a:lstStyle>
            <a:lvl1pPr algn="ctr"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6387" y="1660469"/>
            <a:ext cx="5134159" cy="4368098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0637" y="1637798"/>
            <a:ext cx="5318731" cy="2165465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30637" y="3914710"/>
            <a:ext cx="5318731" cy="2113856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35" y="1157230"/>
            <a:ext cx="8257116" cy="503238"/>
          </a:xfrm>
        </p:spPr>
        <p:txBody>
          <a:bodyPr/>
          <a:lstStyle>
            <a:lvl1pPr algn="ctr">
              <a:defRPr sz="2400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6387" y="1660469"/>
            <a:ext cx="5134159" cy="4368098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0637" y="1637798"/>
            <a:ext cx="5318731" cy="2165465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230637" y="3914710"/>
            <a:ext cx="5318731" cy="2113856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 sz="2000"/>
            </a:lvl4pPr>
            <a:lvl5pPr marL="2057298" indent="-228589"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 title and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8262"/>
            <a:ext cx="10515600" cy="4351338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2000" baseline="0">
                <a:solidFill>
                  <a:srgbClr val="002554"/>
                </a:solidFill>
                <a:latin typeface="Corisande" pitchFamily="2" charset="0"/>
              </a:defRPr>
            </a:lvl1pPr>
            <a:lvl2pPr marL="742913" indent="-285737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257238" indent="-342882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371532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446" indent="-285737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75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2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C3E1A7-7713-534A-BA8B-689B94A4A0DE}"/>
              </a:ext>
            </a:extLst>
          </p:cNvPr>
          <p:cNvSpPr txBox="1"/>
          <p:nvPr userDrawn="1"/>
        </p:nvSpPr>
        <p:spPr>
          <a:xfrm>
            <a:off x="9737129" y="6271058"/>
            <a:ext cx="203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0F7D33-4197-3C47-88DE-223F1D1B6310}" type="slidenum">
              <a:rPr lang="en-US" sz="1200" smtClean="0">
                <a:solidFill>
                  <a:srgbClr val="75787B"/>
                </a:solidFill>
                <a:latin typeface="Corisande" pitchFamily="2" charset="0"/>
              </a:rPr>
              <a:pPr algn="r"/>
              <a:t>‹#›</a:t>
            </a:fld>
            <a:endParaRPr lang="en-US" sz="1200" dirty="0">
              <a:solidFill>
                <a:srgbClr val="75787B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3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7307" y="169689"/>
            <a:ext cx="7399636" cy="5065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GB" dirty="0" smtClean="0"/>
              <a:t>Insert heading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17600" y="1718533"/>
            <a:ext cx="9987005" cy="4351338"/>
          </a:xfrm>
          <a:prstGeom prst="rect">
            <a:avLst/>
          </a:prstGeom>
        </p:spPr>
        <p:txBody>
          <a:bodyPr/>
          <a:lstStyle>
            <a:lvl1pPr marL="342882" indent="-342882">
              <a:buFont typeface="Arial" panose="020B0604020202020204" pitchFamily="34" charset="0"/>
              <a:buChar char="•"/>
              <a:defRPr sz="2800" baseline="0">
                <a:solidFill>
                  <a:srgbClr val="002060"/>
                </a:solidFill>
              </a:defRPr>
            </a:lvl1pPr>
            <a:lvl2pPr marL="742913" indent="-285737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lvl2pPr>
            <a:lvl3pPr marL="1257238" indent="-342882"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3pPr>
            <a:lvl4pPr marL="1371532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446" indent="-285737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First level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600FA-6DE6-4B83-84D2-3DF8FC41D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3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3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1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7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589" indent="-228589"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Clr>
                <a:schemeClr val="bg1">
                  <a:lumMod val="65000"/>
                </a:schemeClr>
              </a:buClr>
              <a:buFontTx/>
              <a:buBlip>
                <a:blip r:embed="rId3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9A-6E10-E942-82D8-BE02DD62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48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1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7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351338"/>
          </a:xfrm>
          <a:prstGeom prst="rect">
            <a:avLst/>
          </a:prstGeom>
        </p:spPr>
        <p:txBody>
          <a:bodyPr/>
          <a:lstStyle>
            <a:lvl1pPr marL="228589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209A-6E10-E942-82D8-BE02DD62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93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 title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78262"/>
            <a:ext cx="10515600" cy="4351338"/>
          </a:xfrm>
          <a:prstGeom prst="rect">
            <a:avLst/>
          </a:prstGeom>
        </p:spPr>
        <p:txBody>
          <a:bodyPr/>
          <a:lstStyle>
            <a:lvl1pPr marL="342882" indent="-342882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2000" baseline="0">
                <a:solidFill>
                  <a:srgbClr val="002554"/>
                </a:solidFill>
                <a:latin typeface="Corisande" pitchFamily="2" charset="0"/>
              </a:defRPr>
            </a:lvl1pPr>
            <a:lvl2pPr marL="742913" indent="-285737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257238" indent="-342882">
              <a:buClr>
                <a:schemeClr val="bg1">
                  <a:lumMod val="50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371532" indent="0"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4pPr>
            <a:lvl5pPr marL="2114446" indent="-285737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1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2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81"/>
            <a:ext cx="5157787" cy="3425377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/>
            </a:lvl4pPr>
            <a:lvl5pPr marL="2057298" indent="-22858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81"/>
            <a:ext cx="5183188" cy="3425377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/>
            </a:lvl4pPr>
            <a:lvl5pPr marL="2057298" indent="-22858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6647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64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2 content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81"/>
            <a:ext cx="5157787" cy="3425377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/>
            </a:lvl4pPr>
            <a:lvl5pPr marL="2057298" indent="-22858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554"/>
                </a:solidFill>
                <a:latin typeface="Corisande" pitchFamily="2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81"/>
            <a:ext cx="5183188" cy="3425377"/>
          </a:xfrm>
          <a:prstGeom prst="rect">
            <a:avLst/>
          </a:prstGeom>
        </p:spPr>
        <p:txBody>
          <a:bodyPr/>
          <a:lstStyle>
            <a:lvl1pPr marL="228589" indent="-228589">
              <a:buFontTx/>
              <a:buBlip>
                <a:blip r:embed="rId2"/>
              </a:buBlip>
              <a:defRPr sz="2000">
                <a:solidFill>
                  <a:srgbClr val="002554"/>
                </a:solidFill>
                <a:latin typeface="Corisande" pitchFamily="2" charset="0"/>
              </a:defRPr>
            </a:lvl1pPr>
            <a:lvl2pPr marL="685766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2pPr>
            <a:lvl3pPr marL="1142942" indent="-228589">
              <a:buFontTx/>
              <a:buBlip>
                <a:blip r:embed="rId2"/>
              </a:buBlip>
              <a:defRPr sz="1600">
                <a:solidFill>
                  <a:srgbClr val="75787B"/>
                </a:solidFill>
                <a:latin typeface="Corisande" pitchFamily="2" charset="0"/>
              </a:defRPr>
            </a:lvl3pPr>
            <a:lvl4pPr marL="1600120" indent="-228589">
              <a:buFontTx/>
              <a:buBlip>
                <a:blip r:embed="rId2"/>
              </a:buBlip>
              <a:defRPr/>
            </a:lvl4pPr>
            <a:lvl5pPr marL="2057298" indent="-228589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6647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1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6647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88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pPr algn="r"/>
            <a:fld id="{05B65920-A1E2-4FCA-8419-28B6B2D24201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46647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2554"/>
                </a:solidFill>
                <a:latin typeface="Corisand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6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9" y="86111"/>
            <a:ext cx="1924331" cy="593963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0" y="794561"/>
            <a:ext cx="12192000" cy="0"/>
          </a:xfrm>
          <a:prstGeom prst="line">
            <a:avLst/>
          </a:prstGeom>
          <a:ln w="22225">
            <a:solidFill>
              <a:srgbClr val="0F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2211">
            <a:off x="561263" y="586157"/>
            <a:ext cx="411895" cy="416819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311E58-1029-A341-827B-7308F4CC56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7" y="5930452"/>
            <a:ext cx="3263417" cy="9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49" y="86111"/>
            <a:ext cx="1924331" cy="593963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0" y="794561"/>
            <a:ext cx="12192000" cy="0"/>
          </a:xfrm>
          <a:prstGeom prst="line">
            <a:avLst/>
          </a:prstGeom>
          <a:ln w="22225">
            <a:solidFill>
              <a:srgbClr val="0F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2211">
            <a:off x="561263" y="586157"/>
            <a:ext cx="411895" cy="4168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A361-492A-40E2-8CF8-D8DFAFA7E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87" r:id="rId3"/>
    <p:sldLayoutId id="2147483678" r:id="rId4"/>
    <p:sldLayoutId id="2147483679" r:id="rId5"/>
    <p:sldLayoutId id="2147483689" r:id="rId6"/>
    <p:sldLayoutId id="2147483680" r:id="rId7"/>
    <p:sldLayoutId id="2147483690" r:id="rId8"/>
    <p:sldLayoutId id="2147483681" r:id="rId9"/>
    <p:sldLayoutId id="2147483691" r:id="rId10"/>
    <p:sldLayoutId id="2147483682" r:id="rId11"/>
    <p:sldLayoutId id="2147483692" r:id="rId12"/>
    <p:sldLayoutId id="2147483683" r:id="rId13"/>
    <p:sldLayoutId id="2147483693" r:id="rId14"/>
    <p:sldLayoutId id="2147483684" r:id="rId15"/>
    <p:sldLayoutId id="2147483694" r:id="rId16"/>
    <p:sldLayoutId id="2147483685" r:id="rId17"/>
    <p:sldLayoutId id="2147483695" r:id="rId18"/>
    <p:sldLayoutId id="2147483686" r:id="rId19"/>
    <p:sldLayoutId id="2147483696" r:id="rId20"/>
    <p:sldLayoutId id="2147483697" r:id="rId21"/>
    <p:sldLayoutId id="2147483698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183" y="2131283"/>
            <a:ext cx="10067636" cy="1184572"/>
          </a:xfrm>
        </p:spPr>
        <p:txBody>
          <a:bodyPr/>
          <a:lstStyle/>
          <a:p>
            <a:pPr algn="ctr"/>
            <a:r>
              <a:rPr lang="en-GB" sz="2400" dirty="0"/>
              <a:t>Preparing for When the Sun Wakes Up: </a:t>
            </a:r>
            <a:br>
              <a:rPr lang="en-GB" sz="2400" dirty="0"/>
            </a:br>
            <a:r>
              <a:rPr lang="en-GB" sz="2400" b="0" i="1" dirty="0"/>
              <a:t>Workshop on Deep-Space Sun-Earth L5/L1 Space-Weather Missions</a:t>
            </a:r>
            <a:br>
              <a:rPr lang="en-GB" sz="2400" b="0" i="1" dirty="0"/>
            </a:br>
            <a:r>
              <a:rPr lang="en-GB" dirty="0"/>
              <a:t/>
            </a:r>
            <a:br>
              <a:rPr lang="en-GB" dirty="0"/>
            </a:br>
            <a:r>
              <a:rPr lang="en-GB" sz="4400" dirty="0"/>
              <a:t>Overview of Space Weather Impacts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48051" y="4096089"/>
            <a:ext cx="5295900" cy="97467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112369"/>
                </a:solidFill>
              </a:rPr>
              <a:t>Mike Hapgood</a:t>
            </a:r>
          </a:p>
          <a:p>
            <a:pPr algn="ctr"/>
            <a:r>
              <a:rPr lang="en-GB" b="1" i="1" dirty="0" smtClean="0">
                <a:solidFill>
                  <a:srgbClr val="112369"/>
                </a:solidFill>
              </a:rPr>
              <a:t>mike.hapgood@stfc.ac.uk</a:t>
            </a:r>
            <a:endParaRPr lang="en-GB" b="1" i="1" dirty="0">
              <a:solidFill>
                <a:srgbClr val="1123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90" y="2286210"/>
            <a:ext cx="3820125" cy="25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1" y="203312"/>
            <a:ext cx="8616822" cy="432048"/>
          </a:xfrm>
        </p:spPr>
        <p:txBody>
          <a:bodyPr/>
          <a:lstStyle/>
          <a:p>
            <a:pPr algn="ctr"/>
            <a:r>
              <a:rPr lang="en-GB" sz="3000" dirty="0">
                <a:latin typeface="Corisande" pitchFamily="2" charset="0"/>
              </a:rPr>
              <a:t>Space weather </a:t>
            </a:r>
            <a:r>
              <a:rPr lang="en-GB" sz="3000" dirty="0" smtClean="0">
                <a:latin typeface="Corisande" pitchFamily="2" charset="0"/>
              </a:rPr>
              <a:t>&amp; aviation: the pilot’s mantra</a:t>
            </a:r>
            <a:endParaRPr lang="en-US" sz="3000" dirty="0">
              <a:latin typeface="Corisande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820022" y="5532181"/>
            <a:ext cx="2304256" cy="10081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7432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32004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6576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4114800" indent="-4572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kern="0" dirty="0"/>
              <a:t>Radiation/</a:t>
            </a:r>
          </a:p>
          <a:p>
            <a:pPr marL="0" indent="0" algn="ctr">
              <a:buNone/>
            </a:pPr>
            <a:r>
              <a:rPr lang="en-GB" kern="0" dirty="0"/>
              <a:t>Human dose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36541" y="3140016"/>
            <a:ext cx="3691307" cy="905814"/>
            <a:chOff x="1036541" y="3140016"/>
            <a:chExt cx="3691307" cy="905814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1036541" y="3140016"/>
              <a:ext cx="2489239" cy="9058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716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8288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860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7432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2004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6576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1148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en-GB" kern="0" dirty="0" smtClean="0"/>
                <a:t>Solar interference with radar &amp; GNSS</a:t>
              </a:r>
              <a:endParaRPr lang="en-GB" kern="0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494713" y="3491345"/>
              <a:ext cx="1233135" cy="4775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4451927" y="4472920"/>
            <a:ext cx="3084945" cy="1512168"/>
            <a:chOff x="4451927" y="4472920"/>
            <a:chExt cx="3084945" cy="1512168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4451927" y="5079274"/>
              <a:ext cx="3084945" cy="9058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716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8288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860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7432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2004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6576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1148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en-GB" kern="0" dirty="0" smtClean="0"/>
                <a:t>HF blackout</a:t>
              </a:r>
            </a:p>
            <a:p>
              <a:pPr marL="0" indent="0" algn="ctr">
                <a:buNone/>
              </a:pPr>
              <a:r>
                <a:rPr lang="en-GB" kern="0" dirty="0" smtClean="0"/>
                <a:t>Scintillation on </a:t>
              </a:r>
              <a:r>
                <a:rPr lang="en-GB" kern="0" dirty="0" err="1" smtClean="0"/>
                <a:t>satcom</a:t>
              </a:r>
              <a:endParaRPr lang="en-GB" kern="0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5816352" y="4472920"/>
              <a:ext cx="1" cy="64807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6764764" y="2826542"/>
            <a:ext cx="4785997" cy="1142323"/>
            <a:chOff x="6764764" y="2826542"/>
            <a:chExt cx="4785997" cy="1142323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8132915" y="2826542"/>
              <a:ext cx="3417846" cy="114232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716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8288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860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7432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2004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6576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1148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en-GB" kern="0" dirty="0" smtClean="0"/>
                <a:t>Ionospheric effects on GNSS: range error, scintillation</a:t>
              </a:r>
              <a:endParaRPr lang="en-GB" kern="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764764" y="3559586"/>
              <a:ext cx="1368151" cy="4092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1281305" y="1404746"/>
            <a:ext cx="3844877" cy="2009634"/>
            <a:chOff x="1036541" y="3140016"/>
            <a:chExt cx="3844877" cy="2009634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1036541" y="3140016"/>
              <a:ext cx="2616441" cy="9058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716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8288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860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7432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2004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6576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114800" indent="-457200" algn="l" rtl="0" fontAlgn="base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buNone/>
              </a:pPr>
              <a:r>
                <a:rPr lang="en-GB" kern="0" dirty="0" smtClean="0"/>
                <a:t>Single event effects in avionics</a:t>
              </a:r>
              <a:endParaRPr lang="en-GB" kern="0" dirty="0"/>
            </a:p>
          </p:txBody>
        </p:sp>
        <p:cxnSp>
          <p:nvCxnSpPr>
            <p:cNvPr id="26" name="Straight Arrow Connector 25"/>
            <p:cNvCxnSpPr>
              <a:stCxn id="25" idx="3"/>
            </p:cNvCxnSpPr>
            <p:nvPr/>
          </p:nvCxnSpPr>
          <p:spPr bwMode="auto">
            <a:xfrm>
              <a:off x="3652982" y="3592923"/>
              <a:ext cx="1228436" cy="155672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505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159296"/>
            <a:ext cx="9421091" cy="542668"/>
          </a:xfrm>
        </p:spPr>
        <p:txBody>
          <a:bodyPr/>
          <a:lstStyle/>
          <a:p>
            <a:r>
              <a:rPr lang="en-GB" b="1" dirty="0" smtClean="0"/>
              <a:t>Single event effe</a:t>
            </a:r>
            <a:r>
              <a:rPr lang="en-GB" dirty="0" smtClean="0"/>
              <a:t>cts from atmospheric neutrons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00291" y="1150921"/>
            <a:ext cx="3621145" cy="4446316"/>
          </a:xfrm>
        </p:spPr>
        <p:txBody>
          <a:bodyPr/>
          <a:lstStyle/>
          <a:p>
            <a:pPr marL="268288" indent="-268288">
              <a:buNone/>
            </a:pPr>
            <a:r>
              <a:rPr lang="en-GB" b="1" dirty="0" smtClean="0"/>
              <a:t>Single event effects:</a:t>
            </a:r>
          </a:p>
          <a:p>
            <a:pPr marL="268288" indent="-268288"/>
            <a:r>
              <a:rPr lang="en-GB" sz="2400" dirty="0" smtClean="0"/>
              <a:t>Single-event upsets</a:t>
            </a:r>
          </a:p>
          <a:p>
            <a:pPr marL="268288" indent="-268288"/>
            <a:r>
              <a:rPr lang="en-GB" sz="2400" dirty="0" smtClean="0"/>
              <a:t>Single-event transient</a:t>
            </a:r>
          </a:p>
          <a:p>
            <a:pPr marL="268288" indent="-268288"/>
            <a:r>
              <a:rPr lang="en-GB" sz="2400" dirty="0" smtClean="0"/>
              <a:t>Single-event gate rupture </a:t>
            </a:r>
          </a:p>
          <a:p>
            <a:pPr marL="268288" indent="-268288"/>
            <a:r>
              <a:rPr lang="en-GB" sz="2400" dirty="0" smtClean="0"/>
              <a:t>Single-event </a:t>
            </a:r>
            <a:r>
              <a:rPr lang="en-GB" sz="2400" dirty="0"/>
              <a:t>induced </a:t>
            </a:r>
            <a:r>
              <a:rPr lang="en-GB" sz="2400" dirty="0" smtClean="0"/>
              <a:t>burnout</a:t>
            </a:r>
          </a:p>
          <a:p>
            <a:pPr marL="268288" indent="-268288"/>
            <a:r>
              <a:rPr lang="en-GB" sz="2400" dirty="0" smtClean="0"/>
              <a:t>Single-event </a:t>
            </a:r>
            <a:r>
              <a:rPr lang="en-GB" sz="2400" dirty="0" err="1" smtClean="0"/>
              <a:t>latchup</a:t>
            </a:r>
            <a:endParaRPr lang="en-GB" sz="2400" dirty="0" smtClean="0"/>
          </a:p>
          <a:p>
            <a:pPr marL="268288" indent="-268288"/>
            <a:r>
              <a:rPr lang="en-GB" sz="2400" dirty="0" smtClean="0"/>
              <a:t>…</a:t>
            </a:r>
            <a:endParaRPr lang="en-GB" sz="2400" dirty="0"/>
          </a:p>
          <a:p>
            <a:pPr marL="268288" indent="-268288"/>
            <a:endParaRPr lang="en-GB" dirty="0"/>
          </a:p>
          <a:p>
            <a:pPr marL="268288" indent="-268288"/>
            <a:endParaRPr lang="en-GB" dirty="0"/>
          </a:p>
        </p:txBody>
      </p:sp>
      <p:sp>
        <p:nvSpPr>
          <p:cNvPr id="350210" name="AutoShape 2" descr="http://holbert.faculty.asu.edu/eee560/SEU-ion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" y="3559435"/>
            <a:ext cx="6665558" cy="27969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95563" y="1107329"/>
            <a:ext cx="7804728" cy="2208526"/>
          </a:xfrm>
          <a:prstGeom prst="rect">
            <a:avLst/>
          </a:prstGeom>
        </p:spPr>
        <p:txBody>
          <a:bodyPr/>
          <a:lstStyle>
            <a:lvl1pPr marL="342882" indent="-342882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257238" indent="-342882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114446" indent="-285737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buFont typeface="Arial" panose="020B0604020202020204" pitchFamily="34" charset="0"/>
              <a:buNone/>
            </a:pPr>
            <a:r>
              <a:rPr lang="en-GB" b="1" dirty="0" smtClean="0"/>
              <a:t>High energy ions bombard Earth’s atmosphere</a:t>
            </a:r>
          </a:p>
          <a:p>
            <a:pPr marL="268288" indent="-268288"/>
            <a:r>
              <a:rPr lang="en-GB" sz="2400" dirty="0" smtClean="0"/>
              <a:t>Intensified during solar radiation storms</a:t>
            </a:r>
          </a:p>
          <a:p>
            <a:pPr marL="268288" indent="-268288"/>
            <a:r>
              <a:rPr lang="en-GB" sz="2400" dirty="0" smtClean="0"/>
              <a:t>Produce significant flux of energetic &amp; thermal neutrons</a:t>
            </a:r>
          </a:p>
          <a:p>
            <a:pPr marL="268288" indent="-268288"/>
            <a:r>
              <a:rPr lang="en-GB" sz="2400" dirty="0" smtClean="0"/>
              <a:t>Generate energetic ions in substrate of electronic devices</a:t>
            </a:r>
          </a:p>
          <a:p>
            <a:pPr marL="268288" indent="-268288"/>
            <a:r>
              <a:rPr lang="en-GB" sz="2400" dirty="0" smtClean="0"/>
              <a:t>Charge &amp; E-fields can disrupt or damage device (right)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981" y="1474451"/>
            <a:ext cx="6973455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SEEs can be mitigated via resilient engineering: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Error correction codes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Parallel redundancy &amp; voting</a:t>
            </a:r>
          </a:p>
          <a:p>
            <a:r>
              <a:rPr lang="en-GB" sz="2800" i="1" dirty="0" smtClean="0"/>
              <a:t>Very good for background radiation levels, but may be challenged during  intense events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4903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1154545"/>
            <a:ext cx="11388437" cy="5440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timeline of major radiation storms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82471" y="1385455"/>
            <a:ext cx="695770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Ground-level enhancements (GLEs) = solar radiation storms detectable on surface of Earth</a:t>
            </a:r>
          </a:p>
          <a:p>
            <a:r>
              <a:rPr lang="en-GB" sz="2400" i="1" dirty="0" smtClean="0"/>
              <a:t>Showing 10 strong events (out of 49) in Oulu database</a:t>
            </a:r>
            <a:endParaRPr lang="en-GB" sz="2400" i="1" dirty="0"/>
          </a:p>
        </p:txBody>
      </p:sp>
      <p:sp>
        <p:nvSpPr>
          <p:cNvPr id="9" name="Rectangular Callout 8"/>
          <p:cNvSpPr/>
          <p:nvPr/>
        </p:nvSpPr>
        <p:spPr>
          <a:xfrm>
            <a:off x="3449780" y="3084867"/>
            <a:ext cx="2313711" cy="572733"/>
          </a:xfrm>
          <a:prstGeom prst="wedgeRectCallout">
            <a:avLst>
              <a:gd name="adj1" fmla="val -83248"/>
              <a:gd name="adj2" fmla="val 99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23 Feb 1956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15639" y="3503227"/>
            <a:ext cx="2576362" cy="2490537"/>
          </a:xfrm>
          <a:prstGeom prst="rect">
            <a:avLst/>
          </a:prstGeom>
          <a:gradFill flip="none" rotWithShape="1">
            <a:gsLst>
              <a:gs pos="88000">
                <a:schemeClr val="bg1">
                  <a:lumMod val="95000"/>
                </a:schemeClr>
              </a:gs>
              <a:gs pos="0">
                <a:srgbClr val="FF5050">
                  <a:alpha val="61961"/>
                </a:srgbClr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When will it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Wake up?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1006" y="3503228"/>
            <a:ext cx="1404632" cy="249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Q</a:t>
            </a:r>
            <a:r>
              <a:rPr lang="en-GB" sz="2400" dirty="0" smtClean="0">
                <a:solidFill>
                  <a:schemeClr val="tx1"/>
                </a:solidFill>
              </a:rPr>
              <a:t>uiet Sun: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2 small events in 2012 &amp;  2017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449781" y="4168685"/>
            <a:ext cx="1824864" cy="821558"/>
          </a:xfrm>
          <a:prstGeom prst="wedgeRectCallout">
            <a:avLst>
              <a:gd name="adj1" fmla="val -63312"/>
              <a:gd name="adj2" fmla="val 1223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2 events in Nov 1960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517331" y="5505651"/>
            <a:ext cx="202130" cy="3080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ular Callout 9"/>
          <p:cNvSpPr/>
          <p:nvPr/>
        </p:nvSpPr>
        <p:spPr>
          <a:xfrm>
            <a:off x="2859286" y="2784565"/>
            <a:ext cx="3678990" cy="1746070"/>
          </a:xfrm>
          <a:prstGeom prst="wedgeRectCallout">
            <a:avLst>
              <a:gd name="adj1" fmla="val 44999"/>
              <a:gd name="adj2" fmla="val 84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3 events in autumn 1989; also worst event experienced by satellites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8239" y="2968356"/>
            <a:ext cx="34449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Compelling evidence for much worse (x10?) on     1-in-1000 year timescales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92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6" grpId="0" animBg="1"/>
      <p:bldP spid="17" grpId="0" animBg="1"/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44" y="3046457"/>
            <a:ext cx="12200189" cy="514207"/>
            <a:chOff x="4144" y="3046457"/>
            <a:chExt cx="12200189" cy="514207"/>
          </a:xfrm>
        </p:grpSpPr>
        <p:sp>
          <p:nvSpPr>
            <p:cNvPr id="77" name="Rectangle 76"/>
            <p:cNvSpPr/>
            <p:nvPr/>
          </p:nvSpPr>
          <p:spPr>
            <a:xfrm>
              <a:off x="26057" y="3046457"/>
              <a:ext cx="12178276" cy="171671"/>
            </a:xfrm>
            <a:prstGeom prst="rect">
              <a:avLst/>
            </a:prstGeom>
            <a:gradFill>
              <a:gsLst>
                <a:gs pos="0">
                  <a:schemeClr val="accent4">
                    <a:lumMod val="5000"/>
                    <a:lumOff val="9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4">
                    <a:lumMod val="24000"/>
                    <a:lumOff val="76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44" y="3098999"/>
              <a:ext cx="3016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6">
                      <a:lumMod val="75000"/>
                    </a:schemeClr>
                  </a:solidFill>
                </a:rPr>
                <a:t>D-region blackout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 rot="900000">
            <a:off x="9097773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rot="900000">
            <a:off x="9293925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900000">
            <a:off x="9490077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900000">
            <a:off x="9686228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900000">
            <a:off x="9882381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900000">
            <a:off x="10078532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900000">
            <a:off x="10274684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900000">
            <a:off x="10470835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900000">
            <a:off x="10666988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900000">
            <a:off x="10863139" y="2333233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43111" y="2212496"/>
            <a:ext cx="2676876" cy="93610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 rot="900000">
            <a:off x="10666988" y="2333232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rot="900000">
            <a:off x="10863139" y="2333232"/>
            <a:ext cx="73836" cy="711492"/>
          </a:xfrm>
          <a:prstGeom prst="ellipse">
            <a:avLst/>
          </a:prstGeom>
          <a:solidFill>
            <a:srgbClr val="CB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332" y="2162895"/>
            <a:ext cx="12191999" cy="936104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4000"/>
                  <a:lumOff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3428" y="2279287"/>
            <a:ext cx="1839202" cy="711493"/>
            <a:chOff x="9097773" y="2333230"/>
            <a:chExt cx="1839202" cy="711493"/>
          </a:xfrm>
        </p:grpSpPr>
        <p:sp>
          <p:nvSpPr>
            <p:cNvPr id="60" name="Oval 59"/>
            <p:cNvSpPr/>
            <p:nvPr/>
          </p:nvSpPr>
          <p:spPr>
            <a:xfrm rot="900000">
              <a:off x="10666988" y="2333231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 rot="900000">
              <a:off x="10863139" y="2333231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 rot="900000">
              <a:off x="10470835" y="2333231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 rot="900000">
              <a:off x="9097773" y="2333231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 rot="900000">
              <a:off x="9293925" y="2333231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 rot="900000">
              <a:off x="9490077" y="2333231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 rot="900000">
              <a:off x="9686228" y="2333230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 rot="900000">
              <a:off x="9882381" y="2333230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 rot="900000">
              <a:off x="10078532" y="2333230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 rot="900000">
              <a:off x="10274684" y="2333230"/>
              <a:ext cx="73836" cy="711492"/>
            </a:xfrm>
            <a:prstGeom prst="ellipse">
              <a:avLst/>
            </a:prstGeom>
            <a:solidFill>
              <a:srgbClr val="CB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88" name="Chord 87"/>
          <p:cNvSpPr/>
          <p:nvPr/>
        </p:nvSpPr>
        <p:spPr>
          <a:xfrm rot="5400000">
            <a:off x="93341" y="2286307"/>
            <a:ext cx="3398925" cy="1442668"/>
          </a:xfrm>
          <a:prstGeom prst="chord">
            <a:avLst>
              <a:gd name="adj1" fmla="val 5543985"/>
              <a:gd name="adj2" fmla="val 15994398"/>
            </a:avLst>
          </a:prstGeom>
          <a:gradFill>
            <a:gsLst>
              <a:gs pos="0">
                <a:schemeClr val="accent4">
                  <a:lumMod val="21000"/>
                  <a:lumOff val="79000"/>
                </a:schemeClr>
              </a:gs>
              <a:gs pos="59000">
                <a:srgbClr val="C4B7D4">
                  <a:lumMod val="22000"/>
                  <a:lumOff val="78000"/>
                </a:srgbClr>
              </a:gs>
              <a:gs pos="27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4000"/>
                  <a:lumOff val="7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/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979" y="4936604"/>
            <a:ext cx="7200800" cy="1944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676239" y="4936604"/>
            <a:ext cx="936104" cy="1944216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7469088" y="4941168"/>
            <a:ext cx="1210343" cy="1944216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24" y="4936604"/>
            <a:ext cx="2923440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1792" y="4941168"/>
            <a:ext cx="3870207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C:\Users\mah36\AppData\Local\Microsoft\Windows\Temporary Internet Files\Content.IE5\ZJKCHF7K\MC9003209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10" y="3679346"/>
            <a:ext cx="1809598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h36\AppData\Local\Microsoft\Windows\Temporary Internet Files\Content.IE5\H15G3TTO\MC9003897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457659" y="4504761"/>
            <a:ext cx="341300" cy="4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h36\AppData\Local\Microsoft\Windows\Temporary Internet Files\Content.IE5\ZJKCHF7K\MC900349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29" y="4548233"/>
            <a:ext cx="247951" cy="4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9937" y="2400181"/>
            <a:ext cx="217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/>
              </a:rPr>
              <a:t>IONOSPHERE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640036" y="5913276"/>
            <a:ext cx="6339104" cy="9721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20543" y="820475"/>
            <a:ext cx="5118613" cy="3709909"/>
            <a:chOff x="820543" y="820475"/>
            <a:chExt cx="5118613" cy="3709909"/>
          </a:xfrm>
        </p:grpSpPr>
        <p:pic>
          <p:nvPicPr>
            <p:cNvPr id="1028" name="Picture 4" descr="C:\Users\mah36\AppData\Local\Microsoft\Windows\Temporary Internet Files\Content.IE5\TFTIEWV9\MC900434857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586" y="930292"/>
              <a:ext cx="891570" cy="89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820543" y="820475"/>
              <a:ext cx="4742554" cy="3709909"/>
              <a:chOff x="-189806" y="820475"/>
              <a:chExt cx="4742554" cy="370990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189806" y="1629271"/>
                <a:ext cx="4742554" cy="2901113"/>
                <a:chOff x="-189806" y="1629271"/>
                <a:chExt cx="4742554" cy="2901113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-189806" y="1754909"/>
                  <a:ext cx="4249562" cy="2775475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4067944" y="1629271"/>
                  <a:ext cx="484804" cy="2159769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1030887" y="820475"/>
                <a:ext cx="32446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CC9B00"/>
                    </a:solidFill>
                    <a:latin typeface="Calibri"/>
                  </a:rPr>
                  <a:t>GNSS, SBAS, ACARS,</a:t>
                </a:r>
                <a:endParaRPr lang="en-GB" sz="2800" dirty="0">
                  <a:solidFill>
                    <a:srgbClr val="CC9B00"/>
                  </a:solidFill>
                  <a:latin typeface="Calibri"/>
                </a:endParaRPr>
              </a:p>
              <a:p>
                <a:pPr algn="ctr"/>
                <a:r>
                  <a:rPr lang="en-GB" sz="2800" dirty="0" smtClean="0">
                    <a:solidFill>
                      <a:srgbClr val="CC9B00"/>
                    </a:solidFill>
                  </a:rPr>
                  <a:t>CPDLC, </a:t>
                </a:r>
                <a:r>
                  <a:rPr lang="en-GB" sz="2800" dirty="0" err="1" smtClean="0">
                    <a:solidFill>
                      <a:srgbClr val="CC9B00"/>
                    </a:solidFill>
                  </a:rPr>
                  <a:t>Satcom</a:t>
                </a:r>
                <a:r>
                  <a:rPr lang="en-GB" sz="2800" dirty="0">
                    <a:solidFill>
                      <a:srgbClr val="CC9B00"/>
                    </a:solidFill>
                    <a:latin typeface="Calibri"/>
                  </a:rPr>
                  <a:t>, … 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912790" y="5944716"/>
            <a:ext cx="876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AVIATION USES MANY RADIO TECHNOLOGIES:</a:t>
            </a:r>
          </a:p>
          <a:p>
            <a:r>
              <a:rPr lang="en-GB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Long-range systems (e.g. over oceans) send signals through the ionosphere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0615" y="916681"/>
            <a:ext cx="418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SPACE WEATHER CHANGES THE IONOSPHERE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937912" y="2152773"/>
            <a:ext cx="2079797" cy="93610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Negative storm</a:t>
            </a:r>
          </a:p>
          <a:p>
            <a:pPr algn="ctr"/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320695" y="2619199"/>
            <a:ext cx="5915191" cy="1878872"/>
            <a:chOff x="4381966" y="2168860"/>
            <a:chExt cx="5915191" cy="2223031"/>
          </a:xfrm>
        </p:grpSpPr>
        <p:grpSp>
          <p:nvGrpSpPr>
            <p:cNvPr id="41" name="Group 40"/>
            <p:cNvGrpSpPr/>
            <p:nvPr/>
          </p:nvGrpSpPr>
          <p:grpSpPr>
            <a:xfrm>
              <a:off x="4381966" y="2168860"/>
              <a:ext cx="4281053" cy="2223031"/>
              <a:chOff x="4381966" y="2168860"/>
              <a:chExt cx="4281053" cy="2223031"/>
            </a:xfrm>
          </p:grpSpPr>
          <p:cxnSp>
            <p:nvCxnSpPr>
              <p:cNvPr id="36" name="Straight Connector 35"/>
              <p:cNvCxnSpPr>
                <a:endCxn id="31" idx="0"/>
              </p:cNvCxnSpPr>
              <p:nvPr/>
            </p:nvCxnSpPr>
            <p:spPr>
              <a:xfrm flipV="1">
                <a:off x="4381966" y="2311913"/>
                <a:ext cx="1836807" cy="1366481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31" idx="2"/>
              </p:cNvCxnSpPr>
              <p:nvPr/>
            </p:nvCxnSpPr>
            <p:spPr>
              <a:xfrm flipH="1" flipV="1">
                <a:off x="6814592" y="2316544"/>
                <a:ext cx="1848427" cy="2075347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30"/>
              <p:cNvSpPr/>
              <p:nvPr/>
            </p:nvSpPr>
            <p:spPr>
              <a:xfrm>
                <a:off x="6156176" y="2168860"/>
                <a:ext cx="717617" cy="656722"/>
              </a:xfrm>
              <a:prstGeom prst="arc">
                <a:avLst>
                  <a:gd name="adj1" fmla="val 12472041"/>
                  <a:gd name="adj2" fmla="val 19979559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7818372" y="3113957"/>
              <a:ext cx="2478785" cy="112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 dirty="0" smtClean="0">
                  <a:solidFill>
                    <a:srgbClr val="008A3E"/>
                  </a:solidFill>
                  <a:latin typeface="Calibri"/>
                </a:rPr>
                <a:t>HF: (fast) voice, datalink</a:t>
              </a:r>
              <a:endParaRPr lang="en-GB" sz="2800" dirty="0">
                <a:solidFill>
                  <a:srgbClr val="008A3E"/>
                </a:solidFill>
                <a:latin typeface="Calibri"/>
              </a:endParaRPr>
            </a:p>
          </p:txBody>
        </p:sp>
      </p:grpSp>
      <p:sp>
        <p:nvSpPr>
          <p:cNvPr id="95" name="Rectangle 2"/>
          <p:cNvSpPr txBox="1">
            <a:spLocks noChangeArrowheads="1"/>
          </p:cNvSpPr>
          <p:nvPr/>
        </p:nvSpPr>
        <p:spPr>
          <a:xfrm>
            <a:off x="334700" y="164769"/>
            <a:ext cx="8616822" cy="432048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Corisande" pitchFamily="2" charset="0"/>
              </a:rPr>
              <a:t>Space weather, ionosphere and aircraft </a:t>
            </a:r>
            <a:r>
              <a:rPr lang="en-GB" sz="3000" b="1" dirty="0" err="1" smtClean="0">
                <a:solidFill>
                  <a:srgbClr val="002060"/>
                </a:solidFill>
                <a:latin typeface="Corisande" pitchFamily="2" charset="0"/>
              </a:rPr>
              <a:t>comms</a:t>
            </a:r>
            <a:endParaRPr lang="en-US" sz="3000" b="1" dirty="0">
              <a:solidFill>
                <a:srgbClr val="002060"/>
              </a:solidFill>
              <a:latin typeface="Corisand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14854" y="1847677"/>
            <a:ext cx="179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Scintillation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39" y="930320"/>
            <a:ext cx="197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chemeClr val="bg1">
                    <a:lumMod val="65000"/>
                  </a:schemeClr>
                </a:solidFill>
              </a:rPr>
              <a:t>Plasmaspheric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plume</a:t>
            </a:r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5408381" y="3061265"/>
            <a:ext cx="3600000" cy="171671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4">
                  <a:lumMod val="24000"/>
                  <a:lumOff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51" grpId="0"/>
      <p:bldP spid="94" grpId="0" animBg="1"/>
      <p:bldP spid="18" grpId="0"/>
      <p:bldP spid="19" grpId="0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73" y="999022"/>
            <a:ext cx="5872136" cy="5401777"/>
          </a:xfrm>
        </p:spPr>
        <p:txBody>
          <a:bodyPr/>
          <a:lstStyle/>
          <a:p>
            <a:pPr marL="271463" indent="-271463"/>
            <a:r>
              <a:rPr lang="en-GB" dirty="0" smtClean="0">
                <a:solidFill>
                  <a:schemeClr val="tx1"/>
                </a:solidFill>
              </a:rPr>
              <a:t>Key issues</a:t>
            </a:r>
          </a:p>
          <a:p>
            <a:pPr marL="533400" lvl="1" indent="-261938"/>
            <a:r>
              <a:rPr lang="en-GB" dirty="0">
                <a:solidFill>
                  <a:schemeClr val="tx1"/>
                </a:solidFill>
              </a:rPr>
              <a:t>Blackout of HF on dayside due to large solar </a:t>
            </a:r>
            <a:r>
              <a:rPr lang="en-GB" dirty="0" smtClean="0">
                <a:solidFill>
                  <a:schemeClr val="tx1"/>
                </a:solidFill>
              </a:rPr>
              <a:t>flares </a:t>
            </a:r>
            <a:endParaRPr lang="en-GB" dirty="0">
              <a:solidFill>
                <a:schemeClr val="tx1"/>
              </a:solidFill>
            </a:endParaRPr>
          </a:p>
          <a:p>
            <a:pPr marL="533400" lvl="1" indent="-261938"/>
            <a:r>
              <a:rPr lang="en-GB" dirty="0" err="1">
                <a:solidFill>
                  <a:schemeClr val="tx1"/>
                </a:solidFill>
              </a:rPr>
              <a:t>Magstorm</a:t>
            </a:r>
            <a:r>
              <a:rPr lang="en-GB" dirty="0">
                <a:solidFill>
                  <a:schemeClr val="tx1"/>
                </a:solidFill>
              </a:rPr>
              <a:t>-driven changes in usable HF frequencies</a:t>
            </a:r>
          </a:p>
          <a:p>
            <a:pPr marL="533400" lvl="1" indent="-261938"/>
            <a:r>
              <a:rPr lang="en-GB" dirty="0">
                <a:solidFill>
                  <a:schemeClr val="tx1"/>
                </a:solidFill>
              </a:rPr>
              <a:t>Severe scintillation leading to protracted loss of signal lock for HF &amp; L-band Satcom</a:t>
            </a:r>
          </a:p>
          <a:p>
            <a:pPr marL="533400" lvl="1" indent="-261938"/>
            <a:r>
              <a:rPr lang="en-GB" dirty="0">
                <a:solidFill>
                  <a:schemeClr val="tx1"/>
                </a:solidFill>
              </a:rPr>
              <a:t>Blackout of HF in polar regions due to radiation storms</a:t>
            </a:r>
          </a:p>
          <a:p>
            <a:pPr marL="271463" indent="-271463"/>
            <a:r>
              <a:rPr lang="en-GB" dirty="0" err="1">
                <a:solidFill>
                  <a:srgbClr val="000000"/>
                </a:solidFill>
              </a:rPr>
              <a:t>RAEng</a:t>
            </a:r>
            <a:r>
              <a:rPr lang="en-GB" dirty="0">
                <a:solidFill>
                  <a:srgbClr val="000000"/>
                </a:solidFill>
              </a:rPr>
              <a:t> worst-case estimate is </a:t>
            </a:r>
            <a:r>
              <a:rPr lang="en-GB" dirty="0" smtClean="0">
                <a:solidFill>
                  <a:srgbClr val="000000"/>
                </a:solidFill>
              </a:rPr>
              <a:t>persistent loss </a:t>
            </a:r>
            <a:r>
              <a:rPr lang="en-GB" dirty="0">
                <a:solidFill>
                  <a:srgbClr val="000000"/>
                </a:solidFill>
              </a:rPr>
              <a:t>of </a:t>
            </a:r>
            <a:r>
              <a:rPr lang="en-GB" dirty="0" err="1" smtClean="0">
                <a:solidFill>
                  <a:srgbClr val="000000"/>
                </a:solidFill>
              </a:rPr>
              <a:t>comms</a:t>
            </a:r>
            <a:r>
              <a:rPr lang="en-GB" dirty="0" smtClean="0">
                <a:solidFill>
                  <a:srgbClr val="000000"/>
                </a:solidFill>
              </a:rPr>
              <a:t> over a wide area for several </a:t>
            </a:r>
            <a:r>
              <a:rPr lang="en-GB" dirty="0">
                <a:solidFill>
                  <a:srgbClr val="000000"/>
                </a:solidFill>
              </a:rPr>
              <a:t>days</a:t>
            </a:r>
          </a:p>
          <a:p>
            <a:pPr marL="533400" lvl="1" indent="-261938"/>
            <a:endParaRPr lang="en-GB" sz="2000" dirty="0"/>
          </a:p>
          <a:p>
            <a:pPr marL="533400" lvl="1" indent="-261938"/>
            <a:endParaRPr lang="en-GB" sz="2000" dirty="0"/>
          </a:p>
          <a:p>
            <a:pPr marL="533400" lvl="1" indent="-261938"/>
            <a:endParaRPr lang="en-GB" sz="2000" dirty="0"/>
          </a:p>
          <a:p>
            <a:pPr marL="533400" lvl="1" indent="-261938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12766" y="4083420"/>
            <a:ext cx="5454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In worst case ionosphere may be severely disturbed above 60</a:t>
            </a:r>
            <a:r>
              <a:rPr lang="en-GB" sz="2400" i="1" dirty="0">
                <a:latin typeface="Calibri"/>
              </a:rPr>
              <a:t>°</a:t>
            </a:r>
            <a:r>
              <a:rPr lang="en-GB" sz="2400" i="1" dirty="0"/>
              <a:t>geomagnetic latitude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This is grey area above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LHR-SFO route also shown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66" y="1201865"/>
            <a:ext cx="5454021" cy="272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4699" y="164769"/>
            <a:ext cx="8984791" cy="432048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Corisande" pitchFamily="2" charset="0"/>
              </a:rPr>
              <a:t>Space weather, ionosphere and aircraft </a:t>
            </a:r>
            <a:r>
              <a:rPr lang="en-GB" sz="3000" b="1" dirty="0" err="1" smtClean="0">
                <a:solidFill>
                  <a:srgbClr val="002060"/>
                </a:solidFill>
                <a:latin typeface="Corisande" pitchFamily="2" charset="0"/>
              </a:rPr>
              <a:t>comms</a:t>
            </a:r>
            <a:r>
              <a:rPr lang="en-GB" sz="3000" b="1" dirty="0" smtClean="0">
                <a:solidFill>
                  <a:srgbClr val="002060"/>
                </a:solidFill>
                <a:latin typeface="Corisande" pitchFamily="2" charset="0"/>
              </a:rPr>
              <a:t> 2</a:t>
            </a:r>
            <a:endParaRPr lang="en-US" sz="3000" b="1" dirty="0">
              <a:solidFill>
                <a:srgbClr val="002060"/>
              </a:solidFill>
              <a:latin typeface="Coris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965200"/>
            <a:ext cx="8716696" cy="5683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018" y="141898"/>
            <a:ext cx="845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September </a:t>
            </a:r>
            <a:r>
              <a:rPr lang="en-GB" sz="2800" b="1" dirty="0" smtClean="0">
                <a:solidFill>
                  <a:srgbClr val="002060"/>
                </a:solidFill>
              </a:rPr>
              <a:t>2017 impacts on aircraft </a:t>
            </a:r>
            <a:r>
              <a:rPr lang="en-GB" sz="2800" b="1" dirty="0" err="1" smtClean="0">
                <a:solidFill>
                  <a:srgbClr val="002060"/>
                </a:solidFill>
              </a:rPr>
              <a:t>comms</a:t>
            </a:r>
            <a:r>
              <a:rPr lang="en-GB" sz="2800" b="1" dirty="0" smtClean="0">
                <a:solidFill>
                  <a:srgbClr val="002060"/>
                </a:solidFill>
              </a:rPr>
              <a:t> &amp; GNSS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80080" y="1177836"/>
            <a:ext cx="281432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Severe blackout of HF over UK: but no </a:t>
            </a:r>
            <a:r>
              <a:rPr lang="en-GB" sz="2400" dirty="0" smtClean="0"/>
              <a:t>apparent impacts </a:t>
            </a:r>
            <a:r>
              <a:rPr lang="en-GB" sz="2400" dirty="0"/>
              <a:t>on </a:t>
            </a:r>
            <a:r>
              <a:rPr lang="en-GB" sz="2400" dirty="0" smtClean="0"/>
              <a:t>despatch of flights </a:t>
            </a:r>
            <a:r>
              <a:rPr lang="en-GB" sz="2400" dirty="0"/>
              <a:t>to North America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1778000"/>
            <a:ext cx="302768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Severe blackout of HF: disrupted emergency </a:t>
            </a:r>
            <a:r>
              <a:rPr lang="en-GB" sz="2400" dirty="0" err="1"/>
              <a:t>comms</a:t>
            </a:r>
            <a:r>
              <a:rPr lang="en-GB" sz="2400" dirty="0"/>
              <a:t> in Caribbean, AF plane lost </a:t>
            </a:r>
            <a:r>
              <a:rPr lang="en-GB" sz="2400" dirty="0" err="1"/>
              <a:t>comms</a:t>
            </a:r>
            <a:r>
              <a:rPr lang="en-GB" sz="2400" dirty="0"/>
              <a:t> for 90 </a:t>
            </a:r>
            <a:r>
              <a:rPr lang="en-GB" sz="2400" dirty="0" err="1" smtClean="0"/>
              <a:t>mins</a:t>
            </a:r>
            <a:r>
              <a:rPr lang="en-GB" sz="2400" dirty="0" smtClean="0"/>
              <a:t>. </a:t>
            </a:r>
          </a:p>
          <a:p>
            <a:r>
              <a:rPr lang="en-GB" sz="2400" dirty="0"/>
              <a:t>NATS Oceanic control </a:t>
            </a:r>
            <a:r>
              <a:rPr lang="en-GB" sz="2400" dirty="0" smtClean="0"/>
              <a:t>loss HF </a:t>
            </a:r>
            <a:r>
              <a:rPr lang="en-GB" sz="2400" dirty="0" err="1" smtClean="0"/>
              <a:t>comms</a:t>
            </a:r>
            <a:r>
              <a:rPr lang="en-GB" sz="2400" dirty="0" smtClean="0"/>
              <a:t> with significant number of aircraft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80080" y="3219996"/>
            <a:ext cx="281432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EGNOS availability impacted by radio burst, but no loss of integrity (i.e. safe)</a:t>
            </a:r>
          </a:p>
        </p:txBody>
      </p:sp>
    </p:spTree>
    <p:extLst>
      <p:ext uri="{BB962C8B-B14F-4D97-AF65-F5344CB8AC3E}">
        <p14:creationId xmlns:p14="http://schemas.microsoft.com/office/powerpoint/2010/main" val="18617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state of play on aviation impacts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127" y="1015443"/>
            <a:ext cx="10515600" cy="5706038"/>
          </a:xfrm>
        </p:spPr>
        <p:txBody>
          <a:bodyPr/>
          <a:lstStyle/>
          <a:p>
            <a:r>
              <a:rPr lang="en-GB" sz="2800" dirty="0" smtClean="0"/>
              <a:t>ICAO promoting space weather services for aviation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Feed into pre-flight briefings =&gt; pilot awareness, airline awareness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Statistical forecasting of risk of disruption (e.g. blackout) </a:t>
            </a:r>
            <a:r>
              <a:rPr lang="en-GB" sz="2000" i="1" dirty="0" smtClean="0">
                <a:solidFill>
                  <a:schemeClr val="tx1"/>
                </a:solidFill>
              </a:rPr>
              <a:t>(&lt;= </a:t>
            </a:r>
            <a:r>
              <a:rPr lang="en-GB" sz="2000" i="1" dirty="0">
                <a:solidFill>
                  <a:schemeClr val="tx1"/>
                </a:solidFill>
              </a:rPr>
              <a:t>L5 /L1 data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GB" sz="2800" dirty="0" smtClean="0"/>
              <a:t>Radiation studies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Ongoing UK work to better understand radiation impacts on avionics (&amp; ground)</a:t>
            </a:r>
          </a:p>
          <a:p>
            <a:pPr lvl="1"/>
            <a:r>
              <a:rPr lang="en-GB" sz="2000" dirty="0" err="1">
                <a:solidFill>
                  <a:schemeClr val="tx1"/>
                </a:solidFill>
              </a:rPr>
              <a:t>ChipIR</a:t>
            </a:r>
            <a:r>
              <a:rPr lang="en-GB" sz="2000" dirty="0">
                <a:solidFill>
                  <a:schemeClr val="tx1"/>
                </a:solidFill>
              </a:rPr>
              <a:t> facility @ RAL enabling testing of electronic systems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R</a:t>
            </a:r>
            <a:r>
              <a:rPr lang="en-GB" sz="2000" dirty="0" smtClean="0">
                <a:solidFill>
                  <a:schemeClr val="tx1"/>
                </a:solidFill>
              </a:rPr>
              <a:t>eviewing impacts on humans (also much interest in US &amp; Germany)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Science – work on physics (energisation &amp; transport of radiation, forecast models)</a:t>
            </a:r>
          </a:p>
          <a:p>
            <a:r>
              <a:rPr lang="en-GB" sz="2800" dirty="0" smtClean="0"/>
              <a:t>GNSS and </a:t>
            </a:r>
            <a:r>
              <a:rPr lang="en-GB" sz="2800" dirty="0" err="1" smtClean="0"/>
              <a:t>comms</a:t>
            </a:r>
            <a:endParaRPr lang="en-GB" sz="2800" dirty="0" smtClean="0"/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Rich </a:t>
            </a:r>
            <a:r>
              <a:rPr lang="en-GB" sz="2000" dirty="0" smtClean="0">
                <a:solidFill>
                  <a:schemeClr val="tx1"/>
                </a:solidFill>
              </a:rPr>
              <a:t>heritage of coping </a:t>
            </a:r>
            <a:r>
              <a:rPr lang="en-GB" sz="2000" dirty="0">
                <a:solidFill>
                  <a:schemeClr val="tx1"/>
                </a:solidFill>
              </a:rPr>
              <a:t>with </a:t>
            </a:r>
            <a:r>
              <a:rPr lang="en-GB" sz="2000" dirty="0" smtClean="0">
                <a:solidFill>
                  <a:schemeClr val="tx1"/>
                </a:solidFill>
              </a:rPr>
              <a:t>disruption from many sources (incl. space weather)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Diversity of systems is key to resilience, e.g. multiple methods for </a:t>
            </a:r>
            <a:r>
              <a:rPr lang="en-GB" sz="2000" dirty="0" err="1" smtClean="0">
                <a:solidFill>
                  <a:schemeClr val="tx1"/>
                </a:solidFill>
              </a:rPr>
              <a:t>nav</a:t>
            </a:r>
            <a:r>
              <a:rPr lang="en-GB" sz="2000" dirty="0" smtClean="0">
                <a:solidFill>
                  <a:schemeClr val="tx1"/>
                </a:solidFill>
              </a:rPr>
              <a:t> &amp; </a:t>
            </a:r>
            <a:r>
              <a:rPr lang="en-GB" sz="2000" dirty="0" err="1" smtClean="0">
                <a:solidFill>
                  <a:schemeClr val="tx1"/>
                </a:solidFill>
              </a:rPr>
              <a:t>comms</a:t>
            </a:r>
            <a:endParaRPr lang="en-GB" sz="2000" dirty="0" smtClean="0">
              <a:solidFill>
                <a:schemeClr val="tx1"/>
              </a:solidFill>
            </a:endParaRP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Situational awareness is a critical tool </a:t>
            </a:r>
            <a:r>
              <a:rPr lang="en-GB" sz="2000" i="1" dirty="0">
                <a:solidFill>
                  <a:schemeClr val="tx1"/>
                </a:solidFill>
              </a:rPr>
              <a:t>(&lt;= L5 /L1 data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Science – much work to improve understanding of impacts: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newer technologies, over all different regions of world</a:t>
            </a:r>
          </a:p>
          <a:p>
            <a:pPr lvl="2"/>
            <a:r>
              <a:rPr lang="en-GB" sz="2000" dirty="0">
                <a:solidFill>
                  <a:schemeClr val="tx1"/>
                </a:solidFill>
              </a:rPr>
              <a:t>c</a:t>
            </a:r>
            <a:r>
              <a:rPr lang="en-GB" sz="2000" dirty="0" smtClean="0">
                <a:solidFill>
                  <a:schemeClr val="tx1"/>
                </a:solidFill>
              </a:rPr>
              <a:t>ase studies on (modest) 2015 and 2017 space weather events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other impacts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17</a:t>
            </a:fld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208" y="1179756"/>
            <a:ext cx="5581978" cy="1699059"/>
            <a:chOff x="652567" y="1161101"/>
            <a:chExt cx="5581978" cy="16990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67" y="1161101"/>
              <a:ext cx="2201469" cy="16990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46400" y="1211233"/>
              <a:ext cx="32881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Satellites: </a:t>
              </a:r>
              <a:r>
                <a:rPr lang="en-GB" sz="2400" i="1" dirty="0" smtClean="0"/>
                <a:t>surface &amp; internal charging, atmospheric drag, </a:t>
              </a:r>
              <a:r>
                <a:rPr lang="en-GB" sz="2400" dirty="0"/>
                <a:t>radiation, </a:t>
              </a:r>
              <a:r>
                <a:rPr lang="en-GB" sz="2400" dirty="0" smtClean="0"/>
                <a:t>GNSS </a:t>
              </a:r>
              <a:r>
                <a:rPr lang="en-GB" sz="2400" dirty="0" err="1" smtClean="0"/>
                <a:t>nav</a:t>
              </a:r>
              <a:r>
                <a:rPr lang="en-GB" sz="2400" dirty="0" smtClean="0"/>
                <a:t>,</a:t>
              </a:r>
              <a:endParaRPr lang="en-GB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2972" y="3153654"/>
            <a:ext cx="4905742" cy="1569660"/>
            <a:chOff x="752972" y="3153654"/>
            <a:chExt cx="4905742" cy="15696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72" y="3153655"/>
              <a:ext cx="2193428" cy="156674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46400" y="3153654"/>
              <a:ext cx="2712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Resource exploitation: </a:t>
              </a:r>
              <a:r>
                <a:rPr lang="en-GB" sz="2400" i="1" dirty="0" smtClean="0"/>
                <a:t>directional drilling, </a:t>
              </a:r>
              <a:r>
                <a:rPr lang="en-GB" sz="2400" dirty="0" smtClean="0"/>
                <a:t>GNSS </a:t>
              </a:r>
              <a:r>
                <a:rPr lang="en-GB" sz="2400" dirty="0" err="1" smtClean="0"/>
                <a:t>nav</a:t>
              </a:r>
              <a:r>
                <a:rPr lang="en-GB" sz="2400" dirty="0" smtClean="0"/>
                <a:t>,</a:t>
              </a:r>
              <a:endParaRPr lang="en-GB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0598" y="1251063"/>
            <a:ext cx="5658787" cy="1527351"/>
            <a:chOff x="6010598" y="1251063"/>
            <a:chExt cx="5658787" cy="15273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598" y="1263830"/>
              <a:ext cx="2310822" cy="151458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381240" y="1251063"/>
              <a:ext cx="32881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Maritime: GNSS </a:t>
              </a:r>
              <a:r>
                <a:rPr lang="en-GB" sz="2400" dirty="0" err="1" smtClean="0"/>
                <a:t>nav</a:t>
              </a:r>
              <a:r>
                <a:rPr lang="en-GB" sz="2400" dirty="0" smtClean="0"/>
                <a:t>, </a:t>
              </a:r>
              <a:r>
                <a:rPr lang="en-GB" sz="2400" dirty="0" err="1" smtClean="0"/>
                <a:t>comms</a:t>
              </a:r>
              <a:r>
                <a:rPr lang="en-GB" sz="2400" dirty="0" smtClean="0"/>
                <a:t>, telemetry (AIS @ </a:t>
              </a:r>
              <a:r>
                <a:rPr lang="en-GB" sz="2400" dirty="0" smtClean="0"/>
                <a:t>~162 MHz)</a:t>
              </a:r>
              <a:endParaRPr lang="en-GB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2972" y="5013890"/>
            <a:ext cx="4816555" cy="1156001"/>
            <a:chOff x="752972" y="5013890"/>
            <a:chExt cx="4816555" cy="1156001"/>
          </a:xfrm>
        </p:grpSpPr>
        <p:sp>
          <p:nvSpPr>
            <p:cNvPr id="15" name="TextBox 14"/>
            <p:cNvSpPr txBox="1"/>
            <p:nvPr/>
          </p:nvSpPr>
          <p:spPr>
            <a:xfrm>
              <a:off x="2946400" y="5067938"/>
              <a:ext cx="2623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Finance: GNSS timing</a:t>
              </a:r>
              <a:endParaRPr lang="en-GB" sz="24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72" y="5013890"/>
              <a:ext cx="2193428" cy="11560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010598" y="3153654"/>
            <a:ext cx="5480086" cy="1534155"/>
            <a:chOff x="6010598" y="3153654"/>
            <a:chExt cx="5480086" cy="15341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598" y="3153654"/>
              <a:ext cx="2310822" cy="15341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381240" y="3403109"/>
              <a:ext cx="3109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Precision agriculture: GNSS </a:t>
              </a:r>
              <a:r>
                <a:rPr lang="en-GB" sz="2400" dirty="0" err="1" smtClean="0"/>
                <a:t>nav</a:t>
              </a:r>
              <a:r>
                <a:rPr lang="en-GB" sz="2400" dirty="0" smtClean="0"/>
                <a:t>, </a:t>
              </a:r>
              <a:endParaRPr lang="en-GB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53649" y="5022982"/>
            <a:ext cx="5391392" cy="1513769"/>
            <a:chOff x="6053649" y="5022982"/>
            <a:chExt cx="5391392" cy="1513769"/>
          </a:xfrm>
        </p:grpSpPr>
        <p:pic>
          <p:nvPicPr>
            <p:cNvPr id="10" name="Picture 9" descr="American Show Racer - Wikipedia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649" y="5022982"/>
              <a:ext cx="2224720" cy="15137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81240" y="5101967"/>
              <a:ext cx="3063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Animal migration: geomagnetic activity (whales, pigeons, …)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60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key impacts &amp; forecastable origins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Magnetospheric activity (solar wind, CMEs, high speed streams)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Geomagnetic activity =&gt; power grids, rail, pipelines, … </a:t>
            </a:r>
          </a:p>
          <a:p>
            <a:pPr lvl="1"/>
            <a:r>
              <a:rPr lang="en-GB" sz="2000" dirty="0" err="1" smtClean="0">
                <a:solidFill>
                  <a:schemeClr val="tx1"/>
                </a:solidFill>
              </a:rPr>
              <a:t>Thermospheric</a:t>
            </a:r>
            <a:r>
              <a:rPr lang="en-GB" sz="2000" dirty="0" smtClean="0">
                <a:solidFill>
                  <a:schemeClr val="tx1"/>
                </a:solidFill>
              </a:rPr>
              <a:t> circulation =&gt; satellite drag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Ionospheric storms =&gt; aviation &amp; other transport, resource exploitation, precision agriculture, finance, 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Magnetospheric plasmas &amp; particles =&gt; satellite charging</a:t>
            </a:r>
          </a:p>
          <a:p>
            <a:endParaRPr lang="en-GB" sz="2400" dirty="0" smtClean="0"/>
          </a:p>
          <a:p>
            <a:r>
              <a:rPr lang="en-GB" sz="2400" dirty="0" smtClean="0"/>
              <a:t>Radiation </a:t>
            </a:r>
            <a:r>
              <a:rPr lang="en-GB" sz="2400" dirty="0" smtClean="0"/>
              <a:t>storms (active regions/CME shocks</a:t>
            </a:r>
            <a:r>
              <a:rPr lang="en-GB" sz="2400" dirty="0" smtClean="0"/>
              <a:t>)</a:t>
            </a:r>
            <a:endParaRPr lang="en-GB" sz="2400" dirty="0" smtClean="0"/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Atmospheric radiation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Satellite radiation effects </a:t>
            </a:r>
          </a:p>
          <a:p>
            <a:r>
              <a:rPr lang="en-GB" sz="2400" dirty="0" smtClean="0"/>
              <a:t>Solar flares/radio </a:t>
            </a:r>
            <a:r>
              <a:rPr lang="en-GB" sz="2400" dirty="0" smtClean="0"/>
              <a:t>bursts (</a:t>
            </a:r>
            <a:r>
              <a:rPr lang="en-GB" sz="2400" smtClean="0"/>
              <a:t>active regions)</a:t>
            </a:r>
            <a:endParaRPr lang="en-GB" sz="2400" dirty="0" smtClean="0"/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X-ray </a:t>
            </a:r>
            <a:r>
              <a:rPr lang="en-GB" sz="2000" dirty="0" smtClean="0">
                <a:solidFill>
                  <a:schemeClr val="tx1"/>
                </a:solidFill>
              </a:rPr>
              <a:t>flares: hours break aircraft </a:t>
            </a:r>
            <a:r>
              <a:rPr lang="en-GB" sz="2000" dirty="0" err="1" smtClean="0">
                <a:solidFill>
                  <a:schemeClr val="tx1"/>
                </a:solidFill>
              </a:rPr>
              <a:t>comms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EUV &amp; radio: minutes break in GNSS (common problem)</a:t>
            </a:r>
          </a:p>
          <a:p>
            <a:pPr lvl="1"/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04383" y="2716872"/>
            <a:ext cx="30202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L5/L1 can track travel to Earth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915564" y="3693018"/>
            <a:ext cx="3809109" cy="2282909"/>
            <a:chOff x="7915564" y="3693018"/>
            <a:chExt cx="3809109" cy="2282909"/>
          </a:xfrm>
        </p:grpSpPr>
        <p:sp>
          <p:nvSpPr>
            <p:cNvPr id="8" name="TextBox 7"/>
            <p:cNvSpPr txBox="1"/>
            <p:nvPr/>
          </p:nvSpPr>
          <p:spPr>
            <a:xfrm>
              <a:off x="8704383" y="4234308"/>
              <a:ext cx="3020290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L5/L1 can monitor source region =&gt; likelihood of event</a:t>
              </a:r>
              <a:endParaRPr lang="en-GB" dirty="0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7915564" y="3693018"/>
              <a:ext cx="498763" cy="2282909"/>
            </a:xfrm>
            <a:prstGeom prst="rightBrace">
              <a:avLst>
                <a:gd name="adj1" fmla="val 39815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3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3908" y="3111519"/>
            <a:ext cx="5063837" cy="508815"/>
          </a:xfrm>
        </p:spPr>
        <p:txBody>
          <a:bodyPr/>
          <a:lstStyle/>
          <a:p>
            <a:r>
              <a:rPr lang="en-GB" sz="9600" dirty="0" smtClean="0"/>
              <a:t>SPARES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8709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593"/>
            <a:ext cx="10515600" cy="508815"/>
          </a:xfrm>
        </p:spPr>
        <p:txBody>
          <a:bodyPr/>
          <a:lstStyle/>
          <a:p>
            <a:r>
              <a:rPr lang="en-GB" dirty="0"/>
              <a:t>Solar flares </a:t>
            </a:r>
            <a:r>
              <a:rPr lang="en-GB" dirty="0" smtClean="0"/>
              <a:t>&amp; the prophets of </a:t>
            </a:r>
            <a:r>
              <a:rPr lang="en-GB" dirty="0"/>
              <a:t>doom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3989"/>
            <a:ext cx="10515600" cy="4812702"/>
          </a:xfrm>
        </p:spPr>
        <p:txBody>
          <a:bodyPr/>
          <a:lstStyle/>
          <a:p>
            <a:r>
              <a:rPr lang="en-GB" sz="2800" dirty="0"/>
              <a:t>Severe space weather is an emerging risk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Rare, but now dangerous because we have become critically dependent on vulnerable technologies over past </a:t>
            </a:r>
            <a:r>
              <a:rPr lang="en-GB" sz="2400" dirty="0" smtClean="0">
                <a:solidFill>
                  <a:schemeClr val="tx1"/>
                </a:solidFill>
              </a:rPr>
              <a:t>60 </a:t>
            </a:r>
            <a:r>
              <a:rPr lang="en-GB" sz="2400" dirty="0">
                <a:solidFill>
                  <a:schemeClr val="tx1"/>
                </a:solidFill>
              </a:rPr>
              <a:t>years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But, as with all big risks, it appeals to our love of scare stories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So public discussion spans whole range of ideas from </a:t>
            </a:r>
            <a:r>
              <a:rPr lang="en-GB" sz="2400" i="1" dirty="0">
                <a:solidFill>
                  <a:schemeClr val="tx1"/>
                </a:solidFill>
              </a:rPr>
              <a:t>end-of-civilisation-as-we-know-it</a:t>
            </a:r>
            <a:r>
              <a:rPr lang="en-GB" sz="2400" dirty="0">
                <a:solidFill>
                  <a:schemeClr val="tx1"/>
                </a:solidFill>
              </a:rPr>
              <a:t> to </a:t>
            </a:r>
            <a:r>
              <a:rPr lang="en-GB" sz="2400" i="1" dirty="0">
                <a:solidFill>
                  <a:schemeClr val="tx1"/>
                </a:solidFill>
              </a:rPr>
              <a:t>it-can’t-happen-here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r>
              <a:rPr lang="en-GB" sz="2800" dirty="0"/>
              <a:t>So we have to work hard to provide balance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Deep dive into the technology and its interactions with space weather to assess the </a:t>
            </a:r>
            <a:r>
              <a:rPr lang="en-GB" sz="2400" dirty="0">
                <a:solidFill>
                  <a:schemeClr val="tx1"/>
                </a:solidFill>
              </a:rPr>
              <a:t>real level of </a:t>
            </a:r>
            <a:r>
              <a:rPr lang="en-GB" sz="2400" dirty="0" smtClean="0">
                <a:solidFill>
                  <a:schemeClr val="tx1"/>
                </a:solidFill>
              </a:rPr>
              <a:t>risk - and </a:t>
            </a:r>
            <a:r>
              <a:rPr lang="en-GB" sz="2400" dirty="0">
                <a:solidFill>
                  <a:schemeClr val="tx1"/>
                </a:solidFill>
              </a:rPr>
              <a:t>what can we do about </a:t>
            </a:r>
            <a:r>
              <a:rPr lang="en-GB" sz="2400" dirty="0" smtClean="0">
                <a:solidFill>
                  <a:schemeClr val="tx1"/>
                </a:solidFill>
              </a:rPr>
              <a:t>it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Show how </a:t>
            </a:r>
            <a:r>
              <a:rPr lang="en-GB" sz="2400" dirty="0">
                <a:solidFill>
                  <a:schemeClr val="tx1"/>
                </a:solidFill>
              </a:rPr>
              <a:t>scientific knowledge transcends personal and organisational experience (20-year horizon</a:t>
            </a:r>
            <a:r>
              <a:rPr lang="en-GB" sz="2400" dirty="0" smtClean="0">
                <a:solidFill>
                  <a:schemeClr val="tx1"/>
                </a:solidFill>
              </a:rPr>
              <a:t>?)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Beware of silver bullets: oversimplification, half-baked solutions (e.g. magnetic shield @ L1)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and neighbouring grids 2019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028047"/>
            <a:ext cx="9173217" cy="53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82"/>
            <a:ext cx="12192000" cy="4936604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32000">
                <a:srgbClr val="FCBABB">
                  <a:lumMod val="61000"/>
                  <a:lumOff val="39000"/>
                </a:srgbClr>
              </a:gs>
              <a:gs pos="49000">
                <a:srgbClr val="FF8989">
                  <a:lumMod val="97000"/>
                </a:srgbClr>
              </a:gs>
              <a:gs pos="100000">
                <a:srgbClr val="FF0000">
                  <a:lumMod val="10000"/>
                  <a:lumOff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4936604"/>
            <a:ext cx="7200800" cy="1944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1403648" y="4941168"/>
            <a:ext cx="936104" cy="1944216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545902" y="4941168"/>
            <a:ext cx="936104" cy="1944216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36604"/>
            <a:ext cx="1763688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3954" y="4941168"/>
            <a:ext cx="5178046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47665" y="4941168"/>
            <a:ext cx="5632515" cy="19442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31504" y="583992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AIRCRAFT FLY IN A SIGNIFICANT RADIATION ENVIRONMENT:</a:t>
            </a:r>
          </a:p>
          <a:p>
            <a:r>
              <a:rPr lang="en-GB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Natural radiation from space, more intense than natural ground environment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46054" y="1426484"/>
            <a:ext cx="3063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RADIATION DOSES VARY WITH SPACE WEATHER/CLIMATE</a:t>
            </a:r>
          </a:p>
        </p:txBody>
      </p:sp>
      <p:sp>
        <p:nvSpPr>
          <p:cNvPr id="2" name="Down Arrow 1"/>
          <p:cNvSpPr/>
          <p:nvPr/>
        </p:nvSpPr>
        <p:spPr>
          <a:xfrm>
            <a:off x="2705250" y="327001"/>
            <a:ext cx="414300" cy="8640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2430" y="241484"/>
            <a:ext cx="332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/>
              </a:rPr>
              <a:t>Galactic cosmic rays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18116" y="327002"/>
            <a:ext cx="4256753" cy="869751"/>
            <a:chOff x="819303" y="327001"/>
            <a:chExt cx="4256753" cy="869751"/>
          </a:xfrm>
        </p:grpSpPr>
        <p:sp>
          <p:nvSpPr>
            <p:cNvPr id="52" name="Down Arrow 51"/>
            <p:cNvSpPr/>
            <p:nvPr/>
          </p:nvSpPr>
          <p:spPr>
            <a:xfrm>
              <a:off x="4661756" y="327001"/>
              <a:ext cx="414300" cy="864096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9303" y="673532"/>
              <a:ext cx="3762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7030A0"/>
                  </a:solidFill>
                  <a:latin typeface="Calibri"/>
                </a:rPr>
                <a:t>Solar energetic particles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497866" y="260648"/>
            <a:ext cx="3328930" cy="523220"/>
          </a:xfrm>
          <a:prstGeom prst="rect">
            <a:avLst/>
          </a:prstGeom>
          <a:solidFill>
            <a:srgbClr val="FFE7E7">
              <a:alpha val="90588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libri"/>
              </a:rPr>
              <a:t>Galactic cosmic rays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22048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Pfotzer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maximum </a:t>
            </a:r>
          </a:p>
        </p:txBody>
      </p:sp>
      <p:pic>
        <p:nvPicPr>
          <p:cNvPr id="25" name="Picture 2" descr="C:\Users\mah36\AppData\Local\Microsoft\Windows\Temporary Internet Files\Content.IE5\ZJKCHF7K\MC9003209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22" y="2924945"/>
            <a:ext cx="1809598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96202" y="1722294"/>
            <a:ext cx="5948206" cy="3888432"/>
            <a:chOff x="107504" y="1916832"/>
            <a:chExt cx="5948206" cy="38884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916832"/>
              <a:ext cx="5948206" cy="388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987824" y="2468444"/>
              <a:ext cx="2770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illustrative</a:t>
              </a:r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not definitive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5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>
          <a:xfrm>
            <a:off x="212436" y="148259"/>
            <a:ext cx="9476509" cy="649288"/>
          </a:xfrm>
        </p:spPr>
        <p:txBody>
          <a:bodyPr/>
          <a:lstStyle/>
          <a:p>
            <a:pPr algn="ctr"/>
            <a:r>
              <a:rPr lang="en-GB" sz="3200" dirty="0"/>
              <a:t>Space weather: </a:t>
            </a:r>
            <a:r>
              <a:rPr lang="en-GB" sz="3200" dirty="0" smtClean="0"/>
              <a:t>a multitude of impacts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90" y="1216772"/>
            <a:ext cx="6899722" cy="5174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0" y="1224182"/>
            <a:ext cx="3641301" cy="51673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3943927" y="3426691"/>
            <a:ext cx="1302328" cy="8589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18722" y="2965026"/>
            <a:ext cx="270467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published Feb 2013, update?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03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10" descr="conco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741" y="3986835"/>
            <a:ext cx="2209613" cy="1624013"/>
          </a:xfrm>
          <a:prstGeom prst="rect">
            <a:avLst/>
          </a:prstGeom>
          <a:noFill/>
        </p:spPr>
      </p:pic>
      <p:pic>
        <p:nvPicPr>
          <p:cNvPr id="89103" name="Picture 15" descr="pyl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1674" y="1883642"/>
            <a:ext cx="2633493" cy="1620838"/>
          </a:xfrm>
          <a:prstGeom prst="rect">
            <a:avLst/>
          </a:prstGeom>
          <a:noFill/>
        </p:spPr>
      </p:pic>
      <p:pic>
        <p:nvPicPr>
          <p:cNvPr id="8910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7741" y="1867767"/>
            <a:ext cx="220961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>
          <a:xfrm>
            <a:off x="761277" y="183979"/>
            <a:ext cx="8767734" cy="649288"/>
          </a:xfrm>
        </p:spPr>
        <p:txBody>
          <a:bodyPr/>
          <a:lstStyle/>
          <a:p>
            <a:pPr algn="ctr"/>
            <a:r>
              <a:rPr lang="en-GB" sz="3200" dirty="0" smtClean="0"/>
              <a:t>Technology exposes us to space weather risks</a:t>
            </a: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57199" y="1125061"/>
            <a:ext cx="1108108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kern="0" dirty="0">
                <a:solidFill>
                  <a:srgbClr val="002060"/>
                </a:solidFill>
              </a:rPr>
              <a:t>Space weather </a:t>
            </a:r>
            <a:r>
              <a:rPr lang="en-GB" sz="2800" kern="0" dirty="0" smtClean="0">
                <a:solidFill>
                  <a:srgbClr val="002060"/>
                </a:solidFill>
              </a:rPr>
              <a:t>phenomena are </a:t>
            </a:r>
            <a:r>
              <a:rPr lang="en-GB" sz="2800" kern="0" dirty="0">
                <a:solidFill>
                  <a:srgbClr val="002060"/>
                </a:solidFill>
              </a:rPr>
              <a:t>as old as the Earth – </a:t>
            </a:r>
            <a:r>
              <a:rPr lang="en-GB" sz="2800" kern="0" dirty="0" smtClean="0">
                <a:solidFill>
                  <a:srgbClr val="002060"/>
                </a:solidFill>
              </a:rPr>
              <a:t>but:</a:t>
            </a:r>
          </a:p>
          <a:p>
            <a:pPr marL="457200" indent="-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kern="0" dirty="0" smtClean="0"/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/>
              <a:t/>
            </a:r>
            <a:br>
              <a:rPr lang="en-US" sz="2800" kern="0" dirty="0"/>
            </a:br>
            <a:endParaRPr lang="en-US" sz="2800" kern="0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00790" y="1720108"/>
            <a:ext cx="5582652" cy="3890740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Geomagnetically</a:t>
            </a:r>
            <a:r>
              <a:rPr lang="en-GB" dirty="0" smtClean="0"/>
              <a:t> induced currents (GIC) first reported as problem in 1847 on telegraph lines; in power grids from 1940, but particularly since 1960s expansion of grid</a:t>
            </a:r>
            <a:endParaRPr lang="en-GB" dirty="0"/>
          </a:p>
          <a:p>
            <a:r>
              <a:rPr lang="en-GB" dirty="0" smtClean="0"/>
              <a:t>Aviation: problems with radio systems since 1920s, now issues from GNSS and electronic control (instead of </a:t>
            </a:r>
            <a:r>
              <a:rPr lang="en-GB" dirty="0" err="1" smtClean="0"/>
              <a:t>astro-nav</a:t>
            </a:r>
            <a:r>
              <a:rPr lang="en-GB" dirty="0" smtClean="0"/>
              <a:t> &amp; hydraulic)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8207354" y="4518769"/>
            <a:ext cx="1019493" cy="5601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8222181" y="2508280"/>
            <a:ext cx="1019493" cy="5601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00790" y="5770123"/>
            <a:ext cx="11574377" cy="85501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Also other transport systems, agriculture, satellites, ground electronics, use of GNSS timing in finance and communications systems,  … </a:t>
            </a:r>
            <a:endParaRPr lang="en-GB" dirty="0"/>
          </a:p>
        </p:txBody>
      </p:sp>
      <p:pic>
        <p:nvPicPr>
          <p:cNvPr id="1028" name="Picture 4" descr="https://resources.mynewsdesk.com/image/upload/c_limit,dpr_1.5,f_auto,h_700,q_auto,w_670/l3ezzuyboyiayanofrw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847" y="3901879"/>
            <a:ext cx="2584273" cy="19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Earth currents (GIC) – a space weather hazard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851764" y="3269672"/>
            <a:ext cx="4158635" cy="3280647"/>
            <a:chOff x="561146" y="1754911"/>
            <a:chExt cx="7527201" cy="40362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46" y="1754911"/>
              <a:ext cx="7527200" cy="221672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1147" y="3971636"/>
              <a:ext cx="7527200" cy="1819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51762" y="3186544"/>
            <a:ext cx="4158637" cy="3381613"/>
            <a:chOff x="2851762" y="3186544"/>
            <a:chExt cx="4158637" cy="3381613"/>
          </a:xfrm>
        </p:grpSpPr>
        <p:sp>
          <p:nvSpPr>
            <p:cNvPr id="10" name="Bent Arrow 9"/>
            <p:cNvSpPr/>
            <p:nvPr/>
          </p:nvSpPr>
          <p:spPr>
            <a:xfrm>
              <a:off x="2851764" y="3186544"/>
              <a:ext cx="4158635" cy="3278911"/>
            </a:xfrm>
            <a:prstGeom prst="bentArrow">
              <a:avLst>
                <a:gd name="adj1" fmla="val 1867"/>
                <a:gd name="adj2" fmla="val 2832"/>
                <a:gd name="adj3" fmla="val 10040"/>
                <a:gd name="adj4" fmla="val 2377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flipH="1" flipV="1">
              <a:off x="2851762" y="3269671"/>
              <a:ext cx="4137853" cy="3298486"/>
            </a:xfrm>
            <a:prstGeom prst="bentArrow">
              <a:avLst>
                <a:gd name="adj1" fmla="val 1867"/>
                <a:gd name="adj2" fmla="val 2832"/>
                <a:gd name="adj3" fmla="val 10040"/>
                <a:gd name="adj4" fmla="val 8688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4696" y="3232727"/>
            <a:ext cx="2284542" cy="3316406"/>
            <a:chOff x="264696" y="3232727"/>
            <a:chExt cx="2284542" cy="331640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30764" y="3232727"/>
              <a:ext cx="1156" cy="3316406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4696" y="4410500"/>
              <a:ext cx="2284542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r"/>
              <a:r>
                <a:rPr lang="en-GB" sz="2400" dirty="0" smtClean="0">
                  <a:solidFill>
                    <a:srgbClr val="7030A0"/>
                  </a:solidFill>
                </a:rPr>
                <a:t>Deep into Earth.</a:t>
              </a:r>
            </a:p>
            <a:p>
              <a:pPr algn="r"/>
              <a:r>
                <a:rPr lang="en-GB" sz="2400" dirty="0" smtClean="0">
                  <a:solidFill>
                    <a:srgbClr val="7030A0"/>
                  </a:solidFill>
                </a:rPr>
                <a:t>Skin depth is 100s of km for </a:t>
              </a:r>
              <a:r>
                <a:rPr lang="en-GB" sz="2400" dirty="0" err="1" smtClean="0">
                  <a:solidFill>
                    <a:srgbClr val="7030A0"/>
                  </a:solidFill>
                </a:rPr>
                <a:t>mHz</a:t>
              </a:r>
              <a:r>
                <a:rPr lang="en-GB" sz="2400" dirty="0" smtClean="0">
                  <a:solidFill>
                    <a:srgbClr val="7030A0"/>
                  </a:solidFill>
                </a:rPr>
                <a:t> frequencies</a:t>
              </a:r>
              <a:endParaRPr lang="en-GB" sz="24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37087" y="975377"/>
            <a:ext cx="7178490" cy="2525272"/>
            <a:chOff x="3637087" y="975377"/>
            <a:chExt cx="7178490" cy="2525272"/>
          </a:xfrm>
        </p:grpSpPr>
        <p:grpSp>
          <p:nvGrpSpPr>
            <p:cNvPr id="23" name="Group 22"/>
            <p:cNvGrpSpPr/>
            <p:nvPr/>
          </p:nvGrpSpPr>
          <p:grpSpPr>
            <a:xfrm>
              <a:off x="3637087" y="975377"/>
              <a:ext cx="2587988" cy="2108465"/>
              <a:chOff x="2851763" y="975377"/>
              <a:chExt cx="2587988" cy="210846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1763" y="975377"/>
                <a:ext cx="2587988" cy="2108465"/>
              </a:xfrm>
              <a:prstGeom prst="rect">
                <a:avLst/>
              </a:prstGeom>
            </p:spPr>
          </p:pic>
          <p:sp>
            <p:nvSpPr>
              <p:cNvPr id="18" name="Down Arrow 17"/>
              <p:cNvSpPr/>
              <p:nvPr/>
            </p:nvSpPr>
            <p:spPr>
              <a:xfrm>
                <a:off x="3933321" y="1274616"/>
                <a:ext cx="424873" cy="1209647"/>
              </a:xfrm>
              <a:prstGeom prst="downArrow">
                <a:avLst/>
              </a:prstGeom>
              <a:pattFill prst="narVert">
                <a:fgClr>
                  <a:srgbClr val="BC8FDD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225075" y="1192325"/>
              <a:ext cx="45905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7030A0"/>
                  </a:solidFill>
                </a:rPr>
                <a:t>Magnetic fluctuations, generated by space weather, penetrate to, and into, the surface of the Earth:</a:t>
              </a:r>
            </a:p>
            <a:p>
              <a:r>
                <a:rPr lang="en-GB" sz="2400" dirty="0" smtClean="0">
                  <a:solidFill>
                    <a:srgbClr val="7030A0"/>
                  </a:solidFill>
                </a:rPr>
                <a:t>driving </a:t>
              </a:r>
              <a:r>
                <a:rPr lang="en-GB" sz="2400" dirty="0">
                  <a:solidFill>
                    <a:srgbClr val="7030A0"/>
                  </a:solidFill>
                </a:rPr>
                <a:t>magnetic induction  inside electrically conducting </a:t>
              </a:r>
              <a:r>
                <a:rPr lang="en-GB" sz="2400" dirty="0" smtClean="0">
                  <a:solidFill>
                    <a:srgbClr val="7030A0"/>
                  </a:solidFill>
                </a:rPr>
                <a:t>Earth.</a:t>
              </a:r>
              <a:endParaRPr lang="en-GB" sz="2400" dirty="0">
                <a:solidFill>
                  <a:srgbClr val="7030A0"/>
                </a:solidFill>
              </a:endParaRPr>
            </a:p>
            <a:p>
              <a:endParaRPr lang="en-GB" sz="24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254229" y="3418835"/>
            <a:ext cx="339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Induction loop has scale sizes of 100s of km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89947" y="3392905"/>
            <a:ext cx="2574758" cy="240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254229" y="3209771"/>
            <a:ext cx="448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Induces geoelectric fields at surface, up to 10 V km</a:t>
            </a:r>
            <a:r>
              <a:rPr lang="en-GB" sz="2400" baseline="30000" dirty="0" smtClean="0">
                <a:solidFill>
                  <a:srgbClr val="FF0000"/>
                </a:solidFill>
              </a:rPr>
              <a:t>-1</a:t>
            </a:r>
            <a:r>
              <a:rPr lang="en-GB" sz="2400" dirty="0" smtClean="0">
                <a:solidFill>
                  <a:srgbClr val="FF0000"/>
                </a:solidFill>
              </a:rPr>
              <a:t>, depending on underlying geology: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92139" y="4458896"/>
            <a:ext cx="4715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add technology – nature  drives currents in infrastructure: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~</a:t>
            </a:r>
            <a:r>
              <a:rPr lang="en-GB" sz="2400" dirty="0" smtClean="0"/>
              <a:t>10s-100s of A in power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~100s of mA in control lines</a:t>
            </a:r>
          </a:p>
          <a:p>
            <a:r>
              <a:rPr lang="en-GB" sz="2400" i="1" dirty="0" smtClean="0"/>
              <a:t>... if there is an electrical circuit, e.g. via electrical grounding (safety)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932577" y="3083842"/>
            <a:ext cx="4057038" cy="0"/>
          </a:xfrm>
          <a:prstGeom prst="line">
            <a:avLst/>
          </a:prstGeom>
          <a:ln w="76200" cap="flat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309" y="1131569"/>
            <a:ext cx="2770910" cy="830997"/>
          </a:xfrm>
          <a:prstGeom prst="borderCallout1">
            <a:avLst>
              <a:gd name="adj1" fmla="val 90520"/>
              <a:gd name="adj2" fmla="val 94657"/>
              <a:gd name="adj3" fmla="val 273501"/>
              <a:gd name="adj4" fmla="val 111533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Profile of subsurface with mixed geology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05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GIC bad for grounded systems?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061625"/>
            <a:ext cx="10515600" cy="5209866"/>
          </a:xfrm>
        </p:spPr>
        <p:txBody>
          <a:bodyPr/>
          <a:lstStyle/>
          <a:p>
            <a:r>
              <a:rPr lang="en-GB" sz="2400" dirty="0" smtClean="0"/>
              <a:t>Power grids – GIC unbalances electrical behaviour of transformers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“half-phase saturation”, half of each 50/60 Hz AC cycle saturates transformers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Transformers consume extra (reactive) power =&gt; heating &amp; reduced voltage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Main severe risk is voltage collapse, some potential to damage transformers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Generates harmonics =&gt; noisy transformers, disrupts other grid systems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Everyday GIC risks subject of scientific debate: wear &amp; tear on transformers, grid congestion, loop flows?</a:t>
            </a:r>
          </a:p>
          <a:p>
            <a:r>
              <a:rPr lang="en-GB" sz="2400" dirty="0" smtClean="0"/>
              <a:t>Rail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Track circuits - central to rail safety since </a:t>
            </a:r>
            <a:r>
              <a:rPr lang="en-GB" sz="2000" dirty="0" smtClean="0">
                <a:solidFill>
                  <a:schemeClr val="tx1"/>
                </a:solidFill>
              </a:rPr>
              <a:t>1870s – GIC can give false indications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Control lines for </a:t>
            </a:r>
            <a:r>
              <a:rPr lang="en-GB" sz="2000" dirty="0" smtClean="0">
                <a:solidFill>
                  <a:schemeClr val="tx1"/>
                </a:solidFill>
              </a:rPr>
              <a:t>signals, block </a:t>
            </a:r>
            <a:r>
              <a:rPr lang="en-GB" sz="2000" dirty="0">
                <a:solidFill>
                  <a:schemeClr val="tx1"/>
                </a:solidFill>
              </a:rPr>
              <a:t>control, bell </a:t>
            </a:r>
            <a:r>
              <a:rPr lang="en-GB" sz="2000" dirty="0" smtClean="0">
                <a:solidFill>
                  <a:schemeClr val="tx1"/>
                </a:solidFill>
              </a:rPr>
              <a:t>signals – interference from GIC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400" dirty="0" smtClean="0"/>
              <a:t>Pipelines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Pipe-to-soil voltage changes – leading to corrosion, potential for early failure</a:t>
            </a:r>
          </a:p>
          <a:p>
            <a:r>
              <a:rPr lang="en-GB" sz="2400" dirty="0" smtClean="0"/>
              <a:t>Trans-ocean (optical fibre) cables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Excess voltages (100s of volts) observed on power systems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3" y="3220640"/>
            <a:ext cx="11209421" cy="33182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2936" y="1068218"/>
            <a:ext cx="1792707" cy="1200329"/>
          </a:xfrm>
          <a:prstGeom prst="wedgeRectCallout">
            <a:avLst>
              <a:gd name="adj1" fmla="val 48294"/>
              <a:gd name="adj2" fmla="val 149705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System disturbance in Scotland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44039" y="1068218"/>
            <a:ext cx="1983207" cy="1200329"/>
          </a:xfrm>
          <a:prstGeom prst="wedgeRectCallout">
            <a:avLst>
              <a:gd name="adj1" fmla="val 44445"/>
              <a:gd name="adj2" fmla="val 139013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2 transformer failures in UK (next slide)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timeline of major “G5” events &amp; UK impacts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50503" y="1173662"/>
            <a:ext cx="2454443" cy="1200329"/>
          </a:xfrm>
          <a:prstGeom prst="wedgeRectCallout">
            <a:avLst>
              <a:gd name="adj1" fmla="val -37941"/>
              <a:gd name="adj2" fmla="val 138679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Large (~40A) GIC measured at sites in Scotland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7403401" y="2873786"/>
            <a:ext cx="553998" cy="3649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400" dirty="0" smtClean="0"/>
              <a:t>GIC measurements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9504946" y="3453063"/>
            <a:ext cx="2687053" cy="2490537"/>
          </a:xfrm>
          <a:prstGeom prst="rect">
            <a:avLst/>
          </a:prstGeom>
          <a:gradFill flip="none" rotWithShape="1">
            <a:gsLst>
              <a:gs pos="88000">
                <a:schemeClr val="bg1">
                  <a:lumMod val="95000"/>
                </a:schemeClr>
              </a:gs>
              <a:gs pos="0">
                <a:srgbClr val="FF5050">
                  <a:alpha val="61961"/>
                </a:srgbClr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When will it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Wake up?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7246" y="1151019"/>
            <a:ext cx="1949119" cy="830997"/>
          </a:xfrm>
          <a:prstGeom prst="wedgeRectCallout">
            <a:avLst>
              <a:gd name="adj1" fmla="val -35688"/>
              <a:gd name="adj2" fmla="val 222098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UK System disturbances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5434" y="1109211"/>
            <a:ext cx="1983207" cy="1569660"/>
          </a:xfrm>
          <a:prstGeom prst="wedgeRectCallout">
            <a:avLst>
              <a:gd name="adj1" fmla="val -58947"/>
              <a:gd name="adj2" fmla="val 95469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Also impacts on pipelines &amp; trans-ocean cables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1943908" y="1655370"/>
            <a:ext cx="553998" cy="27654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GB" sz="2400" dirty="0" smtClean="0"/>
              <a:t>Limited awareness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7748337" y="3453063"/>
            <a:ext cx="1756610" cy="249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The Sun has been quiet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5" grpId="0" animBg="1"/>
      <p:bldP spid="13" grpId="0" animBg="1"/>
      <p:bldP spid="10" grpId="0" animBg="1"/>
      <p:bldP spid="11" grpId="0" animBg="1"/>
      <p:bldP spid="14" grpId="0" animBg="1"/>
      <p:bldP spid="1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5B65920-A1E2-4FCA-8419-28B6B2D24201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317" y="170705"/>
            <a:ext cx="10515600" cy="508815"/>
          </a:xfrm>
        </p:spPr>
        <p:txBody>
          <a:bodyPr/>
          <a:lstStyle/>
          <a:p>
            <a:r>
              <a:rPr lang="en-GB" dirty="0" smtClean="0"/>
              <a:t>Key points from 1989 storm: transformer impacts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58" y="912747"/>
            <a:ext cx="6059724" cy="5808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4282" y="5338590"/>
            <a:ext cx="3920836" cy="1200329"/>
            <a:chOff x="354281" y="5338587"/>
            <a:chExt cx="3920836" cy="1200327"/>
          </a:xfrm>
        </p:grpSpPr>
        <p:sp>
          <p:nvSpPr>
            <p:cNvPr id="6" name="TextBox 5"/>
            <p:cNvSpPr txBox="1"/>
            <p:nvPr/>
          </p:nvSpPr>
          <p:spPr>
            <a:xfrm>
              <a:off x="354281" y="5338587"/>
              <a:ext cx="3131127" cy="1200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Transformer SGT1 off due to gas alarm at 01:52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399654" y="5771408"/>
              <a:ext cx="875463" cy="261257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282" y="4146039"/>
            <a:ext cx="3939261" cy="830997"/>
            <a:chOff x="354281" y="4146039"/>
            <a:chExt cx="3939261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354281" y="4146039"/>
              <a:ext cx="3131126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“Reports of unusual transformer noise”</a:t>
              </a:r>
            </a:p>
          </p:txBody>
        </p:sp>
        <p:sp>
          <p:nvSpPr>
            <p:cNvPr id="9" name="Right Arrow 8"/>
            <p:cNvSpPr/>
            <p:nvPr/>
          </p:nvSpPr>
          <p:spPr>
            <a:xfrm rot="813383">
              <a:off x="3418079" y="4598258"/>
              <a:ext cx="875463" cy="261257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7634" y="3309309"/>
            <a:ext cx="4251725" cy="1200329"/>
            <a:chOff x="7367634" y="3216949"/>
            <a:chExt cx="4251725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8488232" y="3216949"/>
              <a:ext cx="3131127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Transformer SGT4 off due to gas alarm at 21:34 and 01:27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20455784" flipH="1">
              <a:off x="7367634" y="3631202"/>
              <a:ext cx="1240528" cy="223308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102077" y="1171156"/>
            <a:ext cx="4251724" cy="1569660"/>
            <a:chOff x="7367634" y="3311948"/>
            <a:chExt cx="4251724" cy="1569659"/>
          </a:xfrm>
        </p:grpSpPr>
        <p:sp>
          <p:nvSpPr>
            <p:cNvPr id="11" name="TextBox 10"/>
            <p:cNvSpPr txBox="1"/>
            <p:nvPr/>
          </p:nvSpPr>
          <p:spPr>
            <a:xfrm>
              <a:off x="8488231" y="3311948"/>
              <a:ext cx="3131127" cy="15696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Factory inspection showed damage to core-bolt insulation. Also lead joint failure?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20455784" flipH="1">
              <a:off x="7367634" y="3726201"/>
              <a:ext cx="1240528" cy="223308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9" name="Bent Arrow 18"/>
          <p:cNvSpPr/>
          <p:nvPr/>
        </p:nvSpPr>
        <p:spPr>
          <a:xfrm flipH="1">
            <a:off x="5249914" y="1528522"/>
            <a:ext cx="2134111" cy="2522517"/>
          </a:xfrm>
          <a:prstGeom prst="bentArrow">
            <a:avLst>
              <a:gd name="adj1" fmla="val 6368"/>
              <a:gd name="adj2" fmla="val 10200"/>
              <a:gd name="adj3" fmla="val 9608"/>
              <a:gd name="adj4" fmla="val 4375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4430134" y="1528525"/>
            <a:ext cx="744475" cy="4242887"/>
          </a:xfrm>
          <a:prstGeom prst="bentArrow">
            <a:avLst>
              <a:gd name="adj1" fmla="val 17024"/>
              <a:gd name="adj2" fmla="val 25000"/>
              <a:gd name="adj3" fmla="val 25000"/>
              <a:gd name="adj4" fmla="val 4375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1777" y="1782877"/>
            <a:ext cx="3998563" cy="830997"/>
            <a:chOff x="391778" y="1782876"/>
            <a:chExt cx="3998562" cy="830996"/>
          </a:xfrm>
        </p:grpSpPr>
        <p:sp>
          <p:nvSpPr>
            <p:cNvPr id="24" name="TextBox 23"/>
            <p:cNvSpPr txBox="1"/>
            <p:nvPr/>
          </p:nvSpPr>
          <p:spPr>
            <a:xfrm>
              <a:off x="391778" y="1782876"/>
              <a:ext cx="3131127" cy="8309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Transformers returned to factory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11255459" flipH="1">
              <a:off x="3149812" y="2271386"/>
              <a:ext cx="1240528" cy="223308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0910" y="974313"/>
            <a:ext cx="3254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Night of 13/14 March</a:t>
            </a:r>
          </a:p>
          <a:p>
            <a:pPr algn="ctr"/>
            <a:r>
              <a:rPr lang="en-GB" i="1" dirty="0" smtClean="0"/>
              <a:t>Many hours after Quebec failure</a:t>
            </a:r>
            <a:endParaRPr lang="en-GB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8345045" y="5111134"/>
            <a:ext cx="339768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Later CEGB/NG analysis focused on extremities of grid, e.g. </a:t>
            </a:r>
            <a:r>
              <a:rPr lang="en-GB" sz="2400" dirty="0" err="1" smtClean="0"/>
              <a:t>Pentir</a:t>
            </a:r>
            <a:r>
              <a:rPr lang="en-GB" sz="2400" dirty="0" smtClean="0"/>
              <a:t>, etc.</a:t>
            </a:r>
            <a:endParaRPr lang="en-GB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89615" y="4153739"/>
            <a:ext cx="2670167" cy="1720369"/>
            <a:chOff x="4589615" y="4153739"/>
            <a:chExt cx="2670167" cy="1720369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89615" y="4153739"/>
              <a:ext cx="2670167" cy="1720369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055328" y="4412327"/>
              <a:ext cx="1343085" cy="461665"/>
            </a:xfrm>
            <a:prstGeom prst="rect">
              <a:avLst/>
            </a:prstGeom>
            <a:solidFill>
              <a:srgbClr val="FFFFFF">
                <a:alpha val="38039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~500 km</a:t>
              </a:r>
              <a:endPara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4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state of play on GIC impacts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127" y="1015444"/>
            <a:ext cx="10515600" cy="4351338"/>
          </a:xfrm>
        </p:spPr>
        <p:txBody>
          <a:bodyPr/>
          <a:lstStyle/>
          <a:p>
            <a:r>
              <a:rPr lang="en-GB" sz="2800" dirty="0" smtClean="0"/>
              <a:t>Power grid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Better engineering: NG installing more resilient (3-limb) transformers since 1999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NG </a:t>
            </a:r>
            <a:r>
              <a:rPr lang="en-GB" sz="2000" dirty="0" smtClean="0">
                <a:solidFill>
                  <a:schemeClr val="tx1"/>
                </a:solidFill>
              </a:rPr>
              <a:t>has procedures (e.g. “all-on” to spread GIC; recovery from voltage collapse and transformer loss) to manage severe events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Uses space </a:t>
            </a:r>
            <a:r>
              <a:rPr lang="en-GB" sz="2000" dirty="0">
                <a:solidFill>
                  <a:schemeClr val="tx1"/>
                </a:solidFill>
              </a:rPr>
              <a:t>weather services </a:t>
            </a:r>
            <a:r>
              <a:rPr lang="en-GB" sz="2000" dirty="0" smtClean="0">
                <a:solidFill>
                  <a:schemeClr val="tx1"/>
                </a:solidFill>
              </a:rPr>
              <a:t>from Met Office and BGS </a:t>
            </a:r>
            <a:r>
              <a:rPr lang="en-GB" sz="2000" i="1" dirty="0" smtClean="0">
                <a:solidFill>
                  <a:schemeClr val="tx1"/>
                </a:solidFill>
              </a:rPr>
              <a:t>(&lt;= L5 /L1 data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Science: 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wealth of work to exploit L5/L1 data; 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historical evidence of large geoelectric fields (e.g. 1921); 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where can local geology enhance geoelectric fields?</a:t>
            </a:r>
          </a:p>
          <a:p>
            <a:pPr lvl="2"/>
            <a:r>
              <a:rPr lang="en-GB" sz="2000" dirty="0" smtClean="0">
                <a:solidFill>
                  <a:schemeClr val="tx1"/>
                </a:solidFill>
              </a:rPr>
              <a:t>occurrence of very intense, spatially-localised magnetic activity (spike-events).</a:t>
            </a:r>
          </a:p>
          <a:p>
            <a:r>
              <a:rPr lang="en-GB" sz="2800" dirty="0" smtClean="0"/>
              <a:t>Rail &amp; pipelines</a:t>
            </a:r>
          </a:p>
          <a:p>
            <a:pPr lvl="1"/>
            <a:r>
              <a:rPr lang="en-GB" sz="2000" dirty="0" err="1" smtClean="0">
                <a:solidFill>
                  <a:schemeClr val="tx1"/>
                </a:solidFill>
              </a:rPr>
              <a:t>DfT</a:t>
            </a:r>
            <a:r>
              <a:rPr lang="en-GB" sz="2000" dirty="0" smtClean="0">
                <a:solidFill>
                  <a:schemeClr val="tx1"/>
                </a:solidFill>
              </a:rPr>
              <a:t> Atkins rail study, 2015 international workshop on rail @ 1VS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Both topics included in NERC-funded SWIGS study (as well as power grid)</a:t>
            </a:r>
          </a:p>
          <a:p>
            <a:r>
              <a:rPr lang="en-GB" sz="2800" dirty="0" smtClean="0"/>
              <a:t>Trans-ocean cables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Unknown. Are power systems resilient? But no challenging events for many years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5920-A1E2-4FCA-8419-28B6B2D2420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4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LSpace_Current Developments In Quantum Technologies[1]" id="{03535701-E036-984A-90A3-0494935A0113}" vid="{D5C7126F-04A0-6049-B060-C087798CDBD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LSpace_Current Developments In Quantum Technologies[1]" id="{03535701-E036-984A-90A3-0494935A0113}" vid="{D5C7126F-04A0-6049-B060-C087798CDB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29934</TotalTime>
  <Words>1725</Words>
  <Application>Microsoft Office PowerPoint</Application>
  <PresentationFormat>Widescreen</PresentationFormat>
  <Paragraphs>219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Corisande</vt:lpstr>
      <vt:lpstr>Office Theme</vt:lpstr>
      <vt:lpstr>1_Office Theme</vt:lpstr>
      <vt:lpstr>Preparing for When the Sun Wakes Up:  Workshop on Deep-Space Sun-Earth L5/L1 Space-Weather Missions  Overview of Space Weather Impacts</vt:lpstr>
      <vt:lpstr>Solar flares &amp; the prophets of doom</vt:lpstr>
      <vt:lpstr>Space weather: a multitude of impacts</vt:lpstr>
      <vt:lpstr>Technology exposes us to space weather risks </vt:lpstr>
      <vt:lpstr>Earth currents (GIC) – a space weather hazard</vt:lpstr>
      <vt:lpstr>Why is GIC bad for grounded systems?</vt:lpstr>
      <vt:lpstr>A timeline of major “G5” events &amp; UK impacts</vt:lpstr>
      <vt:lpstr>Key points from 1989 storm: transformer impacts</vt:lpstr>
      <vt:lpstr>Current state of play on GIC impacts</vt:lpstr>
      <vt:lpstr>Space weather &amp; aviation: the pilot’s mantra</vt:lpstr>
      <vt:lpstr>Single event effects from atmospheric neutrons</vt:lpstr>
      <vt:lpstr>A timeline of major radiation storms</vt:lpstr>
      <vt:lpstr>PowerPoint Presentation</vt:lpstr>
      <vt:lpstr>PowerPoint Presentation</vt:lpstr>
      <vt:lpstr> </vt:lpstr>
      <vt:lpstr>Current state of play on aviation impacts</vt:lpstr>
      <vt:lpstr>Some other impacts</vt:lpstr>
      <vt:lpstr>Summary of key impacts &amp; forecastable origins</vt:lpstr>
      <vt:lpstr>SPARES</vt:lpstr>
      <vt:lpstr>UK and neighbouring grids 2019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Dr Chris Mutlow</dc:title>
  <dc:creator>Mutlow, Christopher (STFC,RAL,RALSP)</dc:creator>
  <cp:lastModifiedBy>Mike Hapgood</cp:lastModifiedBy>
  <cp:revision>276</cp:revision>
  <dcterms:created xsi:type="dcterms:W3CDTF">2018-11-14T16:28:50Z</dcterms:created>
  <dcterms:modified xsi:type="dcterms:W3CDTF">2019-06-26T17:51:19Z</dcterms:modified>
</cp:coreProperties>
</file>