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1" r:id="rId2"/>
    <p:sldId id="777" r:id="rId3"/>
    <p:sldId id="806" r:id="rId4"/>
    <p:sldId id="804" r:id="rId5"/>
    <p:sldId id="771" r:id="rId6"/>
    <p:sldId id="807" r:id="rId7"/>
    <p:sldId id="810" r:id="rId8"/>
    <p:sldId id="798" r:id="rId9"/>
    <p:sldId id="805" r:id="rId10"/>
    <p:sldId id="790" r:id="rId11"/>
    <p:sldId id="799" r:id="rId12"/>
    <p:sldId id="808" r:id="rId13"/>
    <p:sldId id="800" r:id="rId14"/>
    <p:sldId id="811" r:id="rId15"/>
    <p:sldId id="801" r:id="rId16"/>
  </p:sldIdLst>
  <p:sldSz cx="10080625" cy="7559675"/>
  <p:notesSz cx="6997700" cy="9271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Mario M. Bisi" initials="MM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660066"/>
    <a:srgbClr val="33CCFF"/>
    <a:srgbClr val="0000E4"/>
    <a:srgbClr val="FFCC99"/>
    <a:srgbClr val="00004E"/>
    <a:srgbClr val="CC33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1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5"/>
        <p:guide pos="19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21" tIns="41710" rIns="83421" bIns="41710" numCol="1" anchor="t" anchorCtr="0" compatLnSpc="1">
            <a:prstTxWarp prst="textNoShape">
              <a:avLst/>
            </a:prstTxWarp>
          </a:bodyPr>
          <a:lstStyle>
            <a:lvl1pPr defTabSz="833438">
              <a:defRPr sz="1100" b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21" tIns="41710" rIns="83421" bIns="41710" numCol="1" anchor="t" anchorCtr="0" compatLnSpc="1">
            <a:prstTxWarp prst="textNoShape">
              <a:avLst/>
            </a:prstTxWarp>
          </a:bodyPr>
          <a:lstStyle>
            <a:lvl1pPr algn="r" defTabSz="833438">
              <a:defRPr sz="1100" b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21" tIns="41710" rIns="83421" bIns="41710" numCol="1" anchor="b" anchorCtr="0" compatLnSpc="1">
            <a:prstTxWarp prst="textNoShape">
              <a:avLst/>
            </a:prstTxWarp>
          </a:bodyPr>
          <a:lstStyle>
            <a:lvl1pPr defTabSz="833438">
              <a:defRPr sz="1100" b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421" tIns="41710" rIns="83421" bIns="41710" numCol="1" anchor="b" anchorCtr="0" compatLnSpc="1">
            <a:prstTxWarp prst="textNoShape">
              <a:avLst/>
            </a:prstTxWarp>
          </a:bodyPr>
          <a:lstStyle>
            <a:lvl1pPr algn="r" defTabSz="833438">
              <a:defRPr sz="1100" b="0"/>
            </a:lvl1pPr>
          </a:lstStyle>
          <a:p>
            <a:pPr>
              <a:defRPr/>
            </a:pPr>
            <a:fld id="{09945B89-D577-4A93-8DAB-900319B9D6A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3398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9538" y="927100"/>
            <a:ext cx="4238625" cy="317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388" y="4413250"/>
            <a:ext cx="48672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428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8388" y="4413250"/>
            <a:ext cx="4867275" cy="3527425"/>
          </a:xfrm>
          <a:noFill/>
        </p:spPr>
        <p:txBody>
          <a:bodyPr wrap="none" lIns="83421" tIns="41710" rIns="83421" bIns="41710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5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6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6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6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8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24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25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56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FFFFFF"/>
          </a:solidFill>
          <a:latin typeface="Times New Roman" pitchFamily="18" charset="0"/>
        </a:defRPr>
      </a:lvl2pPr>
      <a:lvl3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FFFFFF"/>
          </a:solidFill>
          <a:latin typeface="Times New Roman" pitchFamily="18" charset="0"/>
        </a:defRPr>
      </a:lvl3pPr>
      <a:lvl4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FFFFFF"/>
          </a:solidFill>
          <a:latin typeface="Times New Roman" pitchFamily="18" charset="0"/>
        </a:defRPr>
      </a:lvl4pPr>
      <a:lvl5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FFFFFF"/>
          </a:solidFill>
          <a:latin typeface="Times New Roman" pitchFamily="18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Times New Roman" pitchFamily="18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Times New Roman" pitchFamily="18" charset="0"/>
        <a:buChar char="●"/>
        <a:defRPr sz="2400">
          <a:solidFill>
            <a:srgbClr val="FFFFFF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Times New Roman" pitchFamily="18" charset="0"/>
        <a:buChar char="●"/>
        <a:defRPr sz="2000">
          <a:solidFill>
            <a:srgbClr val="FFFFFF"/>
          </a:solidFill>
          <a:latin typeface="+mn-lt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Times New Roman" pitchFamily="18" charset="0"/>
        <a:buChar char="●"/>
        <a:defRPr sz="2000">
          <a:solidFill>
            <a:srgbClr val="FFFFFF"/>
          </a:solidFill>
          <a:latin typeface="+mn-lt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Times New Roman" pitchFamily="18" charset="0"/>
        <a:buChar char="●"/>
        <a:defRPr sz="2000">
          <a:solidFill>
            <a:srgbClr val="FFFFFF"/>
          </a:solidFill>
          <a:latin typeface="+mn-lt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Times New Roman" pitchFamily="18" charset="0"/>
        <a:buChar char="●"/>
        <a:defRPr sz="2000">
          <a:solidFill>
            <a:srgbClr val="FFFFFF"/>
          </a:solidFill>
          <a:latin typeface="+mn-lt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Times New Roman" pitchFamily="18" charset="0"/>
        <a:buChar char="●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52"/>
            <a:ext cx="10058400" cy="6185104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80452"/>
            <a:ext cx="10077450" cy="618510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>
              <a:lnSpc>
                <a:spcPct val="117000"/>
              </a:lnSpc>
              <a:buClr>
                <a:schemeClr val="bg1"/>
              </a:buClr>
              <a:buSzPct val="50000"/>
              <a:defRPr/>
            </a:pPr>
            <a:endParaRPr lang="en-GB" altLang="en-US" sz="2800" b="0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" name="AutoShape 8" descr="Image result for UC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757" y="6037097"/>
            <a:ext cx="1903868" cy="5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-583"/>
            <a:ext cx="10080625" cy="98648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100" dirty="0">
                <a:solidFill>
                  <a:srgbClr val="FFFF00"/>
                </a:solidFill>
              </a:rPr>
              <a:t>L5 in Tandem with L1: Future Space-Weather Missions </a:t>
            </a:r>
            <a:r>
              <a:rPr lang="en-GB" altLang="en-US" sz="3100" dirty="0" smtClean="0">
                <a:solidFill>
                  <a:srgbClr val="FFFF00"/>
                </a:solidFill>
              </a:rPr>
              <a:t>Workshop </a:t>
            </a:r>
            <a:r>
              <a:rPr lang="en-GB" altLang="en-US" sz="3100" dirty="0">
                <a:solidFill>
                  <a:srgbClr val="FFFF00"/>
                </a:solidFill>
              </a:rPr>
              <a:t>– Introductions/Logistics/Welcome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122"/>
            <a:ext cx="10080000" cy="9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5776" y="3311785"/>
            <a:ext cx="9649072" cy="26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2400" i="1" u="sng" dirty="0" smtClean="0">
                <a:solidFill>
                  <a:schemeClr val="bg1"/>
                </a:solidFill>
              </a:rPr>
              <a:t>Mario M</a:t>
            </a:r>
            <a:r>
              <a:rPr lang="en-GB" altLang="en-US" sz="2400" i="1" u="sng" dirty="0">
                <a:solidFill>
                  <a:schemeClr val="bg1"/>
                </a:solidFill>
              </a:rPr>
              <a:t>. Bisi</a:t>
            </a:r>
            <a:r>
              <a:rPr lang="en-GB" altLang="en-US" sz="2400" i="1" dirty="0">
                <a:solidFill>
                  <a:schemeClr val="bg1"/>
                </a:solidFill>
              </a:rPr>
              <a:t> </a:t>
            </a:r>
            <a:r>
              <a:rPr lang="en-GB" altLang="en-US" sz="2400" i="1" dirty="0" smtClean="0">
                <a:solidFill>
                  <a:schemeClr val="bg1"/>
                </a:solidFill>
              </a:rPr>
              <a:t>(1</a:t>
            </a:r>
            <a:r>
              <a:rPr lang="en-GB" altLang="en-US" sz="2400" i="1" dirty="0">
                <a:solidFill>
                  <a:schemeClr val="bg1"/>
                </a:solidFill>
              </a:rPr>
              <a:t>), </a:t>
            </a:r>
            <a:r>
              <a:rPr lang="en-GB" altLang="en-US" sz="2400" i="1" dirty="0" smtClean="0">
                <a:solidFill>
                  <a:schemeClr val="bg1"/>
                </a:solidFill>
              </a:rPr>
              <a:t>Mark Gibbs (2), and Doug Biesecker (3)</a:t>
            </a:r>
            <a:endParaRPr lang="en-GB" altLang="en-US" sz="2400" i="1" dirty="0">
              <a:solidFill>
                <a:schemeClr val="bg1"/>
              </a:solidFill>
            </a:endParaRPr>
          </a:p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900" i="1" dirty="0">
                <a:solidFill>
                  <a:schemeClr val="bg1"/>
                </a:solidFill>
              </a:rPr>
              <a:t/>
            </a:r>
            <a:br>
              <a:rPr lang="en-GB" altLang="en-US" sz="900" i="1" dirty="0">
                <a:solidFill>
                  <a:schemeClr val="bg1"/>
                </a:solidFill>
              </a:rPr>
            </a:br>
            <a:r>
              <a:rPr lang="en-GB" altLang="en-US" i="1" baseline="30000" dirty="0">
                <a:solidFill>
                  <a:schemeClr val="bg1"/>
                </a:solidFill>
              </a:rPr>
              <a:t>(1) RAL Space, Science and Technology Facilities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Council (STFC), </a:t>
            </a:r>
            <a:r>
              <a:rPr lang="en-GB" altLang="en-US" i="1" baseline="30000" dirty="0">
                <a:solidFill>
                  <a:schemeClr val="bg1"/>
                </a:solidFill>
              </a:rPr>
              <a:t>Rutherford Appleton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Laboratory (RAL), </a:t>
            </a:r>
            <a:r>
              <a:rPr lang="en-GB" altLang="en-US" i="1" baseline="30000" dirty="0">
                <a:solidFill>
                  <a:schemeClr val="bg1"/>
                </a:solidFill>
              </a:rPr>
              <a:t>Harwell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Campus, Oxfordshire, OX11 </a:t>
            </a:r>
            <a:r>
              <a:rPr lang="en-GB" altLang="en-US" i="1" baseline="30000" dirty="0">
                <a:solidFill>
                  <a:schemeClr val="bg1"/>
                </a:solidFill>
              </a:rPr>
              <a:t>0QX,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UK.</a:t>
            </a:r>
          </a:p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i="1" baseline="30000" dirty="0" smtClean="0">
                <a:solidFill>
                  <a:schemeClr val="bg1"/>
                </a:solidFill>
              </a:rPr>
              <a:t>(</a:t>
            </a:r>
            <a:r>
              <a:rPr lang="en-GB" altLang="en-US" i="1" baseline="30000" dirty="0">
                <a:solidFill>
                  <a:schemeClr val="bg1"/>
                </a:solidFill>
              </a:rPr>
              <a:t>2)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Met Office Space Weather Operations Centre (MOSWOC</a:t>
            </a:r>
            <a:r>
              <a:rPr lang="en-GB" altLang="en-US" i="1" baseline="30000" dirty="0">
                <a:solidFill>
                  <a:schemeClr val="bg1"/>
                </a:solidFill>
              </a:rPr>
              <a:t>), Met Office, FitzRoy Road, Exeter, Devon, EX1 3PB, UK.</a:t>
            </a:r>
            <a:endParaRPr lang="en-GB" altLang="en-US" i="1" baseline="30000" dirty="0" smtClean="0">
              <a:solidFill>
                <a:schemeClr val="bg1"/>
              </a:solidFill>
            </a:endParaRPr>
          </a:p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i="1" baseline="30000" dirty="0" smtClean="0">
                <a:solidFill>
                  <a:schemeClr val="bg1"/>
                </a:solidFill>
              </a:rPr>
              <a:t>(</a:t>
            </a:r>
            <a:r>
              <a:rPr lang="en-GB" altLang="en-US" i="1" baseline="30000" dirty="0">
                <a:solidFill>
                  <a:schemeClr val="bg1"/>
                </a:solidFill>
              </a:rPr>
              <a:t>3)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National Oceanic and Atmospheric Administration (NOAA ), Space Weather Prediction Center (SWPC), 325 Broadway, Boulder, </a:t>
            </a:r>
            <a:r>
              <a:rPr lang="en-GB" altLang="en-US" i="1" baseline="30000" dirty="0">
                <a:solidFill>
                  <a:schemeClr val="bg1"/>
                </a:solidFill>
              </a:rPr>
              <a:t>CO, 80305, </a:t>
            </a:r>
            <a:r>
              <a:rPr lang="en-GB" altLang="en-US" i="1" baseline="30000" dirty="0" smtClean="0">
                <a:solidFill>
                  <a:schemeClr val="bg1"/>
                </a:solidFill>
              </a:rPr>
              <a:t>USA.</a:t>
            </a:r>
            <a:endParaRPr lang="en-GB" altLang="en-US" i="1" baseline="30000" dirty="0">
              <a:solidFill>
                <a:schemeClr val="bg1"/>
              </a:solidFill>
            </a:endParaRPr>
          </a:p>
        </p:txBody>
      </p:sp>
      <p:sp>
        <p:nvSpPr>
          <p:cNvPr id="1026" name="Text Box 32"/>
          <p:cNvSpPr txBox="1">
            <a:spLocks noChangeArrowheads="1"/>
          </p:cNvSpPr>
          <p:nvPr/>
        </p:nvSpPr>
        <p:spPr bwMode="auto">
          <a:xfrm>
            <a:off x="0" y="1045276"/>
            <a:ext cx="10058400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1313" indent="-341313" defTabSz="44926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07000"/>
              </a:lnSpc>
              <a:spcAft>
                <a:spcPts val="1425"/>
              </a:spcAft>
              <a:buClr>
                <a:srgbClr val="000066"/>
              </a:buClr>
              <a:buSzPct val="65000"/>
              <a:buFont typeface="Wingdings" pitchFamily="2" charset="2"/>
              <a:buNone/>
            </a:pPr>
            <a:r>
              <a:rPr lang="en-GB" alt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Location: Department </a:t>
            </a:r>
            <a:r>
              <a:rPr lang="en-GB" alt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for Business, Energy &amp; Industrial Strategy (</a:t>
            </a:r>
            <a:r>
              <a:rPr lang="en-GB" alt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BEIS), </a:t>
            </a:r>
            <a:br>
              <a:rPr lang="en-GB" alt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</a:br>
            <a:r>
              <a:rPr lang="en-GB" alt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1 </a:t>
            </a:r>
            <a:r>
              <a:rPr lang="en-GB" alt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Victoria </a:t>
            </a:r>
            <a:r>
              <a:rPr lang="en-GB" alt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Street, London, SW1H </a:t>
            </a:r>
            <a:r>
              <a:rPr lang="en-GB" altLang="en-US" sz="2400" i="1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0ET  </a:t>
            </a:r>
            <a:r>
              <a:rPr lang="en-GB" alt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– 06-09 March 2017</a:t>
            </a:r>
            <a:endParaRPr lang="en-GB" altLang="en-US" sz="2400" i="1" dirty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8" y="3106816"/>
            <a:ext cx="9985375" cy="6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4000" dirty="0" smtClean="0">
                <a:solidFill>
                  <a:srgbClr val="FFFF00"/>
                </a:solidFill>
              </a:rPr>
              <a:t>The Next L5 Consortium (Science) Meeting</a:t>
            </a:r>
            <a:endParaRPr lang="en-GB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2832295"/>
            <a:ext cx="9756389" cy="25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The next L5 (Science) Consortium Meeting will take </a:t>
            </a:r>
            <a:r>
              <a:rPr lang="en-GB" altLang="en-US" b="0" dirty="0">
                <a:solidFill>
                  <a:srgbClr val="FFFFFF"/>
                </a:solidFill>
              </a:rPr>
              <a:t>place at the Max Planck Institute in Göttingen, </a:t>
            </a:r>
            <a:r>
              <a:rPr lang="en-GB" altLang="en-US" b="0" dirty="0" smtClean="0">
                <a:solidFill>
                  <a:srgbClr val="FFFFFF"/>
                </a:solidFill>
              </a:rPr>
              <a:t>17-20 October 2017.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Please contact Nat Gopalswamy for </a:t>
            </a:r>
            <a:r>
              <a:rPr lang="en-GB" altLang="en-US" b="0" dirty="0">
                <a:solidFill>
                  <a:srgbClr val="FFFFFF"/>
                </a:solidFill>
              </a:rPr>
              <a:t>more information</a:t>
            </a:r>
            <a:r>
              <a:rPr lang="en-GB" altLang="en-US" b="0" dirty="0" smtClean="0">
                <a:solidFill>
                  <a:srgbClr val="FFFFFF"/>
                </a:solidFill>
              </a:rPr>
              <a:t>: </a:t>
            </a:r>
            <a:r>
              <a:rPr lang="en-GB" altLang="en-US" b="0" dirty="0" smtClean="0">
                <a:solidFill>
                  <a:srgbClr val="33CCFF"/>
                </a:solidFill>
              </a:rPr>
              <a:t>nat.gopalswamy@nasa.gov</a:t>
            </a:r>
            <a:r>
              <a:rPr lang="en-GB" altLang="en-US" b="0" dirty="0" smtClean="0">
                <a:solidFill>
                  <a:schemeClr val="bg1"/>
                </a:solidFill>
              </a:rPr>
              <a:t> (SOC is currently being put together).</a:t>
            </a:r>
            <a:endParaRPr lang="en-GB" altLang="en-US" b="0" dirty="0">
              <a:solidFill>
                <a:schemeClr val="bg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Change of Dates and Location…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8" y="3106816"/>
            <a:ext cx="9985375" cy="6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4000" dirty="0" smtClean="0">
                <a:solidFill>
                  <a:srgbClr val="FFFF00"/>
                </a:solidFill>
              </a:rPr>
              <a:t>The Workshop Dinner…</a:t>
            </a:r>
            <a:endParaRPr lang="en-GB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1067903"/>
            <a:ext cx="9864725" cy="60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This is only for those that registered for this event – there is assigned seating for the dinner – so please look at the table plans on arrival…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It is in </a:t>
            </a:r>
            <a:r>
              <a:rPr lang="en-GB" altLang="en-US" b="0" dirty="0">
                <a:solidFill>
                  <a:srgbClr val="FFFFFF"/>
                </a:solidFill>
              </a:rPr>
              <a:t>the Milton &amp; Keats Room at the </a:t>
            </a:r>
            <a:r>
              <a:rPr lang="en-GB" altLang="en-US" b="0" u="sng" dirty="0">
                <a:solidFill>
                  <a:srgbClr val="FFFFFF"/>
                </a:solidFill>
              </a:rPr>
              <a:t>Kingsway Hall Hotel</a:t>
            </a:r>
            <a:r>
              <a:rPr lang="en-GB" altLang="en-US" b="0" dirty="0">
                <a:solidFill>
                  <a:srgbClr val="FFFFFF"/>
                </a:solidFill>
              </a:rPr>
              <a:t>, Great Queen Street, Holborn, London, WC2B </a:t>
            </a:r>
            <a:r>
              <a:rPr lang="en-GB" altLang="en-US" b="0" dirty="0" smtClean="0">
                <a:solidFill>
                  <a:srgbClr val="FFFFFF"/>
                </a:solidFill>
              </a:rPr>
              <a:t>5BX </a:t>
            </a:r>
            <a:r>
              <a:rPr lang="en-GB" altLang="en-US" b="0" dirty="0">
                <a:solidFill>
                  <a:srgbClr val="FFFFFF"/>
                </a:solidFill>
              </a:rPr>
              <a:t>– </a:t>
            </a:r>
            <a:r>
              <a:rPr lang="en-GB" altLang="en-US" b="0" dirty="0" smtClean="0">
                <a:solidFill>
                  <a:srgbClr val="FFFFFF"/>
                </a:solidFill>
              </a:rPr>
              <a:t>please arrive by 18:45h for 19:00h </a:t>
            </a:r>
            <a:r>
              <a:rPr lang="en-GB" altLang="en-US" b="0" dirty="0">
                <a:solidFill>
                  <a:srgbClr val="FFFFFF"/>
                </a:solidFill>
              </a:rPr>
              <a:t>sit down dinner to finish by 22:30h.</a:t>
            </a:r>
            <a:endParaRPr lang="en-GB" altLang="en-US" b="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From Westminster underground station, take the Jubilee (silver) Line North (or West) to Bond Street and change to the Central (red) Line East and get off at Holborn; the hotel is near to the Holborn underground station…</a:t>
            </a:r>
            <a:endParaRPr lang="en-GB" altLang="en-US" b="0" dirty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Workshop Dinner (1)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09428"/>
            <a:ext cx="8607425" cy="5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Workshop Dinner (2)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7348" y="683493"/>
            <a:ext cx="8415432" cy="6840000"/>
            <a:chOff x="837348" y="683493"/>
            <a:chExt cx="8415432" cy="684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48" y="683493"/>
              <a:ext cx="8415432" cy="68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3240112" y="2411685"/>
              <a:ext cx="1476164" cy="468052"/>
            </a:xfrm>
            <a:prstGeom prst="ellipse">
              <a:avLst/>
            </a:prstGeom>
            <a:noFill/>
            <a:ln w="317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600152" y="6084093"/>
              <a:ext cx="1476164" cy="468052"/>
            </a:xfrm>
            <a:prstGeom prst="ellipse">
              <a:avLst/>
            </a:prstGeom>
            <a:noFill/>
            <a:ln w="317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8" y="3106816"/>
            <a:ext cx="9985375" cy="6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4000" dirty="0" smtClean="0">
                <a:solidFill>
                  <a:srgbClr val="FF6600"/>
                </a:solidFill>
              </a:rPr>
              <a:t>Have a good workshop!!!  </a:t>
            </a:r>
            <a:r>
              <a:rPr lang="en-GB" altLang="en-US" sz="4000" dirty="0" smtClean="0">
                <a:solidFill>
                  <a:srgbClr val="FF6600"/>
                </a:solidFill>
                <a:sym typeface="Wingdings" panose="05000000000000000000" pitchFamily="2" charset="2"/>
              </a:rPr>
              <a:t></a:t>
            </a:r>
            <a:endParaRPr lang="en-GB" alt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88"/>
            <a:ext cx="10077450" cy="550703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39775" y="155575"/>
            <a:ext cx="86074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Reminder!!!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719138"/>
            <a:ext cx="10077450" cy="6748462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chemeClr val="bg1"/>
              </a:buClr>
              <a:buSzPct val="50000"/>
              <a:buFont typeface="Wingdings" pitchFamily="2" charset="2"/>
              <a:buChar char="v"/>
              <a:defRPr/>
            </a:pPr>
            <a:r>
              <a:rPr lang="en-GB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is </a:t>
            </a:r>
            <a:r>
              <a:rPr lang="en-GB" altLang="en-US" sz="4000" b="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NOT</a:t>
            </a:r>
            <a:r>
              <a:rPr lang="en-GB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a Conference – it is a Workshop – it’s about Operational Space-Weather Missions – so please make sure you have interaction throughout and feel free to interrupt speakers and ask questions following the talks to generate relevant discussions…  Thanks!  </a:t>
            </a:r>
            <a:r>
              <a:rPr lang="en-GB" alt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sym typeface="Wingdings" panose="05000000000000000000" pitchFamily="2" charset="2"/>
              </a:rPr>
              <a:t></a:t>
            </a:r>
            <a:endParaRPr lang="en-GB" alt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0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Laptop_Emergency_Backup_18-10-11\Users\Mario\Desktop\Work\Conferences\L5_with_L1_Workshop_London_06-09_March_2017\L5_and_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117"/>
            <a:ext cx="10080625" cy="61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39775" y="131803"/>
            <a:ext cx="8607425" cy="5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Goals of the Workshop?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896117"/>
            <a:ext cx="10077450" cy="619644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chemeClr val="bg1"/>
              </a:buClr>
              <a:buSzPct val="50000"/>
              <a:buFont typeface="Wingdings" pitchFamily="2" charset="2"/>
              <a:buChar char="v"/>
              <a:defRPr/>
            </a:pP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To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set the path for a dedicated L5 space-weather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/>
            </a:r>
            <a:b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mission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and how it might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operate in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tandem with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/>
            </a:r>
            <a:b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dedicated L1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DSCOVR follow-on mission.</a:t>
            </a:r>
          </a:p>
          <a:p>
            <a:pPr algn="ctr" eaLnBrk="1">
              <a:lnSpc>
                <a:spcPct val="117000"/>
              </a:lnSpc>
              <a:buClr>
                <a:schemeClr val="bg1"/>
              </a:buClr>
              <a:buSzPct val="50000"/>
              <a:buFont typeface="Wingdings" pitchFamily="2" charset="2"/>
              <a:buChar char="v"/>
              <a:defRPr/>
            </a:pPr>
            <a:endParaRPr lang="en-GB" altLang="en-US" sz="3600" b="0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1">
              <a:lnSpc>
                <a:spcPct val="117000"/>
              </a:lnSpc>
              <a:buClr>
                <a:schemeClr val="bg1"/>
              </a:buClr>
              <a:buSzPct val="50000"/>
              <a:buFont typeface="Wingdings" pitchFamily="2" charset="2"/>
              <a:buChar char="v"/>
              <a:defRPr/>
            </a:pP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To better define the requirements for these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/>
            </a:r>
            <a:b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missions and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explore how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data from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these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/>
            </a:r>
            <a:b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missions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can be effectively used to maximise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/>
            </a:r>
            <a:b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their </a:t>
            </a:r>
            <a:r>
              <a:rPr lang="en-GB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benefit in </a:t>
            </a:r>
            <a:r>
              <a:rPr lang="en-GB" alt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forecasting.</a:t>
            </a:r>
          </a:p>
        </p:txBody>
      </p:sp>
    </p:spTree>
    <p:extLst>
      <p:ext uri="{BB962C8B-B14F-4D97-AF65-F5344CB8AC3E}">
        <p14:creationId xmlns:p14="http://schemas.microsoft.com/office/powerpoint/2010/main" val="392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8" y="3106816"/>
            <a:ext cx="9985375" cy="6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0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4000" dirty="0" smtClean="0">
                <a:solidFill>
                  <a:srgbClr val="FFFF00"/>
                </a:solidFill>
              </a:rPr>
              <a:t>Welcome and Logistics</a:t>
            </a:r>
            <a:endParaRPr lang="en-GB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2075937"/>
            <a:ext cx="9864725" cy="403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sz="3200" u="sng" dirty="0" smtClean="0">
                <a:solidFill>
                  <a:srgbClr val="FFFFFF"/>
                </a:solidFill>
              </a:rPr>
              <a:t>Follow</a:t>
            </a:r>
            <a:r>
              <a:rPr lang="en-GB" altLang="en-US" sz="3200" dirty="0" smtClean="0">
                <a:solidFill>
                  <a:srgbClr val="FFFFFF"/>
                </a:solidFill>
              </a:rPr>
              <a:t> the Emergency Exit Signs.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sz="320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sz="3200" u="sng" dirty="0" smtClean="0">
                <a:solidFill>
                  <a:srgbClr val="FFFFFF"/>
                </a:solidFill>
              </a:rPr>
              <a:t>Do not</a:t>
            </a:r>
            <a:r>
              <a:rPr lang="en-GB" altLang="en-US" sz="3200" dirty="0" smtClean="0">
                <a:solidFill>
                  <a:srgbClr val="FFFFFF"/>
                </a:solidFill>
              </a:rPr>
              <a:t> use the lifts.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sz="320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sz="3200" dirty="0" smtClean="0">
                <a:solidFill>
                  <a:srgbClr val="FFFFFF"/>
                </a:solidFill>
              </a:rPr>
              <a:t>Gather outside at the designated points as marked.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sz="320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sz="3200" u="sng" dirty="0" smtClean="0">
                <a:solidFill>
                  <a:srgbClr val="FFFFFF"/>
                </a:solidFill>
              </a:rPr>
              <a:t>Wait</a:t>
            </a:r>
            <a:r>
              <a:rPr lang="en-GB" altLang="en-US" sz="3200" dirty="0" smtClean="0">
                <a:solidFill>
                  <a:srgbClr val="FFFFFF"/>
                </a:solidFill>
              </a:rPr>
              <a:t> for official advise before re-entering the building.</a:t>
            </a:r>
            <a:endParaRPr lang="en-GB" alt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Fire/Emergency Procedures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2328183"/>
            <a:ext cx="9864725" cy="35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Thanks to the whole of the WOC and all those that helped in putting the programme together and for organising the Media Coverage and Social Media aspects of the Workshop.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Most importantly – thanks to you all for being here and for wanting to take an active part in the workshop over the next 3½ days…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Thanks!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2832296"/>
            <a:ext cx="9864725" cy="25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Please connect to the SSID: _The Cloud – no password is needed to connect.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You will have to quickly create an account/register if you don’t already have a _The Cloud account – it’s free!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Wi-Fi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815846"/>
            <a:ext cx="9864725" cy="655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u="sng" dirty="0" smtClean="0">
                <a:solidFill>
                  <a:srgbClr val="FFFFFF"/>
                </a:solidFill>
              </a:rPr>
              <a:t>Posters</a:t>
            </a:r>
            <a:r>
              <a:rPr lang="en-GB" altLang="en-US" b="0" dirty="0" smtClean="0">
                <a:solidFill>
                  <a:srgbClr val="FFFFFF"/>
                </a:solidFill>
              </a:rPr>
              <a:t>: in here Tuesday and Thursday – please put them up using only the white tack provided by the Conference Centre and please take them down at the end of each day – thanks!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We’re still missing </a:t>
            </a:r>
            <a:r>
              <a:rPr lang="en-GB" altLang="en-US" b="0" dirty="0" smtClean="0">
                <a:solidFill>
                  <a:srgbClr val="FFFFFF"/>
                </a:solidFill>
              </a:rPr>
              <a:t>the next session’s presentation </a:t>
            </a:r>
            <a:r>
              <a:rPr lang="en-GB" altLang="en-US" b="0" dirty="0" smtClean="0">
                <a:solidFill>
                  <a:srgbClr val="FFFFFF"/>
                </a:solidFill>
              </a:rPr>
              <a:t>from</a:t>
            </a:r>
            <a:r>
              <a:rPr lang="en-GB" altLang="en-US" b="0" dirty="0" smtClean="0">
                <a:solidFill>
                  <a:srgbClr val="FFFFFF"/>
                </a:solidFill>
              </a:rPr>
              <a:t>: </a:t>
            </a:r>
            <a:r>
              <a:rPr lang="en-GB" altLang="en-US" b="0" i="1" dirty="0" smtClean="0">
                <a:solidFill>
                  <a:srgbClr val="FFFFFF"/>
                </a:solidFill>
              </a:rPr>
              <a:t>Elsayed</a:t>
            </a:r>
            <a:r>
              <a:rPr lang="en-GB" altLang="en-US" b="0" dirty="0" smtClean="0">
                <a:solidFill>
                  <a:srgbClr val="FFFFFF"/>
                </a:solidFill>
              </a:rPr>
              <a:t> – please quickly put them on the USB pen in the relevant session number </a:t>
            </a:r>
            <a:r>
              <a:rPr lang="en-GB" altLang="en-US" b="0" dirty="0" smtClean="0">
                <a:solidFill>
                  <a:srgbClr val="FFFFFF"/>
                </a:solidFill>
              </a:rPr>
              <a:t>in the break – thanks…</a:t>
            </a:r>
            <a:endParaRPr lang="en-GB" altLang="en-US" b="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 smtClean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u="sng" dirty="0" smtClean="0">
                <a:solidFill>
                  <a:srgbClr val="FFFFFF"/>
                </a:solidFill>
              </a:rPr>
              <a:t>Session Chairs</a:t>
            </a:r>
            <a:r>
              <a:rPr lang="en-GB" altLang="en-US" b="0" dirty="0" smtClean="0">
                <a:solidFill>
                  <a:srgbClr val="FFFFFF"/>
                </a:solidFill>
              </a:rPr>
              <a:t>: please </a:t>
            </a:r>
            <a:r>
              <a:rPr lang="en-GB" altLang="en-US" b="0" dirty="0">
                <a:solidFill>
                  <a:srgbClr val="FFFFFF"/>
                </a:solidFill>
              </a:rPr>
              <a:t>get someone </a:t>
            </a:r>
            <a:r>
              <a:rPr lang="en-GB" altLang="en-US" b="0" dirty="0" smtClean="0">
                <a:solidFill>
                  <a:srgbClr val="FFFFFF"/>
                </a:solidFill>
              </a:rPr>
              <a:t>to write-up </a:t>
            </a:r>
            <a:r>
              <a:rPr lang="en-GB" altLang="en-US" b="0" dirty="0">
                <a:solidFill>
                  <a:srgbClr val="FFFFFF"/>
                </a:solidFill>
              </a:rPr>
              <a:t>notes for </a:t>
            </a:r>
            <a:r>
              <a:rPr lang="en-GB" altLang="en-US" b="0" dirty="0" smtClean="0">
                <a:solidFill>
                  <a:srgbClr val="FFFFFF"/>
                </a:solidFill>
              </a:rPr>
              <a:t>your session (to put online) </a:t>
            </a:r>
            <a:r>
              <a:rPr lang="en-GB" altLang="en-US" b="0" dirty="0">
                <a:solidFill>
                  <a:srgbClr val="FFFFFF"/>
                </a:solidFill>
              </a:rPr>
              <a:t>and ensure that all talks/discussions are focussed on the aims of the session and </a:t>
            </a:r>
            <a:r>
              <a:rPr lang="en-GB" altLang="en-US" b="0" dirty="0" smtClean="0">
                <a:solidFill>
                  <a:srgbClr val="FFFFFF"/>
                </a:solidFill>
              </a:rPr>
              <a:t>the overall L5-L1 </a:t>
            </a:r>
            <a:r>
              <a:rPr lang="en-GB" altLang="en-US" b="0" dirty="0">
                <a:solidFill>
                  <a:srgbClr val="FFFFFF"/>
                </a:solidFill>
              </a:rPr>
              <a:t>together </a:t>
            </a:r>
            <a:r>
              <a:rPr lang="en-GB" altLang="en-US" b="0" dirty="0" smtClean="0">
                <a:solidFill>
                  <a:srgbClr val="FFFFFF"/>
                </a:solidFill>
              </a:rPr>
              <a:t>remit</a:t>
            </a:r>
            <a:r>
              <a:rPr lang="en-GB" altLang="en-US" b="0" dirty="0">
                <a:solidFill>
                  <a:srgbClr val="FFFFFF"/>
                </a:solidFill>
              </a:rPr>
              <a:t>;</a:t>
            </a:r>
            <a:r>
              <a:rPr lang="en-GB" altLang="en-US" b="0" dirty="0" smtClean="0">
                <a:solidFill>
                  <a:srgbClr val="FFFFFF"/>
                </a:solidFill>
              </a:rPr>
              <a:t> if anyone wants to </a:t>
            </a:r>
            <a:r>
              <a:rPr lang="en-GB" altLang="en-US" b="0" dirty="0">
                <a:solidFill>
                  <a:srgbClr val="FFFFFF"/>
                </a:solidFill>
              </a:rPr>
              <a:t>redact anything from the slides and/or from the write-ups, please say so at the time.</a:t>
            </a:r>
            <a:endParaRPr lang="en-GB" altLang="en-US" b="0" dirty="0" smtClean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Posters, Today’s Presentations, and Notes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463" y="2076127"/>
            <a:ext cx="9864725" cy="403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The Workshop #tags are: </a:t>
            </a:r>
            <a:r>
              <a:rPr lang="en-GB" altLang="en-US" dirty="0" smtClean="0">
                <a:solidFill>
                  <a:srgbClr val="FF6600"/>
                </a:solidFill>
              </a:rPr>
              <a:t>#L1L5Together #SpaceWeather</a:t>
            </a:r>
            <a:r>
              <a:rPr lang="en-GB" altLang="en-US" b="0" dirty="0" smtClean="0">
                <a:solidFill>
                  <a:srgbClr val="FFFFFF"/>
                </a:solidFill>
              </a:rPr>
              <a:t> – please use them both on all social-media postings.</a:t>
            </a: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endParaRPr lang="en-GB" altLang="en-US" b="0" dirty="0">
              <a:solidFill>
                <a:srgbClr val="FFFFFF"/>
              </a:solidFill>
            </a:endParaRPr>
          </a:p>
          <a:p>
            <a:pPr algn="just" eaLnBrk="1">
              <a:lnSpc>
                <a:spcPct val="117000"/>
              </a:lnSpc>
              <a:buClr>
                <a:srgbClr val="FFFFFF"/>
              </a:buClr>
              <a:buSzPct val="50000"/>
              <a:buFont typeface="Wingdings" pitchFamily="2" charset="2"/>
              <a:buChar char="v"/>
            </a:pPr>
            <a:r>
              <a:rPr lang="en-GB" altLang="en-US" b="0" dirty="0" smtClean="0">
                <a:solidFill>
                  <a:srgbClr val="FFFFFF"/>
                </a:solidFill>
              </a:rPr>
              <a:t>If anyone is against </a:t>
            </a:r>
            <a:r>
              <a:rPr lang="en-GB" altLang="en-US" b="0" dirty="0">
                <a:solidFill>
                  <a:srgbClr val="FFFFFF"/>
                </a:solidFill>
              </a:rPr>
              <a:t>photographs/videos </a:t>
            </a:r>
            <a:r>
              <a:rPr lang="en-GB" altLang="en-US" b="0" dirty="0" smtClean="0">
                <a:solidFill>
                  <a:srgbClr val="FFFFFF"/>
                </a:solidFill>
              </a:rPr>
              <a:t>being taken and potentially posted online – please </a:t>
            </a:r>
            <a:r>
              <a:rPr lang="en-GB" altLang="en-US" b="0" dirty="0">
                <a:solidFill>
                  <a:srgbClr val="FFFFFF"/>
                </a:solidFill>
              </a:rPr>
              <a:t>state clearly at the start of your talk(s</a:t>
            </a:r>
            <a:r>
              <a:rPr lang="en-GB" altLang="en-US" b="0" dirty="0" smtClean="0">
                <a:solidFill>
                  <a:srgbClr val="FFFFFF"/>
                </a:solidFill>
              </a:rPr>
              <a:t>); similarly, as already noted, if you want anything redacted from your slides or the notes, please say (or if you want to say anything “off the record”)…</a:t>
            </a:r>
            <a:endParaRPr lang="en-GB" altLang="en-US" b="0" dirty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775" y="133344"/>
            <a:ext cx="8607425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58775" indent="-3587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r>
              <a:rPr lang="en-GB" altLang="en-US" sz="3200" dirty="0" smtClean="0">
                <a:solidFill>
                  <a:srgbClr val="FFFF00"/>
                </a:solidFill>
              </a:rPr>
              <a:t>Social/Online Media </a:t>
            </a:r>
            <a:r>
              <a:rPr lang="en-GB" altLang="en-US" sz="3200" i="1" dirty="0" smtClean="0">
                <a:solidFill>
                  <a:srgbClr val="FFFF00"/>
                </a:solidFill>
              </a:rPr>
              <a:t>etc</a:t>
            </a:r>
            <a:r>
              <a:rPr lang="en-GB" altLang="en-US" sz="3200" dirty="0" smtClean="0">
                <a:solidFill>
                  <a:srgbClr val="FFFF00"/>
                </a:solidFill>
              </a:rPr>
              <a:t>…</a:t>
            </a:r>
            <a:endParaRPr lang="en-US" altLang="en-US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59397</TotalTime>
  <Words>638</Words>
  <Application>Microsoft Office PowerPoint</Application>
  <PresentationFormat>Custom</PresentationFormat>
  <Paragraphs>53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Mario M. Bisi</dc:creator>
  <cp:lastModifiedBy>Dr. Mario M. Bisi</cp:lastModifiedBy>
  <cp:revision>1578</cp:revision>
  <dcterms:modified xsi:type="dcterms:W3CDTF">2017-03-06T12:25:26Z</dcterms:modified>
</cp:coreProperties>
</file>