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47" r:id="rId2"/>
    <p:sldId id="652" r:id="rId3"/>
    <p:sldId id="702" r:id="rId4"/>
    <p:sldId id="703" r:id="rId5"/>
    <p:sldId id="704" r:id="rId6"/>
    <p:sldId id="649" r:id="rId7"/>
    <p:sldId id="650" r:id="rId8"/>
    <p:sldId id="705" r:id="rId9"/>
    <p:sldId id="707" r:id="rId10"/>
    <p:sldId id="708" r:id="rId11"/>
    <p:sldId id="709" r:id="rId12"/>
    <p:sldId id="710" r:id="rId13"/>
    <p:sldId id="711" r:id="rId14"/>
    <p:sldId id="712" r:id="rId15"/>
    <p:sldId id="672" r:id="rId16"/>
    <p:sldId id="699" r:id="rId1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Intro" id="{48B6476F-FCFD-446A-94FC-D4ADFD3272AA}">
          <p14:sldIdLst>
            <p14:sldId id="647"/>
            <p14:sldId id="652"/>
            <p14:sldId id="702"/>
            <p14:sldId id="703"/>
            <p14:sldId id="704"/>
            <p14:sldId id="649"/>
            <p14:sldId id="650"/>
            <p14:sldId id="705"/>
            <p14:sldId id="707"/>
            <p14:sldId id="708"/>
            <p14:sldId id="709"/>
            <p14:sldId id="710"/>
            <p14:sldId id="711"/>
          </p14:sldIdLst>
        </p14:section>
        <p14:section name="Conclusion" id="{4359376A-C1CC-4DFA-85AC-0402FCD1C6BC}">
          <p14:sldIdLst>
            <p14:sldId id="712"/>
            <p14:sldId id="672"/>
            <p14:sldId id="69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pos="2880">
          <p15:clr>
            <a:srgbClr val="A4A3A4"/>
          </p15:clr>
        </p15:guide>
        <p15:guide id="5" pos="5511">
          <p15:clr>
            <a:srgbClr val="A4A3A4"/>
          </p15:clr>
        </p15:guide>
        <p15:guide id="6" pos="20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99FF"/>
    <a:srgbClr val="F69D0F"/>
    <a:srgbClr val="002060"/>
    <a:srgbClr val="AFD5FF"/>
    <a:srgbClr val="AAD7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91337" autoAdjust="0"/>
  </p:normalViewPr>
  <p:slideViewPr>
    <p:cSldViewPr snapToObjects="1" showGuides="1">
      <p:cViewPr varScale="1">
        <p:scale>
          <a:sx n="74" d="100"/>
          <a:sy n="74" d="100"/>
        </p:scale>
        <p:origin x="-62" y="-888"/>
      </p:cViewPr>
      <p:guideLst>
        <p:guide orient="horz" pos="1253"/>
        <p:guide orient="horz" pos="3748"/>
        <p:guide orient="horz" pos="4065"/>
        <p:guide pos="2880"/>
        <p:guide pos="5511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159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F32C-4DA0-4D03-9C33-268D71B6BCC6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DB30-255B-4B96-8E20-B8499882D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45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E17E-B970-4AA0-9AB6-9A787B9EA7DB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0A257-5689-415E-AF41-2E51FD8E06C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5593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0A257-5689-415E-AF41-2E51FD8E06C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8166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0A257-5689-415E-AF41-2E51FD8E06C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5076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0A257-5689-415E-AF41-2E51FD8E06C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7139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0A257-5689-415E-AF41-2E51FD8E06C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1794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0A257-5689-415E-AF41-2E51FD8E06C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2906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0A257-5689-415E-AF41-2E51FD8E06C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5145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0A257-5689-415E-AF41-2E51FD8E06C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9379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H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5" t="16289" r="2996" b="13106"/>
          <a:stretch/>
        </p:blipFill>
        <p:spPr bwMode="auto">
          <a:xfrm>
            <a:off x="-1800" y="1556792"/>
            <a:ext cx="9147599" cy="3897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5" descr="C:\Users\nicole\Documents\MOSKITO_OHB\Hintergründe\Header_OHB_A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0" y="0"/>
            <a:ext cx="9147600" cy="3689214"/>
          </a:xfrm>
          <a:prstGeom prst="rect">
            <a:avLst/>
          </a:prstGeom>
          <a:noFill/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5735" y="755993"/>
            <a:ext cx="3812209" cy="584775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Picture 3" descr="\\NAS-WAGNER\Daten\Aktuelle Projekte\MOSQUITO\JPGs\OHB_PP_Footer_System_AG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91" b="16652"/>
          <a:stretch/>
        </p:blipFill>
        <p:spPr bwMode="auto">
          <a:xfrm>
            <a:off x="1" y="5079682"/>
            <a:ext cx="9144000" cy="1778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735" y="5545807"/>
            <a:ext cx="8492729" cy="46166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4" name="Picture 2" descr="\\NAS-WAGNER\Daten\Aktuelle Projekte\MOSQUITO\Aenderungen_PPT_OHB System AG\WeCreateSpace_claim_negativ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52" y="6453336"/>
            <a:ext cx="1450975" cy="161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HB_Titelfolie_ohn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NAS-WAGNER\Daten\Aktuelle Projekte\MOSQUITO\JPGs\OHB_PP_Footer_System_A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91" b="16652"/>
          <a:stretch/>
        </p:blipFill>
        <p:spPr bwMode="auto">
          <a:xfrm>
            <a:off x="1" y="5079682"/>
            <a:ext cx="9144000" cy="1778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nicole\Documents\MOSKITO_OHB\Hintergründe\Header_OHB_A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0" y="0"/>
            <a:ext cx="9147600" cy="368921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735" y="5545807"/>
            <a:ext cx="8492729" cy="46166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5735" y="756000"/>
            <a:ext cx="3812209" cy="584775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6" name="Picture 2" descr="\\NAS-WAGNER\Daten\Aktuelle Projekte\MOSQUITO\Aenderungen_PPT_OHB System AG\WeCreateSpace_claim_negativ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52" y="6453336"/>
            <a:ext cx="1450975" cy="161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_Deimos_ENG_po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900948" y="338866"/>
            <a:ext cx="1858676" cy="1001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358156"/>
            <a:ext cx="1525796" cy="473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B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19" y="1014636"/>
            <a:ext cx="8497193" cy="46166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19" y="1908584"/>
            <a:ext cx="5482952" cy="1400383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51518" y="342519"/>
            <a:ext cx="5256585" cy="30777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7" name="Picture 6" descr="logo_Deimos_ENG_p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95936" y="26376"/>
            <a:ext cx="1547664" cy="834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6656"/>
            <a:ext cx="1525796" cy="47397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cole\Documents\MOSKITO_OHB\Grafiken\Footer_Inhalt.png"/>
          <p:cNvPicPr>
            <a:picLocks noChangeAspect="1" noChangeArrowheads="1"/>
          </p:cNvPicPr>
          <p:nvPr userDrawn="1"/>
        </p:nvPicPr>
        <p:blipFill>
          <a:blip r:embed="rId5" cstate="print"/>
          <a:srcRect b="2747"/>
          <a:stretch>
            <a:fillRect/>
          </a:stretch>
        </p:blipFill>
        <p:spPr bwMode="auto">
          <a:xfrm>
            <a:off x="0" y="6436519"/>
            <a:ext cx="9144001" cy="421481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19" y="1014636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908584"/>
            <a:ext cx="5482952" cy="1400383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06788" y="6516666"/>
            <a:ext cx="730424" cy="261186"/>
          </a:xfrm>
          <a:prstGeom prst="rect">
            <a:avLst/>
          </a:prstGeom>
        </p:spPr>
        <p:txBody>
          <a:bodyPr vert="horz" lIns="72000" tIns="45720" rIns="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 rot="10800000">
            <a:off x="0" y="896020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NAS-WAGNER\Daten\Aktuelle Projekte\MOSQUITO\OHB-LOGO-Speck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00" y="258267"/>
            <a:ext cx="1666800" cy="481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84" y="332656"/>
            <a:ext cx="1525796" cy="473974"/>
          </a:xfrm>
          <a:prstGeom prst="rect">
            <a:avLst/>
          </a:prstGeom>
        </p:spPr>
      </p:pic>
      <p:pic>
        <p:nvPicPr>
          <p:cNvPr id="13" name="Picture 12" descr="logo_Deimos_ENG_pos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95936" y="26376"/>
            <a:ext cx="1547664" cy="8342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Font typeface="Wingdings 2" pitchFamily="18" charset="2"/>
        <a:buChar char="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0"/>
        </a:spcBef>
        <a:buClr>
          <a:schemeClr val="tx1"/>
        </a:buClr>
        <a:buFont typeface="Wingdings 2" pitchFamily="18" charset="2"/>
        <a:buChar char="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79388" algn="l" defTabSz="914400" rtl="0" eaLnBrk="1" latinLnBrk="0" hangingPunct="1">
        <a:spcBef>
          <a:spcPts val="0"/>
        </a:spcBef>
        <a:buClr>
          <a:schemeClr val="tx1"/>
        </a:buClr>
        <a:buFont typeface="Wingdings 2" pitchFamily="18" charset="2"/>
        <a:buChar char="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179388" algn="l" defTabSz="914400" rtl="0" eaLnBrk="1" latinLnBrk="0" hangingPunct="1">
        <a:spcBef>
          <a:spcPts val="0"/>
        </a:spcBef>
        <a:buClr>
          <a:schemeClr val="tx1"/>
        </a:buClr>
        <a:buFont typeface="Wingdings 2" pitchFamily="18" charset="2"/>
        <a:buChar char="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179388" algn="l" defTabSz="914400" rtl="0" eaLnBrk="1" latinLnBrk="0" hangingPunct="1">
        <a:spcBef>
          <a:spcPts val="0"/>
        </a:spcBef>
        <a:buClr>
          <a:schemeClr val="tx1"/>
        </a:buClr>
        <a:buFont typeface="Wingdings 2" pitchFamily="18" charset="2"/>
        <a:buChar char="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.jpeg"/><Relationship Id="rId3" Type="http://schemas.openxmlformats.org/officeDocument/2006/relationships/image" Target="../media/image11.jpeg"/><Relationship Id="rId7" Type="http://schemas.openxmlformats.org/officeDocument/2006/relationships/image" Target="../media/image42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2.png"/><Relationship Id="rId5" Type="http://schemas.openxmlformats.org/officeDocument/2006/relationships/image" Target="../media/image40.jpeg"/><Relationship Id="rId10" Type="http://schemas.microsoft.com/office/2007/relationships/hdphoto" Target="../media/hdphoto4.wdp"/><Relationship Id="rId4" Type="http://schemas.openxmlformats.org/officeDocument/2006/relationships/image" Target="../media/image39.jpe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953189" y="6023565"/>
            <a:ext cx="3186227" cy="830997"/>
          </a:xfrm>
          <a:solidFill>
            <a:schemeClr val="bg1"/>
          </a:solidFill>
        </p:spPr>
        <p:txBody>
          <a:bodyPr/>
          <a:lstStyle/>
          <a:p>
            <a:r>
              <a:rPr lang="de-DE" b="1" dirty="0" smtClean="0">
                <a:solidFill>
                  <a:schemeClr val="accent1"/>
                </a:solidFill>
              </a:rPr>
              <a:t>Reuben Wright	</a:t>
            </a:r>
          </a:p>
          <a:p>
            <a:r>
              <a:rPr lang="de-DE" b="1" dirty="0" smtClean="0">
                <a:solidFill>
                  <a:schemeClr val="accent1"/>
                </a:solidFill>
              </a:rPr>
              <a:t>Deimos Space UK Ltd.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06.03.2017, London</a:t>
            </a:r>
            <a:endParaRPr lang="de-DE" dirty="0" smtClean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735" y="5545807"/>
            <a:ext cx="8492729" cy="461665"/>
          </a:xfrm>
        </p:spPr>
        <p:txBody>
          <a:bodyPr/>
          <a:lstStyle/>
          <a:p>
            <a:r>
              <a:rPr lang="de-DE" dirty="0" smtClean="0"/>
              <a:t>P2-SWE-X Enhanced Space Weather Monitoring System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664"/>
            <a:ext cx="2493880" cy="774700"/>
          </a:xfrm>
          <a:prstGeom prst="rect">
            <a:avLst/>
          </a:prstGeom>
        </p:spPr>
      </p:pic>
      <p:pic>
        <p:nvPicPr>
          <p:cNvPr id="7" name="Picture 6" descr="logo_Deimos_ENG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2016224" cy="1086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54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185805" y="1744833"/>
            <a:ext cx="4314187" cy="236988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The orbit has been chosen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based on the following constraints :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>
                <a:solidFill>
                  <a:srgbClr val="000000"/>
                </a:solidFill>
              </a:rPr>
              <a:t>R</a:t>
            </a:r>
            <a:r>
              <a:rPr lang="en-GB" dirty="0" smtClean="0">
                <a:solidFill>
                  <a:srgbClr val="000000"/>
                </a:solidFill>
              </a:rPr>
              <a:t>emain within 60 </a:t>
            </a:r>
            <a:r>
              <a:rPr lang="en-GB" dirty="0">
                <a:solidFill>
                  <a:srgbClr val="000000"/>
                </a:solidFill>
              </a:rPr>
              <a:t>Earth radii of the Sun-Earth line </a:t>
            </a:r>
            <a:r>
              <a:rPr lang="en-GB" dirty="0" smtClean="0">
                <a:solidFill>
                  <a:srgbClr val="000000"/>
                </a:solidFill>
              </a:rPr>
              <a:t>to get the most representative in situ measurements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Avoid orbits too close to the Sun-Earth line to minimize inferior conjunctions leading to communication black-outs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>
                <a:solidFill>
                  <a:srgbClr val="000000"/>
                </a:solidFill>
              </a:rPr>
              <a:t>A </a:t>
            </a:r>
            <a:r>
              <a:rPr lang="en-GB" dirty="0" err="1">
                <a:solidFill>
                  <a:srgbClr val="000000"/>
                </a:solidFill>
              </a:rPr>
              <a:t>Lissajous</a:t>
            </a:r>
            <a:r>
              <a:rPr lang="en-GB" dirty="0">
                <a:solidFill>
                  <a:srgbClr val="000000"/>
                </a:solidFill>
              </a:rPr>
              <a:t> orbit with amplitude &lt; 60 RE is therefore chosen as the </a:t>
            </a:r>
            <a:r>
              <a:rPr lang="en-GB" dirty="0" smtClean="0">
                <a:solidFill>
                  <a:srgbClr val="000000"/>
                </a:solidFill>
              </a:rPr>
              <a:t>baseline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Transfer  trajectory optimised to reach the small amplitude orbit while still minimising orbit injection delta-V</a:t>
            </a:r>
            <a:r>
              <a:rPr lang="en-GB" dirty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Enhanced Space </a:t>
            </a:r>
            <a:r>
              <a:rPr lang="en-US" dirty="0"/>
              <a:t>Weather </a:t>
            </a:r>
            <a:r>
              <a:rPr lang="en-US" dirty="0" smtClean="0"/>
              <a:t>Monitoring System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18" y="1066431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L1 Baseline Orbit</a:t>
            </a:r>
            <a:endParaRPr lang="en-GB" dirty="0"/>
          </a:p>
        </p:txBody>
      </p:sp>
      <p:pic>
        <p:nvPicPr>
          <p:cNvPr id="3074" name="Picture 39" descr="C:\PROJECTS\P2SWEX-DMS-FS\work\analysis\Halo_2021_January_Soyuz\result_from_verplanck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0" r="-960" b="705"/>
          <a:stretch>
            <a:fillRect/>
          </a:stretch>
        </p:blipFill>
        <p:spPr bwMode="auto">
          <a:xfrm>
            <a:off x="4499992" y="1751459"/>
            <a:ext cx="4464496" cy="34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80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1" name="Inhaltsplatzhalter 4"/>
          <p:cNvSpPr>
            <a:spLocks noGrp="1"/>
          </p:cNvSpPr>
          <p:nvPr>
            <p:ph sz="quarter" idx="13"/>
          </p:nvPr>
        </p:nvSpPr>
        <p:spPr>
          <a:xfrm>
            <a:off x="185805" y="1556792"/>
            <a:ext cx="8958195" cy="159327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Observations </a:t>
            </a:r>
            <a:r>
              <a:rPr lang="en-GB" dirty="0">
                <a:solidFill>
                  <a:srgbClr val="000000"/>
                </a:solidFill>
              </a:rPr>
              <a:t>require an orbit located at least 30° away from the Sun-Earth line such as: heliocentric drifting orbits, horseshoe orbits and short period L5 orbits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short period L5 orbits were chosen </a:t>
            </a:r>
            <a:r>
              <a:rPr lang="en-GB" dirty="0" smtClean="0">
                <a:solidFill>
                  <a:srgbClr val="000000"/>
                </a:solidFill>
              </a:rPr>
              <a:t>as baseline primarily </a:t>
            </a:r>
            <a:r>
              <a:rPr lang="en-GB" dirty="0">
                <a:solidFill>
                  <a:srgbClr val="000000"/>
                </a:solidFill>
              </a:rPr>
              <a:t>due to their long-term </a:t>
            </a:r>
            <a:r>
              <a:rPr lang="en-GB" dirty="0" smtClean="0">
                <a:solidFill>
                  <a:srgbClr val="000000"/>
                </a:solidFill>
              </a:rPr>
              <a:t>stability</a:t>
            </a:r>
            <a:endParaRPr lang="en-GB" dirty="0">
              <a:solidFill>
                <a:srgbClr val="00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US" dirty="0" smtClean="0">
                <a:solidFill>
                  <a:srgbClr val="000000"/>
                </a:solidFill>
              </a:rPr>
              <a:t>A transfer time of 1 year is selected to reach a small amplitude orbit at L5: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US" dirty="0" smtClean="0">
                <a:solidFill>
                  <a:srgbClr val="000000"/>
                </a:solidFill>
              </a:rPr>
              <a:t>This was established as a good compromise between transfer time and delta-V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Enhanced Space </a:t>
            </a:r>
            <a:r>
              <a:rPr lang="en-US" dirty="0"/>
              <a:t>Weather </a:t>
            </a:r>
            <a:r>
              <a:rPr lang="en-US" dirty="0" smtClean="0"/>
              <a:t>Monitoring System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18" y="1066431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L5 Baseline Orbit</a:t>
            </a:r>
            <a:endParaRPr lang="en-GB" dirty="0"/>
          </a:p>
        </p:txBody>
      </p:sp>
      <p:pic>
        <p:nvPicPr>
          <p:cNvPr id="4098" name="Picture 94" descr="C:\PROJECTS\P2SWEX-DMS-FS\work\docs\Delivery_to_OHB\Plots_for_DD015\L5_orbits\P2SWEX_LEO_L5_Orbit_1_Case_3_b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62391"/>
            <a:ext cx="4680520" cy="31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05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185805" y="1484784"/>
            <a:ext cx="8922699" cy="2616101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US" dirty="0">
                <a:solidFill>
                  <a:srgbClr val="000000"/>
                </a:solidFill>
              </a:rPr>
              <a:t>The design is able to accommodate all instruments so that the mission objectives can be </a:t>
            </a:r>
            <a:r>
              <a:rPr lang="en-US" dirty="0" smtClean="0">
                <a:solidFill>
                  <a:srgbClr val="000000"/>
                </a:solidFill>
              </a:rPr>
              <a:t>fulfilled: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remote sensing instruments need an unobstructed field of view towards the </a:t>
            </a:r>
            <a:r>
              <a:rPr lang="en-US" dirty="0" smtClean="0">
                <a:solidFill>
                  <a:srgbClr val="000000"/>
                </a:solidFill>
              </a:rPr>
              <a:t>Sun and no straylight in aperture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US" dirty="0">
                <a:solidFill>
                  <a:srgbClr val="000000"/>
                </a:solidFill>
              </a:rPr>
              <a:t>The HI instruments </a:t>
            </a:r>
            <a:r>
              <a:rPr lang="en-US" dirty="0" smtClean="0">
                <a:solidFill>
                  <a:srgbClr val="000000"/>
                </a:solidFill>
              </a:rPr>
              <a:t>have </a:t>
            </a:r>
            <a:r>
              <a:rPr lang="en-US" dirty="0">
                <a:solidFill>
                  <a:srgbClr val="000000"/>
                </a:solidFill>
              </a:rPr>
              <a:t>a deployable door </a:t>
            </a:r>
            <a:r>
              <a:rPr lang="en-US" dirty="0" smtClean="0">
                <a:solidFill>
                  <a:srgbClr val="000000"/>
                </a:solidFill>
              </a:rPr>
              <a:t>and an internal radiator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US" dirty="0">
                <a:solidFill>
                  <a:srgbClr val="000000"/>
                </a:solidFill>
              </a:rPr>
              <a:t>The magnetometers have to be accommodated far away from the S/C body due to magnetic cleanness </a:t>
            </a:r>
            <a:r>
              <a:rPr lang="en-US" dirty="0" smtClean="0">
                <a:solidFill>
                  <a:srgbClr val="000000"/>
                </a:solidFill>
              </a:rPr>
              <a:t>reasons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US" dirty="0">
                <a:solidFill>
                  <a:srgbClr val="000000"/>
                </a:solidFill>
              </a:rPr>
              <a:t>The radiation monitor and high energetic particle instruments have to be accommodated on the outside of the S/C in order to capture radiations traveling along from the Parker </a:t>
            </a:r>
            <a:r>
              <a:rPr lang="en-US" dirty="0" smtClean="0">
                <a:solidFill>
                  <a:srgbClr val="000000"/>
                </a:solidFill>
              </a:rPr>
              <a:t>Spiral</a:t>
            </a:r>
            <a:r>
              <a:rPr lang="en-GB" dirty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Enhanced Space </a:t>
            </a:r>
            <a:r>
              <a:rPr lang="en-US" dirty="0"/>
              <a:t>Weather </a:t>
            </a:r>
            <a:r>
              <a:rPr lang="en-US" dirty="0" smtClean="0"/>
              <a:t>Monitoring System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18" y="1066431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Spacecraft Design Constraints</a:t>
            </a:r>
            <a:endParaRPr lang="en-GB" dirty="0"/>
          </a:p>
        </p:txBody>
      </p:sp>
      <p:pic>
        <p:nvPicPr>
          <p:cNvPr id="12" name="Picture 2" descr="Stow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58" y="4506031"/>
            <a:ext cx="2011709" cy="17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tow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61" y="4506031"/>
            <a:ext cx="1956191" cy="17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77072"/>
            <a:ext cx="493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</a:rPr>
              <a:t>L1 Spacecraft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1293" y="4080216"/>
            <a:ext cx="493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</a:rPr>
              <a:t>L5 Spacecraft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16016" y="4462373"/>
            <a:ext cx="0" cy="1834628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87" b="97733" l="790" r="87957">
                        <a14:foregroundMark x1="44521" y1="34487" x2="33662" y2="95823"/>
                        <a14:foregroundMark x1="41658" y1="29356" x2="1974" y2="41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20"/>
          <a:stretch/>
        </p:blipFill>
        <p:spPr>
          <a:xfrm>
            <a:off x="251520" y="4562764"/>
            <a:ext cx="2044652" cy="18693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88" y="4498753"/>
            <a:ext cx="2331073" cy="1927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Enhanced Space </a:t>
            </a:r>
            <a:r>
              <a:rPr lang="en-US" dirty="0"/>
              <a:t>Weather </a:t>
            </a:r>
            <a:r>
              <a:rPr lang="en-US" dirty="0" smtClean="0"/>
              <a:t>Monitoring System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18" y="1066431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Spacecraft Key Features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0976173"/>
              </p:ext>
            </p:extLst>
          </p:nvPr>
        </p:nvGraphicFramePr>
        <p:xfrm>
          <a:off x="59405" y="2060848"/>
          <a:ext cx="7032875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057"/>
                <a:gridCol w="2562943"/>
                <a:gridCol w="2460875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L1 S/C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L5 S/C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</a:rPr>
                        <a:t> mass (w. margin)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551,5 kg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948,6 kg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Structure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937 mm interface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ring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with double shear web structure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Propulsion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Monoprop Hydrazine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Biprop MON and MMH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TTC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X-band, 2 LGA, 1 MGA,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&gt;213 kbps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X-band, 2 LGAs, 1 HGA,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&gt;190 kbps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OBDH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OBC (w.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</a:rPr>
                        <a:t> Flash MMU), RTUs, SW router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AOCS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3-axis stabilized,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</a:rPr>
                        <a:t> full set of sensors + actuators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Thermal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MLI, radiators, heaters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Power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0000"/>
                          </a:solidFill>
                        </a:rPr>
                        <a:t>3,17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</a:rPr>
                        <a:t> m</a:t>
                      </a:r>
                      <a:r>
                        <a:rPr lang="de-DE" sz="1400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</a:rPr>
                        <a:t> solar array, 28V, Li-ion battery</a:t>
                      </a:r>
                      <a:endParaRPr lang="de-DE" sz="140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4,05 m2 solar array, 28V, Li-ion battery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99863" y="1944231"/>
            <a:ext cx="161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</a:rPr>
              <a:t>L1 Spacecraft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9863" y="3910939"/>
            <a:ext cx="1552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</a:rPr>
              <a:t>L5 Spacecraft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87" b="97733" l="790" r="87957">
                        <a14:foregroundMark x1="44521" y1="34487" x2="33662" y2="95823"/>
                        <a14:foregroundMark x1="41658" y1="29356" x2="1974" y2="41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20"/>
          <a:stretch/>
        </p:blipFill>
        <p:spPr>
          <a:xfrm>
            <a:off x="7145878" y="2236261"/>
            <a:ext cx="1882567" cy="1721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04440"/>
            <a:ext cx="2298129" cy="1900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46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Schedule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13C0E696-9B79-4AC8-B0B1-82193EA7C4B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251519" y="1908584"/>
            <a:ext cx="5482952" cy="221599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Assumptions: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Decision at MC16 for A/B1 &amp; B2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Phase A/B1 12 months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Phase B2 12 months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Decision at MC19 for implementation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Phase C/D 36 months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Contingency 3 months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Launch in November 2023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P2-SWE-X</a:t>
            </a:r>
            <a:endParaRPr lang="de-DE" dirty="0"/>
          </a:p>
        </p:txBody>
      </p:sp>
      <p:grpSp>
        <p:nvGrpSpPr>
          <p:cNvPr id="70" name="Group 86"/>
          <p:cNvGrpSpPr>
            <a:grpSpLocks/>
          </p:cNvGrpSpPr>
          <p:nvPr/>
        </p:nvGrpSpPr>
        <p:grpSpPr bwMode="auto">
          <a:xfrm>
            <a:off x="171450" y="4350227"/>
            <a:ext cx="8793038" cy="2107505"/>
            <a:chOff x="-44" y="-18"/>
            <a:chExt cx="872" cy="209"/>
          </a:xfrm>
        </p:grpSpPr>
        <p:sp>
          <p:nvSpPr>
            <p:cNvPr id="71" name="Rectangle 148"/>
            <p:cNvSpPr>
              <a:spLocks noChangeArrowheads="1"/>
            </p:cNvSpPr>
            <p:nvPr/>
          </p:nvSpPr>
          <p:spPr bwMode="auto">
            <a:xfrm>
              <a:off x="41" y="-1"/>
              <a:ext cx="710" cy="104"/>
            </a:xfrm>
            <a:prstGeom prst="rect">
              <a:avLst/>
            </a:prstGeom>
            <a:solidFill>
              <a:srgbClr val="7F7F7F"/>
            </a:solidFill>
            <a:ln w="2">
              <a:solidFill>
                <a:srgbClr val="54545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Rectangle 147" descr="Do 01.12.16"/>
            <p:cNvSpPr>
              <a:spLocks noChangeArrowheads="1"/>
            </p:cNvSpPr>
            <p:nvPr/>
          </p:nvSpPr>
          <p:spPr bwMode="auto">
            <a:xfrm>
              <a:off x="-44" y="-3"/>
              <a:ext cx="8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 smtClean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Start</a:t>
              </a:r>
              <a: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anose="020F0502020204030204" pitchFamily="34" charset="0"/>
                </a:rPr>
                <a:t>Do 01.12.16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146" descr="Mi 08.11.23"/>
            <p:cNvSpPr>
              <a:spLocks noChangeArrowheads="1"/>
            </p:cNvSpPr>
            <p:nvPr/>
          </p:nvSpPr>
          <p:spPr bwMode="auto">
            <a:xfrm>
              <a:off x="753" y="-3"/>
              <a:ext cx="75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 smtClean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Finish</a:t>
              </a:r>
              <a: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anose="020F0502020204030204" pitchFamily="34" charset="0"/>
                </a:rPr>
                <a:t>Mi 08.11.23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145" descr="1. Hälfte"/>
            <p:cNvSpPr>
              <a:spLocks noChangeArrowheads="1"/>
            </p:cNvSpPr>
            <p:nvPr/>
          </p:nvSpPr>
          <p:spPr bwMode="auto">
            <a:xfrm>
              <a:off x="53" y="-18"/>
              <a:ext cx="5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dirty="0" smtClean="0">
                  <a:solidFill>
                    <a:srgbClr val="8EA3BD"/>
                  </a:solidFill>
                  <a:latin typeface="Calibri" panose="020F0502020204030204" pitchFamily="34" charset="0"/>
                </a:rPr>
                <a:t>2017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Freeform 144"/>
            <p:cNvSpPr>
              <a:spLocks noChangeArrowheads="1"/>
            </p:cNvSpPr>
            <p:nvPr/>
          </p:nvSpPr>
          <p:spPr bwMode="auto">
            <a:xfrm>
              <a:off x="52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Rectangle 143" descr="1. Hälfte"/>
            <p:cNvSpPr>
              <a:spLocks noChangeArrowheads="1"/>
            </p:cNvSpPr>
            <p:nvPr/>
          </p:nvSpPr>
          <p:spPr bwMode="auto">
            <a:xfrm>
              <a:off x="155" y="-18"/>
              <a:ext cx="5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dirty="0" smtClean="0">
                  <a:solidFill>
                    <a:srgbClr val="8EA3BD"/>
                  </a:solidFill>
                  <a:latin typeface="Calibri" panose="020F0502020204030204" pitchFamily="34" charset="0"/>
                </a:rPr>
                <a:t>2018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Freeform 142"/>
            <p:cNvSpPr>
              <a:spLocks noChangeArrowheads="1"/>
            </p:cNvSpPr>
            <p:nvPr/>
          </p:nvSpPr>
          <p:spPr bwMode="auto">
            <a:xfrm>
              <a:off x="154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Rectangle 141" descr="1. Hälfte"/>
            <p:cNvSpPr>
              <a:spLocks noChangeArrowheads="1"/>
            </p:cNvSpPr>
            <p:nvPr/>
          </p:nvSpPr>
          <p:spPr bwMode="auto">
            <a:xfrm>
              <a:off x="256" y="-18"/>
              <a:ext cx="5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dirty="0" smtClean="0">
                  <a:solidFill>
                    <a:srgbClr val="8EA3BD"/>
                  </a:solidFill>
                  <a:latin typeface="Calibri" panose="020F0502020204030204" pitchFamily="34" charset="0"/>
                </a:rPr>
                <a:t>2019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Freeform 140"/>
            <p:cNvSpPr>
              <a:spLocks noChangeArrowheads="1"/>
            </p:cNvSpPr>
            <p:nvPr/>
          </p:nvSpPr>
          <p:spPr bwMode="auto">
            <a:xfrm>
              <a:off x="255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Rectangle 139" descr="1. Hälfte"/>
            <p:cNvSpPr>
              <a:spLocks noChangeArrowheads="1"/>
            </p:cNvSpPr>
            <p:nvPr/>
          </p:nvSpPr>
          <p:spPr bwMode="auto">
            <a:xfrm>
              <a:off x="358" y="-18"/>
              <a:ext cx="5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 smtClean="0">
                  <a:ln>
                    <a:noFill/>
                  </a:ln>
                  <a:solidFill>
                    <a:srgbClr val="8EA3BD"/>
                  </a:solidFill>
                  <a:effectLst/>
                  <a:latin typeface="Calibri" panose="020F0502020204030204" pitchFamily="34" charset="0"/>
                </a:rPr>
                <a:t>2020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Freeform 138"/>
            <p:cNvSpPr>
              <a:spLocks noChangeArrowheads="1"/>
            </p:cNvSpPr>
            <p:nvPr/>
          </p:nvSpPr>
          <p:spPr bwMode="auto">
            <a:xfrm>
              <a:off x="357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Rectangle 137" descr="1. Hälfte"/>
            <p:cNvSpPr>
              <a:spLocks noChangeArrowheads="1"/>
            </p:cNvSpPr>
            <p:nvPr/>
          </p:nvSpPr>
          <p:spPr bwMode="auto">
            <a:xfrm>
              <a:off x="460" y="-18"/>
              <a:ext cx="5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 smtClean="0">
                  <a:ln>
                    <a:noFill/>
                  </a:ln>
                  <a:solidFill>
                    <a:srgbClr val="8EA3BD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Freeform 136"/>
            <p:cNvSpPr>
              <a:spLocks noChangeArrowheads="1"/>
            </p:cNvSpPr>
            <p:nvPr/>
          </p:nvSpPr>
          <p:spPr bwMode="auto">
            <a:xfrm>
              <a:off x="459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Rectangle 135" descr="1. Hälfte"/>
            <p:cNvSpPr>
              <a:spLocks noChangeArrowheads="1"/>
            </p:cNvSpPr>
            <p:nvPr/>
          </p:nvSpPr>
          <p:spPr bwMode="auto">
            <a:xfrm>
              <a:off x="562" y="-18"/>
              <a:ext cx="5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 smtClean="0">
                  <a:ln>
                    <a:noFill/>
                  </a:ln>
                  <a:solidFill>
                    <a:srgbClr val="8EA3BD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Freeform 134"/>
            <p:cNvSpPr>
              <a:spLocks noChangeArrowheads="1"/>
            </p:cNvSpPr>
            <p:nvPr/>
          </p:nvSpPr>
          <p:spPr bwMode="auto">
            <a:xfrm>
              <a:off x="561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33" descr="1. Hälfte"/>
            <p:cNvSpPr>
              <a:spLocks noChangeArrowheads="1"/>
            </p:cNvSpPr>
            <p:nvPr/>
          </p:nvSpPr>
          <p:spPr bwMode="auto">
            <a:xfrm>
              <a:off x="664" y="-18"/>
              <a:ext cx="5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 smtClean="0">
                  <a:ln>
                    <a:noFill/>
                  </a:ln>
                  <a:solidFill>
                    <a:srgbClr val="8EA3BD"/>
                  </a:solidFill>
                  <a:effectLst/>
                  <a:latin typeface="Calibri" panose="020F0502020204030204" pitchFamily="34" charset="0"/>
                </a:rPr>
                <a:t>2023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Freeform 132"/>
            <p:cNvSpPr>
              <a:spLocks noChangeArrowheads="1"/>
            </p:cNvSpPr>
            <p:nvPr/>
          </p:nvSpPr>
          <p:spPr bwMode="auto">
            <a:xfrm>
              <a:off x="663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Rectangle 131" descr="SWE-X Phase A/B/C/D&#10;01.12.16 - 08.11.23"/>
            <p:cNvSpPr>
              <a:spLocks noChangeArrowheads="1"/>
            </p:cNvSpPr>
            <p:nvPr/>
          </p:nvSpPr>
          <p:spPr bwMode="auto">
            <a:xfrm>
              <a:off x="42" y="0"/>
              <a:ext cx="708" cy="51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SWE-X Phase A/B/C/D</a:t>
              </a: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01.12.16 - 08.11.23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30" descr="Phase A/B1&#10;22.05.17 - 26.07.18"/>
            <p:cNvSpPr>
              <a:spLocks noChangeArrowheads="1"/>
            </p:cNvSpPr>
            <p:nvPr/>
          </p:nvSpPr>
          <p:spPr bwMode="auto">
            <a:xfrm>
              <a:off x="90" y="51"/>
              <a:ext cx="121" cy="51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Phase A/B1</a:t>
              </a: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22.05.17 - 26.07.18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29" descr="Phase B2 &#10;14.01.19 - 18.03.20"/>
            <p:cNvSpPr>
              <a:spLocks noChangeArrowheads="1"/>
            </p:cNvSpPr>
            <p:nvPr/>
          </p:nvSpPr>
          <p:spPr bwMode="auto">
            <a:xfrm>
              <a:off x="258" y="51"/>
              <a:ext cx="121" cy="51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Phase B2 </a:t>
              </a: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14.01.19 - 18.03.20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28" descr="Phase C/D&#10;15.06.20 - 27.06.23"/>
            <p:cNvSpPr>
              <a:spLocks noChangeArrowheads="1"/>
            </p:cNvSpPr>
            <p:nvPr/>
          </p:nvSpPr>
          <p:spPr bwMode="auto">
            <a:xfrm>
              <a:off x="403" y="51"/>
              <a:ext cx="310" cy="51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Phase C/D</a:t>
              </a: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15.06.20 - 27.06.23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27" descr="Contingency&#10;28.06.23 - 14.09.23"/>
            <p:cNvSpPr>
              <a:spLocks noChangeArrowheads="1"/>
            </p:cNvSpPr>
            <p:nvPr/>
          </p:nvSpPr>
          <p:spPr bwMode="auto">
            <a:xfrm>
              <a:off x="712" y="51"/>
              <a:ext cx="23" cy="51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Contingency</a:t>
              </a: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28.06.23 - 14.09.23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3" name="Group 124"/>
            <p:cNvGrpSpPr>
              <a:grpSpLocks/>
            </p:cNvGrpSpPr>
            <p:nvPr/>
          </p:nvGrpSpPr>
          <p:grpSpPr bwMode="auto">
            <a:xfrm>
              <a:off x="32" y="90"/>
              <a:ext cx="24" cy="24"/>
              <a:chOff x="0" y="0"/>
              <a:chExt cx="100" cy="100"/>
            </a:xfrm>
          </p:grpSpPr>
          <p:sp>
            <p:nvSpPr>
              <p:cNvPr id="131" name="Freeform 1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2" name="Freeform 125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93ACD1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94" name="Freeform 123"/>
            <p:cNvSpPr>
              <a:spLocks noChangeArrowheads="1"/>
            </p:cNvSpPr>
            <p:nvPr/>
          </p:nvSpPr>
          <p:spPr bwMode="auto">
            <a:xfrm>
              <a:off x="43" y="114"/>
              <a:ext cx="5" cy="48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Rectangle 122" descr="MC16&#10;01.12.16"/>
            <p:cNvSpPr>
              <a:spLocks noChangeArrowheads="1"/>
            </p:cNvSpPr>
            <p:nvPr/>
          </p:nvSpPr>
          <p:spPr bwMode="auto">
            <a:xfrm>
              <a:off x="21" y="155"/>
              <a:ext cx="44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 smtClean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MC16</a:t>
              </a:r>
              <a: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anose="020F0502020204030204" pitchFamily="34" charset="0"/>
                </a:rPr>
                <a:t>01.12.16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6" name="Group 119"/>
            <p:cNvGrpSpPr>
              <a:grpSpLocks/>
            </p:cNvGrpSpPr>
            <p:nvPr/>
          </p:nvGrpSpPr>
          <p:grpSpPr bwMode="auto">
            <a:xfrm>
              <a:off x="80" y="90"/>
              <a:ext cx="24" cy="24"/>
              <a:chOff x="0" y="0"/>
              <a:chExt cx="100" cy="100"/>
            </a:xfrm>
          </p:grpSpPr>
          <p:sp>
            <p:nvSpPr>
              <p:cNvPr id="129" name="Freeform 1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0" name="Freeform 120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93ACD1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97" name="Freeform 118"/>
            <p:cNvSpPr>
              <a:spLocks noChangeArrowheads="1"/>
            </p:cNvSpPr>
            <p:nvPr/>
          </p:nvSpPr>
          <p:spPr bwMode="auto">
            <a:xfrm>
              <a:off x="91" y="114"/>
              <a:ext cx="0" cy="15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Rectangle 117" descr="Kick-Off Phase A/B1&#10;19.05.17"/>
            <p:cNvSpPr>
              <a:spLocks noChangeArrowheads="1"/>
            </p:cNvSpPr>
            <p:nvPr/>
          </p:nvSpPr>
          <p:spPr bwMode="auto">
            <a:xfrm>
              <a:off x="35" y="129"/>
              <a:ext cx="11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Kick-Off Phase A/B1</a:t>
              </a: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anose="020F0502020204030204" pitchFamily="34" charset="0"/>
                </a:rPr>
                <a:t>19.05.17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9" name="Group 114"/>
            <p:cNvGrpSpPr>
              <a:grpSpLocks/>
            </p:cNvGrpSpPr>
            <p:nvPr/>
          </p:nvGrpSpPr>
          <p:grpSpPr bwMode="auto">
            <a:xfrm>
              <a:off x="219" y="90"/>
              <a:ext cx="24" cy="24"/>
              <a:chOff x="0" y="0"/>
              <a:chExt cx="100" cy="100"/>
            </a:xfrm>
          </p:grpSpPr>
          <p:sp>
            <p:nvSpPr>
              <p:cNvPr id="127" name="Freeform 1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8" name="Freeform 115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93ACD1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0" name="Freeform 113"/>
            <p:cNvSpPr>
              <a:spLocks noChangeArrowheads="1"/>
            </p:cNvSpPr>
            <p:nvPr/>
          </p:nvSpPr>
          <p:spPr bwMode="auto">
            <a:xfrm>
              <a:off x="230" y="114"/>
              <a:ext cx="0" cy="15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Rectangle 112" descr="SRR K/O&#10;01.10.18"/>
            <p:cNvSpPr>
              <a:spLocks noChangeArrowheads="1"/>
            </p:cNvSpPr>
            <p:nvPr/>
          </p:nvSpPr>
          <p:spPr bwMode="auto">
            <a:xfrm>
              <a:off x="205" y="129"/>
              <a:ext cx="50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SRR K/O</a:t>
              </a: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anose="020F0502020204030204" pitchFamily="34" charset="0"/>
                </a:rPr>
                <a:t>01.10.18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2" name="Group 109"/>
            <p:cNvGrpSpPr>
              <a:grpSpLocks/>
            </p:cNvGrpSpPr>
            <p:nvPr/>
          </p:nvGrpSpPr>
          <p:grpSpPr bwMode="auto">
            <a:xfrm>
              <a:off x="321" y="90"/>
              <a:ext cx="24" cy="24"/>
              <a:chOff x="0" y="0"/>
              <a:chExt cx="100" cy="100"/>
            </a:xfrm>
          </p:grpSpPr>
          <p:sp>
            <p:nvSpPr>
              <p:cNvPr id="125" name="Freeform 1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6" name="Freeform 110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93ACD1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3" name="Freeform 108"/>
            <p:cNvSpPr>
              <a:spLocks noChangeArrowheads="1"/>
            </p:cNvSpPr>
            <p:nvPr/>
          </p:nvSpPr>
          <p:spPr bwMode="auto">
            <a:xfrm>
              <a:off x="332" y="114"/>
              <a:ext cx="5" cy="41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Rectangle 107" descr="MC19&#10;01.10.19"/>
            <p:cNvSpPr>
              <a:spLocks noChangeArrowheads="1"/>
            </p:cNvSpPr>
            <p:nvPr/>
          </p:nvSpPr>
          <p:spPr bwMode="auto">
            <a:xfrm>
              <a:off x="310" y="158"/>
              <a:ext cx="44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 smtClean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MC19</a:t>
              </a:r>
              <a: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anose="020F0502020204030204" pitchFamily="34" charset="0"/>
                </a:rPr>
                <a:t>01.10.19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5" name="Group 104"/>
            <p:cNvGrpSpPr>
              <a:grpSpLocks/>
            </p:cNvGrpSpPr>
            <p:nvPr/>
          </p:nvGrpSpPr>
          <p:grpSpPr bwMode="auto">
            <a:xfrm>
              <a:off x="392" y="90"/>
              <a:ext cx="24" cy="24"/>
              <a:chOff x="0" y="0"/>
              <a:chExt cx="100" cy="100"/>
            </a:xfrm>
          </p:grpSpPr>
          <p:sp>
            <p:nvSpPr>
              <p:cNvPr id="123" name="Freeform 10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4" name="Freeform 105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93ACD1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6" name="Freeform 103"/>
            <p:cNvSpPr>
              <a:spLocks noChangeArrowheads="1"/>
            </p:cNvSpPr>
            <p:nvPr/>
          </p:nvSpPr>
          <p:spPr bwMode="auto">
            <a:xfrm>
              <a:off x="403" y="114"/>
              <a:ext cx="0" cy="15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Rectangle 102" descr="Kick-Off Phase C/D&#10;12.06.20"/>
            <p:cNvSpPr>
              <a:spLocks noChangeArrowheads="1"/>
            </p:cNvSpPr>
            <p:nvPr/>
          </p:nvSpPr>
          <p:spPr bwMode="auto">
            <a:xfrm>
              <a:off x="350" y="129"/>
              <a:ext cx="107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Kick-Off Phase C/D</a:t>
              </a: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anose="020F0502020204030204" pitchFamily="34" charset="0"/>
                </a:rPr>
                <a:t>12.06.20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8" name="Group 99"/>
            <p:cNvGrpSpPr>
              <a:grpSpLocks/>
            </p:cNvGrpSpPr>
            <p:nvPr/>
          </p:nvGrpSpPr>
          <p:grpSpPr bwMode="auto">
            <a:xfrm>
              <a:off x="489" y="90"/>
              <a:ext cx="24" cy="24"/>
              <a:chOff x="0" y="0"/>
              <a:chExt cx="100" cy="100"/>
            </a:xfrm>
          </p:grpSpPr>
          <p:sp>
            <p:nvSpPr>
              <p:cNvPr id="121" name="Freeform 10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2" name="Freeform 100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93ACD1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9" name="Freeform 98"/>
            <p:cNvSpPr>
              <a:spLocks noChangeArrowheads="1"/>
            </p:cNvSpPr>
            <p:nvPr/>
          </p:nvSpPr>
          <p:spPr bwMode="auto">
            <a:xfrm>
              <a:off x="500" y="114"/>
              <a:ext cx="0" cy="15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Rectangle 97" descr="CDR K/O&#10;27.05.21"/>
            <p:cNvSpPr>
              <a:spLocks noChangeArrowheads="1"/>
            </p:cNvSpPr>
            <p:nvPr/>
          </p:nvSpPr>
          <p:spPr bwMode="auto">
            <a:xfrm>
              <a:off x="474" y="129"/>
              <a:ext cx="5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CDR K/O</a:t>
              </a: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anose="020F0502020204030204" pitchFamily="34" charset="0"/>
                </a:rPr>
                <a:t>27.05.21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11" name="Group 94"/>
            <p:cNvGrpSpPr>
              <a:grpSpLocks/>
            </p:cNvGrpSpPr>
            <p:nvPr/>
          </p:nvGrpSpPr>
          <p:grpSpPr bwMode="auto">
            <a:xfrm>
              <a:off x="677" y="90"/>
              <a:ext cx="24" cy="24"/>
              <a:chOff x="0" y="0"/>
              <a:chExt cx="100" cy="100"/>
            </a:xfrm>
          </p:grpSpPr>
          <p:sp>
            <p:nvSpPr>
              <p:cNvPr id="119" name="Freeform 9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0" name="Freeform 95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93ACD1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12" name="Freeform 93"/>
            <p:cNvSpPr>
              <a:spLocks noChangeArrowheads="1"/>
            </p:cNvSpPr>
            <p:nvPr/>
          </p:nvSpPr>
          <p:spPr bwMode="auto">
            <a:xfrm>
              <a:off x="688" y="114"/>
              <a:ext cx="0" cy="15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Rectangle 92" descr="FAR K/O&#10;31.03.23"/>
            <p:cNvSpPr>
              <a:spLocks noChangeArrowheads="1"/>
            </p:cNvSpPr>
            <p:nvPr/>
          </p:nvSpPr>
          <p:spPr bwMode="auto">
            <a:xfrm>
              <a:off x="663" y="129"/>
              <a:ext cx="50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FAR K/O</a:t>
              </a:r>
              <a: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anose="020F0502020204030204" pitchFamily="34" charset="0"/>
                </a:rPr>
                <a:t>31.03.23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14" name="Group 89"/>
            <p:cNvGrpSpPr>
              <a:grpSpLocks/>
            </p:cNvGrpSpPr>
            <p:nvPr/>
          </p:nvGrpSpPr>
          <p:grpSpPr bwMode="auto">
            <a:xfrm>
              <a:off x="739" y="90"/>
              <a:ext cx="24" cy="24"/>
              <a:chOff x="0" y="0"/>
              <a:chExt cx="100" cy="100"/>
            </a:xfrm>
          </p:grpSpPr>
          <p:sp>
            <p:nvSpPr>
              <p:cNvPr id="117" name="Freeform 9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8" name="Freeform 90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93ACD1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15" name="Freeform 88"/>
            <p:cNvSpPr>
              <a:spLocks noChangeArrowheads="1"/>
            </p:cNvSpPr>
            <p:nvPr/>
          </p:nvSpPr>
          <p:spPr bwMode="auto">
            <a:xfrm flipH="1">
              <a:off x="745" y="114"/>
              <a:ext cx="5" cy="41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Rectangle 87" descr="Launch&#10;08.11.23"/>
            <p:cNvSpPr>
              <a:spLocks noChangeArrowheads="1"/>
            </p:cNvSpPr>
            <p:nvPr/>
          </p:nvSpPr>
          <p:spPr bwMode="auto">
            <a:xfrm>
              <a:off x="728" y="158"/>
              <a:ext cx="44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 smtClean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Launch</a:t>
              </a:r>
              <a: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de-DE" altLang="de-DE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anose="020F0502020204030204" pitchFamily="34" charset="0"/>
                </a:rPr>
                <a:t>08.11.23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6252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851"/>
            <a:ext cx="9144000" cy="714970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251520" y="1653933"/>
            <a:ext cx="8784978" cy="2369880"/>
          </a:xfrm>
        </p:spPr>
        <p:txBody>
          <a:bodyPr/>
          <a:lstStyle/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The study has derived mission and P/L requirements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tabLst>
                <a:tab pos="5559425" algn="ctr"/>
                <a:tab pos="7440613" algn="ctr"/>
              </a:tabLst>
            </a:pPr>
            <a:r>
              <a:rPr lang="en-US" dirty="0" smtClean="0">
                <a:solidFill>
                  <a:srgbClr val="000000"/>
                </a:solidFill>
              </a:rPr>
              <a:t>Architectures for both missions have been selected and </a:t>
            </a:r>
            <a:r>
              <a:rPr lang="en-US" dirty="0" err="1" smtClean="0">
                <a:solidFill>
                  <a:srgbClr val="000000"/>
                </a:solidFill>
              </a:rPr>
              <a:t>analysed</a:t>
            </a:r>
            <a:r>
              <a:rPr lang="en-US" dirty="0" smtClean="0">
                <a:solidFill>
                  <a:srgbClr val="000000"/>
                </a:solidFill>
              </a:rPr>
              <a:t> after detailed trade-offs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tabLst>
                <a:tab pos="5559425" algn="ctr"/>
                <a:tab pos="7440613" algn="ctr"/>
              </a:tabLst>
            </a:pPr>
            <a:r>
              <a:rPr lang="en-US" dirty="0" smtClean="0">
                <a:solidFill>
                  <a:srgbClr val="000000"/>
                </a:solidFill>
              </a:rPr>
              <a:t>Launch strategies and orbits were clearly identified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tabLst>
                <a:tab pos="5559425" algn="ctr"/>
                <a:tab pos="7440613" algn="ctr"/>
              </a:tabLst>
            </a:pPr>
            <a:r>
              <a:rPr lang="en-US" dirty="0" smtClean="0">
                <a:solidFill>
                  <a:srgbClr val="000000"/>
                </a:solidFill>
              </a:rPr>
              <a:t>It was </a:t>
            </a:r>
            <a:r>
              <a:rPr lang="en-US" dirty="0">
                <a:solidFill>
                  <a:srgbClr val="000000"/>
                </a:solidFill>
              </a:rPr>
              <a:t>shown that the current outline of the satellite and ground stations system definition can be based </a:t>
            </a:r>
            <a:r>
              <a:rPr lang="en-US" dirty="0" smtClean="0">
                <a:solidFill>
                  <a:srgbClr val="000000"/>
                </a:solidFill>
              </a:rPr>
              <a:t>mostly on </a:t>
            </a:r>
            <a:r>
              <a:rPr lang="en-US" dirty="0">
                <a:solidFill>
                  <a:srgbClr val="000000"/>
                </a:solidFill>
              </a:rPr>
              <a:t>European heritage, and a start of the mission is feasible as soon as </a:t>
            </a:r>
            <a:r>
              <a:rPr lang="en-US" dirty="0" smtClean="0">
                <a:solidFill>
                  <a:srgbClr val="000000"/>
                </a:solidFill>
              </a:rPr>
              <a:t>2023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tabLst>
                <a:tab pos="5559425" algn="ctr"/>
                <a:tab pos="7440613" algn="ctr"/>
              </a:tabLst>
            </a:pPr>
            <a:r>
              <a:rPr lang="en-GB" dirty="0">
                <a:solidFill>
                  <a:srgbClr val="000000"/>
                </a:solidFill>
              </a:rPr>
              <a:t>Both spacecraft have been designed so that the missions can fulfil their primary and secondary objectives, and enable a continuous and timely downlink of the data acquired by the </a:t>
            </a:r>
            <a:r>
              <a:rPr lang="en-GB" dirty="0" smtClean="0">
                <a:solidFill>
                  <a:srgbClr val="000000"/>
                </a:solidFill>
              </a:rPr>
              <a:t>payloads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P2-SWE-X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18" y="1066431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Conclusions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75" y="4116912"/>
            <a:ext cx="1022146" cy="10221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40" y="4124040"/>
            <a:ext cx="1015638" cy="1015638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65" y="5239905"/>
            <a:ext cx="1015785" cy="10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27" y="5243120"/>
            <a:ext cx="1007615" cy="10076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4726">
            <a:off x="728271" y="4407021"/>
            <a:ext cx="2595750" cy="21465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2387" b="97733" l="790" r="87957">
                        <a14:foregroundMark x1="44521" y1="34487" x2="33662" y2="95823"/>
                        <a14:foregroundMark x1="41658" y1="29356" x2="1974" y2="41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20"/>
          <a:stretch/>
        </p:blipFill>
        <p:spPr>
          <a:xfrm rot="18146376">
            <a:off x="6325170" y="4299421"/>
            <a:ext cx="2412159" cy="2205402"/>
          </a:xfrm>
          <a:prstGeom prst="rect">
            <a:avLst/>
          </a:prstGeom>
        </p:spPr>
      </p:pic>
      <p:pic>
        <p:nvPicPr>
          <p:cNvPr id="14" name="Picture 2" descr="\\NAS-WAGNER\Daten\Aktuelle Projekte\MOSQUITO\OHB-LOGO-Speck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00" y="258267"/>
            <a:ext cx="1666800" cy="481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_Deimos_ENG_po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68096"/>
            <a:ext cx="1547664" cy="8342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84" y="332656"/>
            <a:ext cx="1525796" cy="473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P2-SWE-X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36512" y="908720"/>
            <a:ext cx="9180512" cy="5563930"/>
            <a:chOff x="-36512" y="908720"/>
            <a:chExt cx="9180512" cy="5563930"/>
          </a:xfrm>
        </p:grpSpPr>
        <p:grpSp>
          <p:nvGrpSpPr>
            <p:cNvPr id="4" name="Group 3"/>
            <p:cNvGrpSpPr/>
            <p:nvPr/>
          </p:nvGrpSpPr>
          <p:grpSpPr>
            <a:xfrm>
              <a:off x="-36512" y="1616345"/>
              <a:ext cx="9180512" cy="4856305"/>
              <a:chOff x="-36512" y="1616345"/>
              <a:chExt cx="9180512" cy="4856305"/>
            </a:xfrm>
          </p:grpSpPr>
          <p:pic>
            <p:nvPicPr>
              <p:cNvPr id="7" name="Grafik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379" t="16289" r="2560" b="13106"/>
              <a:stretch/>
            </p:blipFill>
            <p:spPr bwMode="auto">
              <a:xfrm>
                <a:off x="-36512" y="1616345"/>
                <a:ext cx="9180512" cy="485630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491880" y="3068960"/>
                <a:ext cx="2542768" cy="5232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800" dirty="0" smtClean="0">
                    <a:solidFill>
                      <a:schemeClr val="bg1"/>
                    </a:solidFill>
                  </a:rPr>
                  <a:t>QUESTIONS?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908720"/>
              <a:ext cx="9144000" cy="707625"/>
            </a:xfrm>
            <a:prstGeom prst="rect">
              <a:avLst/>
            </a:prstGeom>
            <a:solidFill>
              <a:srgbClr val="00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05088" y="5517233"/>
            <a:ext cx="38389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>
                <a:solidFill>
                  <a:schemeClr val="bg1"/>
                </a:solidFill>
              </a:rPr>
              <a:t>reuben.wright@deimos-space.com</a:t>
            </a:r>
          </a:p>
        </p:txBody>
      </p:sp>
    </p:spTree>
    <p:extLst>
      <p:ext uri="{BB962C8B-B14F-4D97-AF65-F5344CB8AC3E}">
        <p14:creationId xmlns="" xmlns:p14="http://schemas.microsoft.com/office/powerpoint/2010/main" val="8893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851"/>
            <a:ext cx="9144000" cy="714970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P2-SWE-X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18" y="1066431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Study Overview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51720" y="15280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627784" y="1528096"/>
          <a:ext cx="3825974" cy="4559286"/>
        </p:xfrm>
        <a:graphic>
          <a:graphicData uri="http://schemas.openxmlformats.org/presentationml/2006/ole">
            <p:oleObj spid="_x0000_s1068" name="Visio" r:id="rId5" imgW="6838685" imgH="8355519" progId="">
              <p:embed/>
            </p:oleObj>
          </a:graphicData>
        </a:graphic>
      </p:graphicFrame>
      <p:pic>
        <p:nvPicPr>
          <p:cNvPr id="10" name="Picture 2" descr="\\NAS-WAGNER\Daten\Aktuelle Projekte\MOSQUITO\OHB-LOGO-Spe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00" y="258267"/>
            <a:ext cx="1666800" cy="481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_Deimos_ENG_p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68096"/>
            <a:ext cx="1547664" cy="834254"/>
          </a:xfrm>
          <a:prstGeom prst="rect">
            <a:avLst/>
          </a:prstGeom>
        </p:spPr>
      </p:pic>
      <p:pic>
        <p:nvPicPr>
          <p:cNvPr id="14" name="Picture 13" descr="logo_Deimos_ENG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5336" y="3798768"/>
            <a:ext cx="1144304" cy="543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84" y="332656"/>
            <a:ext cx="1525796" cy="473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18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>
            <a:off x="1381198" y="3299244"/>
            <a:ext cx="7635300" cy="316552"/>
          </a:xfrm>
          <a:prstGeom prst="rightArrow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6867" b="81067" l="29900" r="46600">
                        <a14:foregroundMark x1="38400" y1="72867" x2="38250" y2="75000"/>
                        <a14:foregroundMark x1="41050" y1="70000" x2="42800" y2="73800"/>
                        <a14:foregroundMark x1="42650" y1="65800" x2="45750" y2="65333"/>
                        <a14:foregroundMark x1="39250" y1="63133" x2="39750" y2="59000"/>
                        <a14:foregroundMark x1="37850" y1="63067" x2="35550" y2="57800"/>
                        <a14:foregroundMark x1="36650" y1="66667" x2="33650" y2="67133"/>
                        <a14:foregroundMark x1="36450" y1="64133" x2="36850" y2="64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51" t="56280" r="52362" b="18501"/>
          <a:stretch/>
        </p:blipFill>
        <p:spPr>
          <a:xfrm>
            <a:off x="1381198" y="2721705"/>
            <a:ext cx="1531756" cy="1471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185806" y="1744833"/>
            <a:ext cx="8958194" cy="584775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US" dirty="0">
                <a:solidFill>
                  <a:srgbClr val="000000"/>
                </a:solidFill>
              </a:rPr>
              <a:t>Spacecraft that currently enable monitoring of solar events and/or the IMF and solar wind from the L1 point are </a:t>
            </a:r>
            <a:r>
              <a:rPr lang="en-US" dirty="0" smtClean="0">
                <a:solidFill>
                  <a:srgbClr val="000000"/>
                </a:solidFill>
              </a:rPr>
              <a:t>beyond </a:t>
            </a:r>
            <a:r>
              <a:rPr lang="en-US" dirty="0">
                <a:solidFill>
                  <a:srgbClr val="000000"/>
                </a:solidFill>
              </a:rPr>
              <a:t>their original design life </a:t>
            </a:r>
            <a:r>
              <a:rPr lang="en-US" dirty="0" smtClean="0">
                <a:solidFill>
                  <a:srgbClr val="000000"/>
                </a:solidFill>
              </a:rPr>
              <a:t>time</a:t>
            </a:r>
            <a:r>
              <a:rPr lang="en-GB" dirty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P2-SWE-X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18" y="1066431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Mission Heritage</a:t>
            </a:r>
            <a:endParaRPr lang="en-GB" dirty="0"/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156502" y="5301208"/>
            <a:ext cx="8958194" cy="907941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US" dirty="0" smtClean="0">
                <a:solidFill>
                  <a:srgbClr val="000000"/>
                </a:solidFill>
              </a:rPr>
              <a:t>Continuous observations from L5 have not been implemented thus far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US" dirty="0" smtClean="0">
                <a:solidFill>
                  <a:srgbClr val="000000"/>
                </a:solidFill>
              </a:rPr>
              <a:t>Would significantly enhance space weather forecasting capabilities by observing the state of that region of the solar surface yet to rotate in the L1 field of view</a:t>
            </a:r>
            <a:r>
              <a:rPr lang="en-GB" dirty="0" smtClean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8" t="21922" r="-1248" b="20281"/>
          <a:stretch/>
        </p:blipFill>
        <p:spPr>
          <a:xfrm>
            <a:off x="5148064" y="2958523"/>
            <a:ext cx="1896846" cy="1096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Inhaltsplatzhalter 4"/>
          <p:cNvSpPr txBox="1">
            <a:spLocks/>
          </p:cNvSpPr>
          <p:nvPr/>
        </p:nvSpPr>
        <p:spPr>
          <a:xfrm>
            <a:off x="5444864" y="2537887"/>
            <a:ext cx="1344446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US" sz="1400" i="1" dirty="0" smtClean="0">
                <a:solidFill>
                  <a:srgbClr val="000000"/>
                </a:solidFill>
              </a:rPr>
              <a:t>ACE (NASA)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5436096" y="4480388"/>
            <a:ext cx="1344446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US" sz="1400" i="1" dirty="0" smtClean="0">
                <a:solidFill>
                  <a:srgbClr val="000000"/>
                </a:solidFill>
              </a:rPr>
              <a:t>1997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107504" y="4459595"/>
            <a:ext cx="1344446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Launch Date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1549262" y="2531842"/>
            <a:ext cx="1344446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US" sz="1400" i="1" dirty="0" smtClean="0">
                <a:solidFill>
                  <a:srgbClr val="000000"/>
                </a:solidFill>
              </a:rPr>
              <a:t>Wind (NASA)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6" name="Inhaltsplatzhalter 4"/>
          <p:cNvSpPr txBox="1">
            <a:spLocks/>
          </p:cNvSpPr>
          <p:nvPr/>
        </p:nvSpPr>
        <p:spPr>
          <a:xfrm>
            <a:off x="1494092" y="4474343"/>
            <a:ext cx="1344446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US" sz="1400" i="1" dirty="0" smtClean="0">
                <a:solidFill>
                  <a:srgbClr val="000000"/>
                </a:solidFill>
              </a:rPr>
              <a:t>1994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8124" y="4124937"/>
            <a:ext cx="1385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smtClean="0"/>
              <a:t>Image Credit: NASA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94902" y="4124937"/>
            <a:ext cx="1385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smtClean="0"/>
              <a:t>Image Credit: NASA</a:t>
            </a:r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>
            <a:off x="7397802" y="2494385"/>
            <a:ext cx="1560470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US" sz="1400" dirty="0">
                <a:solidFill>
                  <a:srgbClr val="000000"/>
                </a:solidFill>
              </a:rPr>
              <a:t>DSCOVR</a:t>
            </a:r>
            <a:r>
              <a:rPr lang="en-US" sz="1400" i="1" dirty="0" smtClean="0">
                <a:solidFill>
                  <a:srgbClr val="000000"/>
                </a:solidFill>
              </a:rPr>
              <a:t> (NASA)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21" name="Inhaltsplatzhalter 4"/>
          <p:cNvSpPr txBox="1">
            <a:spLocks/>
          </p:cNvSpPr>
          <p:nvPr/>
        </p:nvSpPr>
        <p:spPr>
          <a:xfrm>
            <a:off x="3061772" y="2529844"/>
            <a:ext cx="1734384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SOHO (NASA/ESA)</a:t>
            </a:r>
            <a:endParaRPr lang="en-US" sz="1400" i="1" dirty="0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79512" y="4459595"/>
            <a:ext cx="885069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5806" y="4788165"/>
            <a:ext cx="885069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nhaltsplatzhalter 4"/>
          <p:cNvSpPr txBox="1">
            <a:spLocks/>
          </p:cNvSpPr>
          <p:nvPr/>
        </p:nvSpPr>
        <p:spPr>
          <a:xfrm>
            <a:off x="7452320" y="4480388"/>
            <a:ext cx="1344446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US" sz="1400" i="1" dirty="0" smtClean="0">
                <a:solidFill>
                  <a:srgbClr val="000000"/>
                </a:solidFill>
              </a:rPr>
              <a:t>2015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3261854" y="4480388"/>
            <a:ext cx="1344446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US" sz="1400" i="1" dirty="0" smtClean="0">
                <a:solidFill>
                  <a:srgbClr val="000000"/>
                </a:solidFill>
              </a:rPr>
              <a:t>1995</a:t>
            </a:r>
            <a:endParaRPr lang="en-US" sz="1400" i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5938" b="90625" l="9250" r="98250">
                        <a14:foregroundMark x1="96750" y1="38438" x2="96750" y2="38438"/>
                        <a14:foregroundMark x1="56250" y1="11875" x2="59250" y2="25313"/>
                        <a14:foregroundMark x1="59500" y1="36875" x2="60750" y2="35313"/>
                        <a14:foregroundMark x1="61500" y1="32813" x2="61750" y2="34375"/>
                        <a14:foregroundMark x1="59000" y1="65625" x2="59250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14" y="2841184"/>
            <a:ext cx="1768198" cy="1414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360291" y="4124937"/>
            <a:ext cx="1385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smtClean="0"/>
              <a:t>Image Credit: ESA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235" b="97207" l="3996" r="9824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85" y="2926806"/>
            <a:ext cx="1814887" cy="126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7358006" y="4124937"/>
            <a:ext cx="1600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smtClean="0"/>
              <a:t>Image Credit: NOAA</a:t>
            </a:r>
          </a:p>
        </p:txBody>
      </p:sp>
    </p:spTree>
    <p:extLst>
      <p:ext uri="{BB962C8B-B14F-4D97-AF65-F5344CB8AC3E}">
        <p14:creationId xmlns="" xmlns:p14="http://schemas.microsoft.com/office/powerpoint/2010/main" val="12364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851"/>
            <a:ext cx="9144000" cy="714970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185805" y="1471089"/>
            <a:ext cx="8562905" cy="4154984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GB" b="1" u="sng" dirty="0" smtClean="0">
                <a:solidFill>
                  <a:srgbClr val="000000"/>
                </a:solidFill>
              </a:rPr>
              <a:t>Primary Objectives</a:t>
            </a:r>
            <a:r>
              <a:rPr lang="en-GB" b="1" dirty="0" smtClean="0">
                <a:solidFill>
                  <a:srgbClr val="000000"/>
                </a:solidFill>
              </a:rPr>
              <a:t>:</a:t>
            </a:r>
            <a:endParaRPr lang="en-GB" b="1" dirty="0">
              <a:solidFill>
                <a:srgbClr val="00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enable geomagnetic storm forecasting with lead times of up to 12 hours </a:t>
            </a:r>
            <a:r>
              <a:rPr lang="en-GB" dirty="0" smtClean="0">
                <a:solidFill>
                  <a:srgbClr val="000000"/>
                </a:solidFill>
              </a:rPr>
              <a:t>and </a:t>
            </a:r>
            <a:r>
              <a:rPr lang="en-GB" dirty="0">
                <a:solidFill>
                  <a:srgbClr val="000000"/>
                </a:solidFill>
              </a:rPr>
              <a:t>sufficient forecast accuracy to enable end users and emergency managers to take concrete preparatory actions to mitigate the potential </a:t>
            </a:r>
            <a:r>
              <a:rPr lang="en-GB" dirty="0" smtClean="0">
                <a:solidFill>
                  <a:srgbClr val="000000"/>
                </a:solidFill>
              </a:rPr>
              <a:t>impact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monitor solar energetic particles impacting the terrestrial system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enable quicker identification of the above space weather types through real-time operational data flow. 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GB" b="1" u="sng" dirty="0" smtClean="0">
                <a:solidFill>
                  <a:srgbClr val="000000"/>
                </a:solidFill>
              </a:rPr>
              <a:t>Secondary Objectives</a:t>
            </a:r>
            <a:r>
              <a:rPr lang="en-GB" b="1" dirty="0" smtClean="0">
                <a:solidFill>
                  <a:srgbClr val="000000"/>
                </a:solidFill>
              </a:rPr>
              <a:t>:</a:t>
            </a:r>
            <a:endParaRPr lang="en-GB" b="1" dirty="0">
              <a:solidFill>
                <a:srgbClr val="000000"/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>
                <a:solidFill>
                  <a:srgbClr val="000000"/>
                </a:solidFill>
              </a:rPr>
              <a:t>To enable the monitoring of developing solar activity that might be associated with potentially Earth-impacting events, allowing assessment of the likelihood of impact.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>
                <a:solidFill>
                  <a:srgbClr val="000000"/>
                </a:solidFill>
              </a:rPr>
              <a:t>To provide stable, continuous space weather data for additional model development and underpinning space weather research, such as potential transient activity predictions.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GB" dirty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Enhanced Space </a:t>
            </a:r>
            <a:r>
              <a:rPr lang="en-US" dirty="0"/>
              <a:t>Weather </a:t>
            </a:r>
            <a:r>
              <a:rPr lang="en-US" dirty="0" smtClean="0"/>
              <a:t>Monitoring System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18" y="764704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L1 Mission Objectives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" y="5412725"/>
            <a:ext cx="9144000" cy="896005"/>
          </a:xfrm>
          <a:prstGeom prst="rect">
            <a:avLst/>
          </a:prstGeom>
        </p:spPr>
      </p:pic>
      <p:pic>
        <p:nvPicPr>
          <p:cNvPr id="12" name="Picture 2" descr="\\NAS-WAGNER\Daten\Aktuelle Projekte\MOSQUITO\OHB-LOGO-Spe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00" y="258267"/>
            <a:ext cx="1666800" cy="481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_Deimos_ENG_p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68096"/>
            <a:ext cx="1547664" cy="834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84" y="332656"/>
            <a:ext cx="1525796" cy="473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02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851"/>
            <a:ext cx="9144000" cy="714970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185806" y="1340768"/>
            <a:ext cx="7194506" cy="5062924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GB" b="1" u="sng" dirty="0" smtClean="0">
                <a:solidFill>
                  <a:srgbClr val="000000"/>
                </a:solidFill>
              </a:rPr>
              <a:t>Primary Objectives</a:t>
            </a:r>
            <a:r>
              <a:rPr lang="en-GB" b="1" dirty="0" smtClean="0">
                <a:solidFill>
                  <a:srgbClr val="000000"/>
                </a:solidFill>
              </a:rPr>
              <a:t>:</a:t>
            </a:r>
            <a:endParaRPr lang="en-GB" b="1" dirty="0">
              <a:solidFill>
                <a:srgbClr val="000000"/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>
                <a:solidFill>
                  <a:srgbClr val="000000"/>
                </a:solidFill>
              </a:rPr>
              <a:t>To enable geomagnetic storm forecasting with lead times of up to 12 hours </a:t>
            </a:r>
            <a:r>
              <a:rPr lang="en-GB" dirty="0" smtClean="0">
                <a:solidFill>
                  <a:srgbClr val="000000"/>
                </a:solidFill>
              </a:rPr>
              <a:t>and </a:t>
            </a:r>
            <a:r>
              <a:rPr lang="en-GB" dirty="0">
                <a:solidFill>
                  <a:srgbClr val="000000"/>
                </a:solidFill>
              </a:rPr>
              <a:t>sufficient forecast accuracy to enable end users and emergency managers to take concrete preparatory actions to mitigate the potential </a:t>
            </a:r>
            <a:r>
              <a:rPr lang="en-GB" dirty="0" smtClean="0">
                <a:solidFill>
                  <a:srgbClr val="000000"/>
                </a:solidFill>
              </a:rPr>
              <a:t>impact. 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To enable the assessment of developing solar activity with the potential for Earth-impact, including the assignment of likelihood of flaring and, in particular, through the monitoring of active regions development up to 4-5 days beyond the East limb as viewed from near-Earth.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enable quicker assessment of Earth-directed CMEs through real-time operational data flow. </a:t>
            </a: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GB" dirty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tabLst>
                <a:tab pos="5559425" algn="ctr"/>
                <a:tab pos="7440613" algn="ctr"/>
              </a:tabLst>
            </a:pPr>
            <a:r>
              <a:rPr lang="en-GB" b="1" u="sng" dirty="0" smtClean="0">
                <a:solidFill>
                  <a:srgbClr val="000000"/>
                </a:solidFill>
              </a:rPr>
              <a:t>Secondary Objectives</a:t>
            </a:r>
            <a:r>
              <a:rPr lang="en-GB" b="1" dirty="0" smtClean="0">
                <a:solidFill>
                  <a:srgbClr val="000000"/>
                </a:solidFill>
              </a:rPr>
              <a:t>: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To monitor low energy ion signatures at L5 that may indicate an Earth-directed CME shock. 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provide stable, continuous space weather data for additional model development and underpinning space weather research, such as potential transient activity predictions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r>
              <a:rPr lang="en-GB" dirty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Enhanced Space </a:t>
            </a:r>
            <a:r>
              <a:rPr lang="en-US" dirty="0"/>
              <a:t>Weather </a:t>
            </a:r>
            <a:r>
              <a:rPr lang="en-US" dirty="0" smtClean="0"/>
              <a:t>Monitoring System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18" y="806068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L5 Mission Objectives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02227"/>
            <a:ext cx="1482593" cy="1111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447849"/>
            <a:ext cx="1512168" cy="15121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060847"/>
            <a:ext cx="1482593" cy="13139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013176"/>
            <a:ext cx="1512168" cy="1555497"/>
          </a:xfrm>
          <a:prstGeom prst="rect">
            <a:avLst/>
          </a:prstGeom>
        </p:spPr>
      </p:pic>
      <p:pic>
        <p:nvPicPr>
          <p:cNvPr id="13" name="Picture 2" descr="\\NAS-WAGNER\Daten\Aktuelle Projekte\MOSQUITO\OHB-LOGO-Spe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00" y="258267"/>
            <a:ext cx="1666800" cy="481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_Deimos_ENG_p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68096"/>
            <a:ext cx="1547664" cy="8342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84" y="332656"/>
            <a:ext cx="1525796" cy="473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58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Mission Architecture: Overview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3C0E696-9B79-4AC8-B0B1-82193EA7C4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P2-SWE-X</a:t>
            </a:r>
            <a:endParaRPr lang="en-US" dirty="0"/>
          </a:p>
        </p:txBody>
      </p:sp>
      <p:pic>
        <p:nvPicPr>
          <p:cNvPr id="13" name="Picture 20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0641"/>
            <a:ext cx="7056784" cy="42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218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L5 Mission Architecture: Overview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3C0E696-9B79-4AC8-B0B1-82193EA7C4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P2-SWE-X</a:t>
            </a:r>
            <a:endParaRPr lang="en-US" dirty="0"/>
          </a:p>
        </p:txBody>
      </p:sp>
      <p:pic>
        <p:nvPicPr>
          <p:cNvPr id="10" name="Picture 2" descr="L5 Missions Archite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11311"/>
            <a:ext cx="6408712" cy="458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58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" y="1628800"/>
            <a:ext cx="2114656" cy="211465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0" name="Inhaltsplatzhalter 4"/>
          <p:cNvSpPr>
            <a:spLocks noGrp="1"/>
          </p:cNvSpPr>
          <p:nvPr>
            <p:ph sz="quarter" idx="13"/>
          </p:nvPr>
        </p:nvSpPr>
        <p:spPr>
          <a:xfrm>
            <a:off x="4624741" y="1625129"/>
            <a:ext cx="4424950" cy="187743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The payloads are </a:t>
            </a:r>
            <a:r>
              <a:rPr lang="en-GB" dirty="0">
                <a:solidFill>
                  <a:srgbClr val="000000"/>
                </a:solidFill>
              </a:rPr>
              <a:t>designed </a:t>
            </a:r>
            <a:r>
              <a:rPr lang="en-GB" dirty="0" smtClean="0">
                <a:solidFill>
                  <a:srgbClr val="000000"/>
                </a:solidFill>
              </a:rPr>
              <a:t>to: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>
                <a:solidFill>
                  <a:srgbClr val="000000"/>
                </a:solidFill>
              </a:rPr>
              <a:t>M</a:t>
            </a:r>
            <a:r>
              <a:rPr lang="en-GB" dirty="0" smtClean="0">
                <a:solidFill>
                  <a:srgbClr val="000000"/>
                </a:solidFill>
              </a:rPr>
              <a:t>onitor </a:t>
            </a:r>
            <a:r>
              <a:rPr lang="en-GB" dirty="0">
                <a:solidFill>
                  <a:srgbClr val="000000"/>
                </a:solidFill>
              </a:rPr>
              <a:t>solar activity and active regions, </a:t>
            </a:r>
            <a:endParaRPr lang="en-GB" dirty="0" smtClean="0">
              <a:solidFill>
                <a:srgbClr val="000000"/>
              </a:solidFill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>
                <a:solidFill>
                  <a:srgbClr val="000000"/>
                </a:solidFill>
              </a:rPr>
              <a:t>M</a:t>
            </a:r>
            <a:r>
              <a:rPr lang="en-GB" dirty="0" smtClean="0">
                <a:solidFill>
                  <a:srgbClr val="000000"/>
                </a:solidFill>
              </a:rPr>
              <a:t>onitor </a:t>
            </a:r>
            <a:r>
              <a:rPr lang="en-GB" dirty="0">
                <a:solidFill>
                  <a:srgbClr val="000000"/>
                </a:solidFill>
              </a:rPr>
              <a:t>CME and SIR prorogation from the Sun to the </a:t>
            </a:r>
            <a:r>
              <a:rPr lang="en-GB" dirty="0" smtClean="0">
                <a:solidFill>
                  <a:srgbClr val="000000"/>
                </a:solidFill>
              </a:rPr>
              <a:t>Earth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 smtClean="0">
                <a:solidFill>
                  <a:srgbClr val="000000"/>
                </a:solidFill>
              </a:rPr>
              <a:t>Monitor </a:t>
            </a:r>
            <a:r>
              <a:rPr lang="en-GB" dirty="0">
                <a:solidFill>
                  <a:srgbClr val="000000"/>
                </a:solidFill>
              </a:rPr>
              <a:t>radiation storms, and </a:t>
            </a:r>
            <a:endParaRPr lang="en-GB" dirty="0" smtClean="0">
              <a:solidFill>
                <a:srgbClr val="000000"/>
              </a:solidFill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dirty="0">
                <a:solidFill>
                  <a:srgbClr val="000000"/>
                </a:solidFill>
              </a:rPr>
              <a:t>P</a:t>
            </a:r>
            <a:r>
              <a:rPr lang="en-GB" dirty="0" smtClean="0">
                <a:solidFill>
                  <a:srgbClr val="000000"/>
                </a:solidFill>
              </a:rPr>
              <a:t>rovide </a:t>
            </a:r>
            <a:r>
              <a:rPr lang="en-GB" dirty="0">
                <a:solidFill>
                  <a:srgbClr val="000000"/>
                </a:solidFill>
              </a:rPr>
              <a:t>data for forecasting </a:t>
            </a:r>
            <a:r>
              <a:rPr lang="en-GB" dirty="0" smtClean="0">
                <a:solidFill>
                  <a:srgbClr val="000000"/>
                </a:solidFill>
              </a:rPr>
              <a:t>modelling</a:t>
            </a:r>
            <a:r>
              <a:rPr lang="en-GB" dirty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Enhanced Space </a:t>
            </a:r>
            <a:r>
              <a:rPr lang="en-US" dirty="0"/>
              <a:t>Weather </a:t>
            </a:r>
            <a:r>
              <a:rPr lang="en-US" dirty="0" smtClean="0"/>
              <a:t>Monitoring System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7504" y="980728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Observations and Instruments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2101192" cy="21011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2101496" cy="20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3" y="3933056"/>
            <a:ext cx="2084593" cy="20845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544" y="1650286"/>
            <a:ext cx="13019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EUV Imager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4" y="4005064"/>
            <a:ext cx="13805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Coronagraph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7784" y="1650286"/>
            <a:ext cx="15071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Magnetograph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7744" y="4005064"/>
            <a:ext cx="20072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Heliospheric Imager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4021"/>
            <a:ext cx="2304893" cy="2017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4026550"/>
            <a:ext cx="206659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600" dirty="0">
                <a:sym typeface="Wingdings" pitchFamily="2" charset="2"/>
              </a:rPr>
              <a:t>Radio Spectrometer 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954542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X-ray Detector</a:t>
            </a:r>
          </a:p>
        </p:txBody>
      </p:sp>
      <p:pic>
        <p:nvPicPr>
          <p:cNvPr id="3074" name="Picture 2" descr="Image result for GOES X-ray flux for fl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5104"/>
            <a:ext cx="2160240" cy="1546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77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3C0E696-9B79-4AC8-B0B1-82193EA7C4B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185806" y="1744833"/>
            <a:ext cx="8706674" cy="324704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de-DE" dirty="0" smtClean="0">
                <a:solidFill>
                  <a:srgbClr val="000000"/>
                </a:solidFill>
              </a:rPr>
              <a:t>The following instruments have been selected to deliver the required mission observations: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de-DE" b="1" dirty="0" smtClean="0">
                <a:solidFill>
                  <a:srgbClr val="000000"/>
                </a:solidFill>
              </a:rPr>
              <a:t>Magnetometer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b="1" dirty="0" smtClean="0">
                <a:solidFill>
                  <a:srgbClr val="000000"/>
                </a:solidFill>
                <a:sym typeface="Wingdings" pitchFamily="2" charset="2"/>
              </a:rPr>
              <a:t>Solar Wind Plasma Analyser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en-GB" dirty="0" smtClean="0">
                <a:solidFill>
                  <a:srgbClr val="000000"/>
                </a:solidFill>
              </a:rPr>
              <a:t>	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b="1" dirty="0" smtClean="0">
                <a:solidFill>
                  <a:srgbClr val="000000"/>
                </a:solidFill>
              </a:rPr>
              <a:t>Magnetograph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b="1" dirty="0" smtClean="0">
                <a:solidFill>
                  <a:srgbClr val="000000"/>
                </a:solidFill>
                <a:sym typeface="Wingdings" pitchFamily="2" charset="2"/>
              </a:rPr>
              <a:t>EUV Imager</a:t>
            </a:r>
            <a:r>
              <a:rPr lang="en-GB" dirty="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en-GB" dirty="0" smtClean="0">
              <a:solidFill>
                <a:srgbClr val="000000"/>
              </a:solidFill>
              <a:sym typeface="Wingdings" pitchFamily="2" charset="2"/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b="1" dirty="0" smtClean="0">
                <a:solidFill>
                  <a:srgbClr val="000000"/>
                </a:solidFill>
                <a:sym typeface="Wingdings" pitchFamily="2" charset="2"/>
              </a:rPr>
              <a:t>Coronagraph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de-DE" b="1" dirty="0">
                <a:solidFill>
                  <a:srgbClr val="000000"/>
                </a:solidFill>
              </a:rPr>
              <a:t>Heliospheric Imager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b="1" dirty="0">
                <a:solidFill>
                  <a:srgbClr val="000000"/>
                </a:solidFill>
                <a:sym typeface="Wingdings" pitchFamily="2" charset="2"/>
              </a:rPr>
              <a:t>X-Ray Detector</a:t>
            </a:r>
            <a:r>
              <a:rPr lang="en-GB" dirty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b="1" dirty="0">
                <a:solidFill>
                  <a:srgbClr val="000000"/>
                </a:solidFill>
                <a:sym typeface="Wingdings" pitchFamily="2" charset="2"/>
              </a:rPr>
              <a:t>Radio Spectrometer</a:t>
            </a:r>
            <a:r>
              <a:rPr lang="en-GB" dirty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559425" algn="ctr"/>
                <a:tab pos="7440613" algn="ctr"/>
              </a:tabLst>
            </a:pPr>
            <a:r>
              <a:rPr lang="en-GB" b="1" dirty="0">
                <a:solidFill>
                  <a:srgbClr val="000000"/>
                </a:solidFill>
                <a:sym typeface="Wingdings" pitchFamily="2" charset="2"/>
              </a:rPr>
              <a:t>Energetic Particle </a:t>
            </a:r>
            <a:r>
              <a:rPr lang="en-GB" b="1" dirty="0" smtClean="0">
                <a:solidFill>
                  <a:srgbClr val="000000"/>
                </a:solidFill>
                <a:sym typeface="Wingdings" pitchFamily="2" charset="2"/>
              </a:rPr>
              <a:t>instruments</a:t>
            </a:r>
            <a:endParaRPr lang="en-GB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Enhanced Space </a:t>
            </a:r>
            <a:r>
              <a:rPr lang="en-US" dirty="0"/>
              <a:t>Weather </a:t>
            </a:r>
            <a:r>
              <a:rPr lang="en-US" dirty="0" smtClean="0"/>
              <a:t>Monitoring System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18" y="1066431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Instruments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66" y="2617268"/>
            <a:ext cx="3752973" cy="2374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2242344"/>
            <a:ext cx="1656185" cy="34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 Instrument</a:t>
            </a:r>
          </a:p>
        </p:txBody>
      </p:sp>
    </p:spTree>
    <p:extLst>
      <p:ext uri="{BB962C8B-B14F-4D97-AF65-F5344CB8AC3E}">
        <p14:creationId xmlns="" xmlns:p14="http://schemas.microsoft.com/office/powerpoint/2010/main" val="11975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OHB_20110615">
      <a:dk1>
        <a:srgbClr val="646464"/>
      </a:dk1>
      <a:lt1>
        <a:sysClr val="window" lastClr="FFFFFF"/>
      </a:lt1>
      <a:dk2>
        <a:srgbClr val="003255"/>
      </a:dk2>
      <a:lt2>
        <a:srgbClr val="A0A0A0"/>
      </a:lt2>
      <a:accent1>
        <a:srgbClr val="124866"/>
      </a:accent1>
      <a:accent2>
        <a:srgbClr val="6E9BB4"/>
      </a:accent2>
      <a:accent3>
        <a:srgbClr val="B9D0DF"/>
      </a:accent3>
      <a:accent4>
        <a:srgbClr val="DC3C0A"/>
      </a:accent4>
      <a:accent5>
        <a:srgbClr val="E3EDF3"/>
      </a:accent5>
      <a:accent6>
        <a:srgbClr val="91CBF0"/>
      </a:accent6>
      <a:hlink>
        <a:srgbClr val="000000"/>
      </a:hlink>
      <a:folHlink>
        <a:srgbClr val="DDDDDD"/>
      </a:folHlink>
    </a:clrScheme>
    <a:fontScheme name="OH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solidFill>
            <a:schemeClr val="bg1"/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1020</Words>
  <Application>Microsoft Office PowerPoint</Application>
  <PresentationFormat>On-screen Show (4:3)</PresentationFormat>
  <Paragraphs>189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Larissa-Design</vt:lpstr>
      <vt:lpstr>Visio</vt:lpstr>
      <vt:lpstr>P2-SWE-X Enhanced Space Weather Monitoring System</vt:lpstr>
      <vt:lpstr>Slide 2</vt:lpstr>
      <vt:lpstr>Slide 3</vt:lpstr>
      <vt:lpstr>Slide 4</vt:lpstr>
      <vt:lpstr>Slide 5</vt:lpstr>
      <vt:lpstr>L1 Mission Architecture: Overview</vt:lpstr>
      <vt:lpstr>L5 Mission Architecture: Overview</vt:lpstr>
      <vt:lpstr>Slide 8</vt:lpstr>
      <vt:lpstr>Slide 9</vt:lpstr>
      <vt:lpstr>Slide 10</vt:lpstr>
      <vt:lpstr>Slide 11</vt:lpstr>
      <vt:lpstr>Slide 12</vt:lpstr>
      <vt:lpstr>Slide 13</vt:lpstr>
      <vt:lpstr>Implementation Schedule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Nicole Wagner, Büro für Wirtschaftsgrfik</dc:creator>
  <cp:lastModifiedBy>reww</cp:lastModifiedBy>
  <cp:revision>552</cp:revision>
  <cp:lastPrinted>2016-11-16T09:20:35Z</cp:lastPrinted>
  <dcterms:created xsi:type="dcterms:W3CDTF">2011-06-10T06:47:06Z</dcterms:created>
  <dcterms:modified xsi:type="dcterms:W3CDTF">2017-03-01T14:01:11Z</dcterms:modified>
</cp:coreProperties>
</file>