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11"/>
  </p:notesMasterIdLst>
  <p:handoutMasterIdLst>
    <p:handoutMasterId r:id="rId12"/>
  </p:handoutMasterIdLst>
  <p:sldIdLst>
    <p:sldId id="333" r:id="rId2"/>
    <p:sldId id="262" r:id="rId3"/>
    <p:sldId id="335" r:id="rId4"/>
    <p:sldId id="311" r:id="rId5"/>
    <p:sldId id="310" r:id="rId6"/>
    <p:sldId id="337" r:id="rId7"/>
    <p:sldId id="325" r:id="rId8"/>
    <p:sldId id="334" r:id="rId9"/>
    <p:sldId id="278" r:id="rId10"/>
  </p:sldIdLst>
  <p:sldSz cx="9144000" cy="6858000" type="letter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47F1"/>
    <a:srgbClr val="05B9D1"/>
    <a:srgbClr val="1340AF"/>
    <a:srgbClr val="D000EB"/>
    <a:srgbClr val="FEFE97"/>
    <a:srgbClr val="CF988F"/>
    <a:srgbClr val="EA8874"/>
    <a:srgbClr val="CFED71"/>
    <a:srgbClr val="023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55"/>
    <p:restoredTop sz="91075" autoAdjust="0"/>
  </p:normalViewPr>
  <p:slideViewPr>
    <p:cSldViewPr>
      <p:cViewPr>
        <p:scale>
          <a:sx n="100" d="100"/>
          <a:sy n="100" d="100"/>
        </p:scale>
        <p:origin x="264" y="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0" tIns="46379" rIns="92760" bIns="46379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0" tIns="46379" rIns="92760" bIns="46379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5700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0" tIns="46379" rIns="92760" bIns="46379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775700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0" tIns="46379" rIns="92760" bIns="46379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/>
            </a:lvl1pPr>
          </a:lstStyle>
          <a:p>
            <a:pPr>
              <a:defRPr/>
            </a:pPr>
            <a:fld id="{ABA04700-88A1-8D49-9E3D-C16295904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94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0" tIns="45776" rIns="91550" bIns="45776" numCol="1" anchor="t" anchorCtr="0" compatLnSpc="1">
            <a:prstTxWarp prst="textNoShape">
              <a:avLst/>
            </a:prstTxWarp>
          </a:bodyPr>
          <a:lstStyle>
            <a:lvl1pPr defTabSz="917575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0" tIns="45776" rIns="91550" bIns="45776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693738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387850"/>
            <a:ext cx="56070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0" tIns="45776" rIns="91550" bIns="457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113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0" tIns="45776" rIns="91550" bIns="45776" numCol="1" anchor="b" anchorCtr="0" compatLnSpc="1">
            <a:prstTxWarp prst="textNoShape">
              <a:avLst/>
            </a:prstTxWarp>
          </a:bodyPr>
          <a:lstStyle>
            <a:lvl1pPr defTabSz="917575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74113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0" tIns="45776" rIns="91550" bIns="45776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fld id="{CF791229-1741-8C42-A234-4B041B5D4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78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Off Sun-Earth line data usage in CCMC/SWRC space weather service to NASA robotic mission operators</a:t>
            </a:r>
          </a:p>
          <a:p>
            <a:endParaRPr lang="en-US" sz="1200" kern="120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Pulkkinen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, A., M.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Kuznetsova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, Y. Zheng, L. Mays and A.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Wold</a:t>
            </a:r>
            <a:endParaRPr lang="en-US" sz="1200" kern="120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CCMC/SWRC operating at NASA Goddard Space Flight Center addresses NASA’s unique space weather needs. One of the unique needs pertains to the fact that NASA operates assets throughout the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heliosphere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 thereby necessitating a service that characterizes solar system-wide space weather conditions. For this, off Sun-Earth line STEREO imaging and in situ observations together with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heliospheric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 CME simulations have played a major role in allowing CCMC/SWRC to build the service to its end-users.</a:t>
            </a:r>
          </a:p>
          <a:p>
            <a:endParaRPr lang="en-US" sz="1200" kern="120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In this presentation, we will discuss the key elements of the CCMC/SWRC service to NASA missions and outline the key challenges posed by the end-user’s unique space weather needs. We will also demonstrate how the team has used off Sun-Earth line observational capacity to move toward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heliosphere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-wide space weather characterization and forecasting capacity. Implications of possible future L5 mission executed in conjunction with “sister” L1 platforms are discussed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91229-1741-8C42-A234-4B041B5D48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Helvetica" charset="0"/>
                <a:ea typeface="ＭＳ Ｐゴシック" charset="0"/>
                <a:cs typeface="Helvetica" charset="0"/>
              </a:rPr>
              <a:t>The usefulness/significance of L5 measurements for improving space weather forecasting/monitoring</a:t>
            </a:r>
          </a:p>
          <a:p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Will be detailed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through our existing practice and future needs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4CE4673-5473-4C45-8FFD-07A5FF092A59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5061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Aft>
                <a:spcPts val="8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SWRC established in 2010 as research-based operations team to provide customized space weather services to NASA</a:t>
            </a:r>
            <a:r>
              <a:rPr lang="ja-JP" altLang="en-US" dirty="0" smtClean="0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en-US" altLang="ja-JP" dirty="0" smtClean="0">
                <a:latin typeface="Arial" charset="0"/>
                <a:ea typeface="ＭＳ Ｐゴシック" charset="0"/>
                <a:cs typeface="Arial" charset="0"/>
              </a:rPr>
              <a:t>s robotic missions. In addition:</a:t>
            </a:r>
          </a:p>
          <a:p>
            <a:pPr lvl="1">
              <a:spcAft>
                <a:spcPts val="8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	 - interfaces with end users of all stripes to determine what CCMC needs to develop</a:t>
            </a:r>
          </a:p>
          <a:p>
            <a:pPr lvl="1">
              <a:spcAft>
                <a:spcPts val="8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	 - leads educational and outreach efforts (e.g., Space Weather Boot camp)</a:t>
            </a:r>
          </a:p>
          <a:p>
            <a:pPr lvl="1">
              <a:spcAft>
                <a:spcPts val="8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     	 - test drivers of CCMC models and products</a:t>
            </a:r>
          </a:p>
          <a:p>
            <a:pPr lvl="1">
              <a:spcAft>
                <a:spcPts val="8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	 - gives feedback to model developers </a:t>
            </a:r>
          </a:p>
          <a:p>
            <a:pPr lvl="1">
              <a:spcAft>
                <a:spcPts val="8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	 </a:t>
            </a:r>
          </a:p>
          <a:p>
            <a:pPr lvl="1">
              <a:spcAft>
                <a:spcPts val="800"/>
              </a:spcAft>
            </a:pPr>
            <a:endParaRPr lang="en-US" dirty="0" smtClean="0">
              <a:latin typeface="Arial" charset="0"/>
              <a:ea typeface="ＭＳ Ｐゴシック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91229-1741-8C42-A234-4B041B5D48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72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SWRC addressed unique NASA need by providing unique space weather information and services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Need to  characterize solar system-wide space weather conditions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DE9DAC2-3AC1-0740-9339-C89368B57903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1258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757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E3D3A9C-B93A-0A40-88A8-FCA3E1E76C23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42090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800" dirty="0" smtClean="0">
                <a:solidFill>
                  <a:srgbClr val="262626"/>
                </a:solidFill>
                <a:latin typeface="Helvetica" charset="0"/>
                <a:cs typeface="Helvetica" charset="0"/>
              </a:rPr>
              <a:t>Definitely in need of an L5 mission due to obvious benefits </a:t>
            </a:r>
          </a:p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800" dirty="0" smtClean="0">
                <a:solidFill>
                  <a:srgbClr val="262626"/>
                </a:solidFill>
                <a:latin typeface="Helvetica" charset="0"/>
                <a:cs typeface="Helvetica" charset="0"/>
              </a:rPr>
              <a:t>Emphasis on developing both science and operational tools/methods/understanding in maximizing an L5 mission (more needs to be done) in conjunction with existing assets </a:t>
            </a:r>
          </a:p>
          <a:p>
            <a:pPr lvl="1"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800" dirty="0" smtClean="0">
                <a:solidFill>
                  <a:srgbClr val="262626"/>
                </a:solidFill>
                <a:latin typeface="Helvetica" charset="0"/>
                <a:cs typeface="Helvetica" charset="0"/>
              </a:rPr>
              <a:t>More innovative ways of utilizing an L5 mission than previously done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91229-1741-8C42-A234-4B041B5D488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8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471488"/>
            <a:ext cx="38306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8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National Aeronautics and Space Administration</a:t>
            </a:r>
          </a:p>
        </p:txBody>
      </p:sp>
      <p:pic>
        <p:nvPicPr>
          <p:cNvPr id="5" name="Picture 5" descr="Macintosh HD:Users:kagammage:Documents:Customer work:JOBS ON REVIEW:B1999-simms:Diversity_templates:PowerPoint:Meatball_CMYK_1inc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188913"/>
            <a:ext cx="8747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04800" y="6480175"/>
            <a:ext cx="11731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800" b="1" smtClean="0">
                <a:solidFill>
                  <a:schemeClr val="bg1"/>
                </a:solidFill>
                <a:latin typeface="Arial" charset="0"/>
              </a:rPr>
              <a:t>www.nasa.gov</a:t>
            </a:r>
            <a:endParaRPr lang="en-US" sz="800" smtClean="0"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48200" y="6453188"/>
            <a:ext cx="411003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r>
              <a:rPr lang="en-US" sz="1000">
                <a:solidFill>
                  <a:schemeClr val="bg1"/>
                </a:solidFill>
                <a:latin typeface="Arial" charset="0"/>
              </a:rPr>
              <a:t>NASA Goddard Space Flight Center</a:t>
            </a:r>
            <a:r>
              <a:rPr lang="en-US" sz="1000">
                <a:solidFill>
                  <a:srgbClr val="0F75BC"/>
                </a:solidFill>
                <a:latin typeface="Arial" charset="0"/>
              </a:rPr>
              <a:t> </a:t>
            </a:r>
            <a:r>
              <a:rPr lang="en-US" sz="1000" b="1" i="1">
                <a:solidFill>
                  <a:srgbClr val="0F75BC"/>
                </a:solidFill>
                <a:latin typeface="Arial" charset="0"/>
              </a:rPr>
              <a:t>Software Engineering Division</a:t>
            </a:r>
            <a:r>
              <a:rPr lang="en-US" sz="1000" i="1">
                <a:solidFill>
                  <a:srgbClr val="0F75BC"/>
                </a:solidFill>
                <a:latin typeface="Arial" charset="0"/>
              </a:rPr>
              <a:t> </a:t>
            </a:r>
            <a:endParaRPr lang="en-US" sz="1000" b="1" i="1">
              <a:solidFill>
                <a:srgbClr val="0F75BC"/>
              </a:solidFill>
              <a:latin typeface="Arial" charset="0"/>
            </a:endParaRPr>
          </a:p>
          <a:p>
            <a:pPr algn="r" eaLnBrk="0" hangingPunct="0"/>
            <a:endParaRPr lang="en-US" sz="1000" b="1">
              <a:solidFill>
                <a:srgbClr val="0F75BC"/>
              </a:solidFill>
              <a:latin typeface="Arial" charset="0"/>
            </a:endParaRPr>
          </a:p>
        </p:txBody>
      </p:sp>
      <p:pic>
        <p:nvPicPr>
          <p:cNvPr id="8" name="Picture 8" descr="Macintosh HD:Users:kagammage:Documents:CustomerWork:ToDo:K294 - SED PPT template:SED_logo_Fina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630863"/>
            <a:ext cx="67945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61988" y="1989138"/>
            <a:ext cx="8097837" cy="703262"/>
          </a:xfrm>
          <a:effectLst>
            <a:outerShdw blurRad="25400" dist="25399" dir="2700000" algn="ctr" rotWithShape="0">
              <a:schemeClr val="bg1">
                <a:alpha val="80000"/>
              </a:schemeClr>
            </a:outerShdw>
          </a:effectLst>
        </p:spPr>
        <p:txBody>
          <a:bodyPr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46263" y="3403600"/>
            <a:ext cx="6913562" cy="1303338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993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B3F8-CEE8-B741-9FBC-140A568EC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Software Engineering Division  </a:t>
            </a:r>
          </a:p>
        </p:txBody>
      </p:sp>
    </p:spTree>
    <p:extLst>
      <p:ext uri="{BB962C8B-B14F-4D97-AF65-F5344CB8AC3E}">
        <p14:creationId xmlns:p14="http://schemas.microsoft.com/office/powerpoint/2010/main" val="765380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165100"/>
            <a:ext cx="2206625" cy="6137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863" y="165100"/>
            <a:ext cx="6472237" cy="6137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04DE-3B27-B248-8C81-9A9469A5A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Software Engineering Division  </a:t>
            </a:r>
          </a:p>
        </p:txBody>
      </p:sp>
    </p:spTree>
    <p:extLst>
      <p:ext uri="{BB962C8B-B14F-4D97-AF65-F5344CB8AC3E}">
        <p14:creationId xmlns:p14="http://schemas.microsoft.com/office/powerpoint/2010/main" val="3522632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3"/>
          </p:nvPr>
        </p:nvSpPr>
        <p:spPr>
          <a:xfrm>
            <a:off x="1905000" y="1216025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NASA Goddard Space Flight Center Software Engineering Division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4F5C3-6AB6-094C-82A4-FEE35BF68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A0EB-85B3-FE45-9B11-7CE6F25D9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Software Engineering Division  </a:t>
            </a:r>
          </a:p>
        </p:txBody>
      </p:sp>
    </p:spTree>
    <p:extLst>
      <p:ext uri="{BB962C8B-B14F-4D97-AF65-F5344CB8AC3E}">
        <p14:creationId xmlns:p14="http://schemas.microsoft.com/office/powerpoint/2010/main" val="1838158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EFF4-8676-4E45-B213-543D83735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Software Engineering Division  </a:t>
            </a:r>
          </a:p>
        </p:txBody>
      </p:sp>
    </p:spTree>
    <p:extLst>
      <p:ext uri="{BB962C8B-B14F-4D97-AF65-F5344CB8AC3E}">
        <p14:creationId xmlns:p14="http://schemas.microsoft.com/office/powerpoint/2010/main" val="416658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863" y="1301750"/>
            <a:ext cx="4338637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301750"/>
            <a:ext cx="4340225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C8FCF-97B7-924B-AF7C-FEC2BA099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Software Engineering Division  </a:t>
            </a:r>
          </a:p>
        </p:txBody>
      </p:sp>
    </p:spTree>
    <p:extLst>
      <p:ext uri="{BB962C8B-B14F-4D97-AF65-F5344CB8AC3E}">
        <p14:creationId xmlns:p14="http://schemas.microsoft.com/office/powerpoint/2010/main" val="412052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2DA32-0699-E040-A192-5CCAC1574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Software Engineering Division  </a:t>
            </a:r>
          </a:p>
        </p:txBody>
      </p:sp>
    </p:spTree>
    <p:extLst>
      <p:ext uri="{BB962C8B-B14F-4D97-AF65-F5344CB8AC3E}">
        <p14:creationId xmlns:p14="http://schemas.microsoft.com/office/powerpoint/2010/main" val="120018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3BB25-0441-2846-A61E-D4814602E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Software Engineering Division  </a:t>
            </a:r>
          </a:p>
        </p:txBody>
      </p:sp>
    </p:spTree>
    <p:extLst>
      <p:ext uri="{BB962C8B-B14F-4D97-AF65-F5344CB8AC3E}">
        <p14:creationId xmlns:p14="http://schemas.microsoft.com/office/powerpoint/2010/main" val="3108229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1AC83-E03D-B144-9AC2-CCB3917DF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Software Engineering Division  </a:t>
            </a:r>
          </a:p>
        </p:txBody>
      </p:sp>
    </p:spTree>
    <p:extLst>
      <p:ext uri="{BB962C8B-B14F-4D97-AF65-F5344CB8AC3E}">
        <p14:creationId xmlns:p14="http://schemas.microsoft.com/office/powerpoint/2010/main" val="1628420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5E131-B946-2444-A784-F694729E1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Software Engineering Division  </a:t>
            </a:r>
          </a:p>
        </p:txBody>
      </p:sp>
    </p:spTree>
    <p:extLst>
      <p:ext uri="{BB962C8B-B14F-4D97-AF65-F5344CB8AC3E}">
        <p14:creationId xmlns:p14="http://schemas.microsoft.com/office/powerpoint/2010/main" val="331801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CEF2F-ABF9-4944-BE3A-323D06758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Software Engineering Division  </a:t>
            </a:r>
          </a:p>
        </p:txBody>
      </p:sp>
    </p:spTree>
    <p:extLst>
      <p:ext uri="{BB962C8B-B14F-4D97-AF65-F5344CB8AC3E}">
        <p14:creationId xmlns:p14="http://schemas.microsoft.com/office/powerpoint/2010/main" val="2114345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165100"/>
            <a:ext cx="51816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tx1">
                <a:alpha val="8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863" y="1301750"/>
            <a:ext cx="8831262" cy="50006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5225" y="6629400"/>
            <a:ext cx="3587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 b="1">
                <a:latin typeface="Arial" charset="0"/>
              </a:defRPr>
            </a:lvl1pPr>
          </a:lstStyle>
          <a:p>
            <a:pPr>
              <a:defRPr/>
            </a:pPr>
            <a:fld id="{342FB37B-38DC-F84C-88F7-ED135B16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325" y="6467475"/>
            <a:ext cx="8418513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0F75BC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r>
              <a:rPr lang="en-US"/>
              <a:t>NASA Goddard Space Flight Center Software Engineering Division  </a:t>
            </a: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6335713"/>
            <a:ext cx="9142413" cy="85725"/>
          </a:xfrm>
          <a:prstGeom prst="rect">
            <a:avLst/>
          </a:prstGeom>
          <a:gradFill rotWithShape="0">
            <a:gsLst>
              <a:gs pos="0">
                <a:srgbClr val="ED8802">
                  <a:gamma/>
                  <a:shade val="46275"/>
                  <a:invGamma/>
                </a:srgbClr>
              </a:gs>
              <a:gs pos="50000">
                <a:srgbClr val="ED8802"/>
              </a:gs>
              <a:gs pos="100000">
                <a:srgbClr val="ED880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25400" dist="12700" dir="2700000" algn="ctr" rotWithShape="0">
              <a:srgbClr val="000000">
                <a:alpha val="8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0" y="1090613"/>
            <a:ext cx="9142413" cy="153987"/>
          </a:xfrm>
          <a:prstGeom prst="rect">
            <a:avLst/>
          </a:prstGeom>
          <a:gradFill rotWithShape="0">
            <a:gsLst>
              <a:gs pos="0">
                <a:srgbClr val="ED8802">
                  <a:gamma/>
                  <a:shade val="46275"/>
                  <a:invGamma/>
                </a:srgbClr>
              </a:gs>
              <a:gs pos="50000">
                <a:srgbClr val="ED8802"/>
              </a:gs>
              <a:gs pos="100000">
                <a:srgbClr val="ED880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000000">
                <a:alpha val="8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032" name="Picture 10" descr="swc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52400"/>
            <a:ext cx="762000" cy="76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2" descr="CCMC-logo-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2400"/>
            <a:ext cx="97883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acintosh HD:Users:kagammage:Documents:Customer work:JOBS ON REVIEW:B1999-simms:Diversity_templates:PowerPoint:Meatball_CMYK_1inch.gif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88913"/>
            <a:ext cx="949325" cy="7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115888" indent="-115888" algn="l" rtl="0" eaLnBrk="0" fontAlgn="base" hangingPunct="0">
        <a:spcBef>
          <a:spcPct val="10000"/>
        </a:spcBef>
        <a:spcAft>
          <a:spcPct val="0"/>
        </a:spcAft>
        <a:buClr>
          <a:srgbClr val="0075BD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01638" indent="-171450" algn="l" rtl="0" eaLnBrk="0" fontAlgn="base" hangingPunct="0">
        <a:spcBef>
          <a:spcPct val="10000"/>
        </a:spcBef>
        <a:spcAft>
          <a:spcPct val="0"/>
        </a:spcAft>
        <a:buClr>
          <a:srgbClr val="0075BD"/>
        </a:buClr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625475" indent="-109538" algn="l" rtl="0" eaLnBrk="0" fontAlgn="base" hangingPunct="0">
        <a:spcBef>
          <a:spcPct val="10000"/>
        </a:spcBef>
        <a:spcAft>
          <a:spcPct val="0"/>
        </a:spcAft>
        <a:buClr>
          <a:srgbClr val="0075BD"/>
        </a:buClr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911225" indent="-168275" algn="l" rtl="0" eaLnBrk="0" fontAlgn="base" hangingPunct="0">
        <a:spcBef>
          <a:spcPct val="10000"/>
        </a:spcBef>
        <a:spcAft>
          <a:spcPct val="0"/>
        </a:spcAft>
        <a:buClr>
          <a:srgbClr val="0075BD"/>
        </a:buClr>
        <a:buChar char="–"/>
        <a:defRPr sz="1200">
          <a:solidFill>
            <a:schemeClr val="tx1"/>
          </a:solidFill>
          <a:latin typeface="+mn-lt"/>
          <a:ea typeface="+mn-ea"/>
        </a:defRPr>
      </a:lvl4pPr>
      <a:lvl5pPr marL="1201738" indent="-176213" algn="l" rtl="0" eaLnBrk="0" fontAlgn="base" hangingPunct="0">
        <a:spcBef>
          <a:spcPct val="10000"/>
        </a:spcBef>
        <a:spcAft>
          <a:spcPct val="0"/>
        </a:spcAft>
        <a:buClr>
          <a:srgbClr val="0075BD"/>
        </a:buClr>
        <a:buChar char="»"/>
        <a:defRPr sz="1200">
          <a:solidFill>
            <a:schemeClr val="tx1"/>
          </a:solidFill>
          <a:latin typeface="+mn-lt"/>
          <a:ea typeface="+mn-ea"/>
        </a:defRPr>
      </a:lvl5pPr>
      <a:lvl6pPr marL="1658938" indent="-176213" algn="l" rtl="0" fontAlgn="base">
        <a:spcBef>
          <a:spcPct val="10000"/>
        </a:spcBef>
        <a:spcAft>
          <a:spcPct val="0"/>
        </a:spcAft>
        <a:buClr>
          <a:srgbClr val="0075BD"/>
        </a:buClr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116138" indent="-176213" algn="l" rtl="0" fontAlgn="base">
        <a:spcBef>
          <a:spcPct val="10000"/>
        </a:spcBef>
        <a:spcAft>
          <a:spcPct val="0"/>
        </a:spcAft>
        <a:buClr>
          <a:srgbClr val="0075BD"/>
        </a:buClr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2573338" indent="-176213" algn="l" rtl="0" fontAlgn="base">
        <a:spcBef>
          <a:spcPct val="10000"/>
        </a:spcBef>
        <a:spcAft>
          <a:spcPct val="0"/>
        </a:spcAft>
        <a:buClr>
          <a:srgbClr val="0075BD"/>
        </a:buClr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030538" indent="-176213" algn="l" rtl="0" fontAlgn="base">
        <a:spcBef>
          <a:spcPct val="10000"/>
        </a:spcBef>
        <a:spcAft>
          <a:spcPct val="0"/>
        </a:spcAft>
        <a:buClr>
          <a:srgbClr val="0075BD"/>
        </a:buClr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tiff"/><Relationship Id="rId16" Type="http://schemas.openxmlformats.org/officeDocument/2006/relationships/image" Target="../media/image19.tiff"/><Relationship Id="rId17" Type="http://schemas.openxmlformats.org/officeDocument/2006/relationships/image" Target="../media/image20.png"/><Relationship Id="rId18" Type="http://schemas.openxmlformats.org/officeDocument/2006/relationships/image" Target="../media/image21.tiff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tiff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image" Target="../media/image22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5" Type="http://schemas.openxmlformats.org/officeDocument/2006/relationships/image" Target="../media/image46.gif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676400"/>
            <a:ext cx="8763000" cy="2057400"/>
          </a:xfrm>
        </p:spPr>
        <p:txBody>
          <a:bodyPr/>
          <a:lstStyle/>
          <a:p>
            <a:pPr algn="ctr"/>
            <a:r>
              <a:rPr lang="en-US" sz="2800" dirty="0"/>
              <a:t>Off Sun-Earth line data usage in CCMC/SWRC space weather service to NASA robotic mission operators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914400" y="3581400"/>
            <a:ext cx="7772400" cy="1500187"/>
          </a:xfrm>
        </p:spPr>
        <p:txBody>
          <a:bodyPr/>
          <a:lstStyle/>
          <a:p>
            <a:r>
              <a:rPr lang="en-US" dirty="0" err="1"/>
              <a:t>Pulkkinen</a:t>
            </a:r>
            <a:r>
              <a:rPr lang="en-US" dirty="0"/>
              <a:t>, A., M. </a:t>
            </a:r>
            <a:r>
              <a:rPr lang="en-US" dirty="0" err="1"/>
              <a:t>Kuznetsova</a:t>
            </a:r>
            <a:r>
              <a:rPr lang="en-US" dirty="0"/>
              <a:t>, Y. Zheng, L. Mays and A. </a:t>
            </a:r>
            <a:r>
              <a:rPr lang="en-US" dirty="0" err="1"/>
              <a:t>Wold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44F5C3-6AB6-094C-82A4-FEE35BF689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9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27000"/>
            <a:ext cx="6705600" cy="939800"/>
          </a:xfrm>
        </p:spPr>
        <p:txBody>
          <a:bodyPr/>
          <a:lstStyle/>
          <a:p>
            <a:pPr algn="ctr">
              <a:defRPr/>
            </a:pPr>
            <a:r>
              <a:rPr lang="en-US" sz="5300">
                <a:latin typeface="Helvetica" charset="0"/>
                <a:ea typeface="ＭＳ Ｐゴシック" charset="0"/>
                <a:cs typeface="Helvetica" charset="0"/>
              </a:rPr>
              <a:t>Outline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5334000"/>
          </a:xfrm>
        </p:spPr>
        <p:txBody>
          <a:bodyPr/>
          <a:lstStyle/>
          <a:p>
            <a:pPr marL="744538" lvl="1" indent="-514350">
              <a:lnSpc>
                <a:spcPct val="13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800" dirty="0" smtClean="0">
                <a:latin typeface="Helvetica" charset="0"/>
                <a:ea typeface="ＭＳ Ｐゴシック" charset="0"/>
                <a:cs typeface="Helvetica" charset="0"/>
              </a:rPr>
              <a:t>Overview of research-based space weather services at CCMC/SWRC</a:t>
            </a:r>
          </a:p>
          <a:p>
            <a:pPr marL="744538" lvl="1" indent="-514350">
              <a:lnSpc>
                <a:spcPct val="13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800" dirty="0" smtClean="0">
                <a:latin typeface="Helvetica" charset="0"/>
                <a:ea typeface="ＭＳ Ｐゴシック" charset="0"/>
                <a:cs typeface="Helvetica" charset="0"/>
              </a:rPr>
              <a:t>Lessons learned from</a:t>
            </a:r>
            <a:r>
              <a:rPr lang="en-US" sz="2800" dirty="0" smtClean="0">
                <a:latin typeface="Helvetica" charset="0"/>
                <a:ea typeface="ＭＳ Ｐゴシック" charset="0"/>
                <a:cs typeface="Helvetica" charset="0"/>
              </a:rPr>
              <a:t> </a:t>
            </a:r>
            <a:r>
              <a:rPr lang="en-US" sz="2800" dirty="0" smtClean="0">
                <a:latin typeface="Helvetica" charset="0"/>
                <a:ea typeface="ＭＳ Ｐゴシック" charset="0"/>
                <a:cs typeface="Helvetica" charset="0"/>
              </a:rPr>
              <a:t>monitoring &amp; forecasting space weather conditions throughout the solar system</a:t>
            </a:r>
          </a:p>
          <a:p>
            <a:pPr marL="744538" lvl="1" indent="-514350">
              <a:lnSpc>
                <a:spcPct val="13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800" dirty="0" smtClean="0">
                <a:latin typeface="Helvetica" charset="0"/>
                <a:ea typeface="ＭＳ Ｐゴシック" charset="0"/>
                <a:cs typeface="Helvetica" charset="0"/>
              </a:rPr>
              <a:t>The significance of L5 measurements for improving space weather forecasting &amp; </a:t>
            </a:r>
            <a:r>
              <a:rPr lang="en-US" sz="2800" dirty="0" smtClean="0">
                <a:latin typeface="Helvetica" charset="0"/>
                <a:ea typeface="ＭＳ Ｐゴシック" charset="0"/>
                <a:cs typeface="Helvetica" charset="0"/>
              </a:rPr>
              <a:t>analysis</a:t>
            </a:r>
            <a:endParaRPr lang="en-US" sz="2800" dirty="0" smtClean="0"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6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0B9299-F6ED-DA46-8BC5-6EEA1F1692EF}" type="slidenum">
              <a:rPr lang="en-US" sz="800">
                <a:latin typeface="Helvetica" charset="0"/>
                <a:cs typeface="Helvetica" charset="0"/>
              </a:rPr>
              <a:pPr/>
              <a:t>2</a:t>
            </a:fld>
            <a:endParaRPr lang="en-US" sz="800">
              <a:latin typeface="Helvetica" charset="0"/>
              <a:cs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44F5C3-6AB6-094C-82A4-FEE35BF689D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41" descr="DONKI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23" y="5401729"/>
            <a:ext cx="6858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8"/>
          <p:cNvSpPr txBox="1">
            <a:spLocks noChangeArrowheads="1"/>
          </p:cNvSpPr>
          <p:nvPr/>
        </p:nvSpPr>
        <p:spPr bwMode="auto">
          <a:xfrm>
            <a:off x="195727" y="4038600"/>
            <a:ext cx="285227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b="1" dirty="0" err="1" smtClean="0">
                <a:latin typeface="Helvetica" charset="0"/>
                <a:cs typeface="Helvetica" charset="0"/>
              </a:rPr>
              <a:t>SWx</a:t>
            </a:r>
            <a:r>
              <a:rPr lang="en-US" sz="2600" b="1" dirty="0" smtClean="0">
                <a:latin typeface="Helvetica" charset="0"/>
                <a:cs typeface="Helvetica" charset="0"/>
              </a:rPr>
              <a:t> Tools</a:t>
            </a:r>
            <a:endParaRPr lang="en-US" sz="2600" b="1" dirty="0" smtClean="0">
              <a:latin typeface="Helvetica" charset="0"/>
              <a:cs typeface="Helvetica" charset="0"/>
            </a:endParaRPr>
          </a:p>
          <a:p>
            <a:pPr algn="ctr" eaLnBrk="1" hangingPunct="1"/>
            <a:r>
              <a:rPr lang="en-US" sz="1800" b="1" dirty="0" smtClean="0">
                <a:latin typeface="Helvetica" charset="0"/>
                <a:cs typeface="Helvetica" charset="0"/>
              </a:rPr>
              <a:t>Flexible Infrastructure </a:t>
            </a:r>
            <a:r>
              <a:rPr lang="en-US" sz="1800" b="1" dirty="0" smtClean="0">
                <a:latin typeface="Helvetica" charset="0"/>
                <a:cs typeface="Helvetica" charset="0"/>
              </a:rPr>
              <a:t>Databases</a:t>
            </a:r>
            <a:endParaRPr lang="en-US" sz="1800" b="1" dirty="0" smtClean="0">
              <a:latin typeface="Helvetica" charset="0"/>
              <a:cs typeface="Helvetica" charset="0"/>
            </a:endParaRPr>
          </a:p>
          <a:p>
            <a:pPr algn="ctr" eaLnBrk="1" hangingPunct="1"/>
            <a:r>
              <a:rPr lang="en-US" sz="1800" b="1" dirty="0" smtClean="0">
                <a:latin typeface="Helvetica" charset="0"/>
                <a:cs typeface="Helvetica" charset="0"/>
              </a:rPr>
              <a:t>Actionable Displays</a:t>
            </a:r>
            <a:endParaRPr lang="en-US" sz="1800" b="1" dirty="0">
              <a:latin typeface="Helvetica" charset="0"/>
              <a:cs typeface="Helvetica" charset="0"/>
            </a:endParaRPr>
          </a:p>
        </p:txBody>
      </p:sp>
      <p:pic>
        <p:nvPicPr>
          <p:cNvPr id="8" name="Picture 11" descr="iswa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3" y="5333997"/>
            <a:ext cx="63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262523" y="3962400"/>
            <a:ext cx="2743200" cy="2736850"/>
          </a:xfrm>
          <a:prstGeom prst="rect">
            <a:avLst/>
          </a:prstGeom>
          <a:noFill/>
          <a:ln w="76200" cmpd="sng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9" descr="bootcamp-participant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75399" y="4800600"/>
            <a:ext cx="2381185" cy="93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47"/>
          <p:cNvSpPr txBox="1">
            <a:spLocks noChangeArrowheads="1"/>
          </p:cNvSpPr>
          <p:nvPr/>
        </p:nvSpPr>
        <p:spPr bwMode="auto">
          <a:xfrm>
            <a:off x="6248400" y="3962400"/>
            <a:ext cx="2590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  <a:cs typeface="Helvetica" charset="0"/>
              </a:rPr>
              <a:t>Hands-on</a:t>
            </a:r>
          </a:p>
          <a:p>
            <a:pPr algn="ctr" eaLnBrk="1" hangingPunct="1"/>
            <a:r>
              <a:rPr lang="en-US" sz="2800" b="1" dirty="0">
                <a:latin typeface="Helvetica" charset="0"/>
                <a:cs typeface="Helvetica" charset="0"/>
              </a:rPr>
              <a:t>Education </a:t>
            </a:r>
          </a:p>
        </p:txBody>
      </p:sp>
      <p:pic>
        <p:nvPicPr>
          <p:cNvPr id="12" name="Picture 11" descr="Students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65999" y="5387868"/>
            <a:ext cx="1219200" cy="708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98" y="5410200"/>
            <a:ext cx="723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1" y="5864225"/>
            <a:ext cx="5857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89133" y="3962400"/>
            <a:ext cx="2743200" cy="2736850"/>
          </a:xfrm>
          <a:prstGeom prst="rect">
            <a:avLst/>
          </a:prstGeom>
          <a:noFill/>
          <a:ln w="76200" cmpd="sng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6" name="Group 114"/>
          <p:cNvGrpSpPr>
            <a:grpSpLocks noChangeAspect="1"/>
          </p:cNvGrpSpPr>
          <p:nvPr/>
        </p:nvGrpSpPr>
        <p:grpSpPr bwMode="auto">
          <a:xfrm>
            <a:off x="1176923" y="5985931"/>
            <a:ext cx="1762125" cy="638175"/>
            <a:chOff x="10397750" y="8036111"/>
            <a:chExt cx="3928794" cy="142474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7750" y="8036111"/>
              <a:ext cx="3906007" cy="1424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13512470" y="8060921"/>
              <a:ext cx="814074" cy="187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9" name="Picture 48" descr="Screen Shot 2015-03-24 at 4.08.26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3" y="6138331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0" descr="Screen Shot 2015-03-24 at 4.08.39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14" y="5494333"/>
            <a:ext cx="466982" cy="39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2" descr="StereoCAT_logo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23" y="5410194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8409" y="2128319"/>
            <a:ext cx="2352639" cy="1601927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3691868" y="1083367"/>
            <a:ext cx="2016780" cy="8925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Simulation</a:t>
            </a:r>
            <a:r>
              <a:rPr lang="en-US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400" b="1" dirty="0" smtClean="0">
                <a:latin typeface="Helvetica"/>
                <a:cs typeface="Helvetica"/>
              </a:rPr>
              <a:t>Services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0248" y="2585519"/>
            <a:ext cx="1889723" cy="115732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5" name="Picture 24" descr="vis11.tif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48" y="2661719"/>
            <a:ext cx="1145027" cy="715642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4032248" y="2204519"/>
            <a:ext cx="1717541" cy="369332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(&gt; 16,000 runs</a:t>
            </a:r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)</a:t>
            </a:r>
            <a:endParaRPr lang="en-US" sz="18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7" name="Rectangle 26">
            <a:hlinkClick r:id="" action="ppaction://noaction"/>
          </p:cNvPr>
          <p:cNvSpPr/>
          <p:nvPr/>
        </p:nvSpPr>
        <p:spPr>
          <a:xfrm>
            <a:off x="3244848" y="1098300"/>
            <a:ext cx="2743200" cy="2737104"/>
          </a:xfrm>
          <a:prstGeom prst="rect">
            <a:avLst/>
          </a:prstGeom>
          <a:noFill/>
          <a:ln w="76200" cmpd="sng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419021" y="1032568"/>
            <a:ext cx="2300354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Assessment</a:t>
            </a:r>
            <a:r>
              <a:rPr lang="en-US" sz="2400" b="1" dirty="0" smtClean="0">
                <a:latin typeface="Helvetica"/>
                <a:cs typeface="Helvetica"/>
              </a:rPr>
              <a:t> </a:t>
            </a:r>
          </a:p>
        </p:txBody>
      </p:sp>
      <p:pic>
        <p:nvPicPr>
          <p:cNvPr id="29" name="Picture 28" descr="Metrics.tif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87" y="1550216"/>
            <a:ext cx="2145010" cy="1589507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0" name="Rectangle 29">
            <a:hlinkClick r:id="" action="ppaction://noaction"/>
          </p:cNvPr>
          <p:cNvSpPr/>
          <p:nvPr/>
        </p:nvSpPr>
        <p:spPr>
          <a:xfrm>
            <a:off x="6178646" y="1077815"/>
            <a:ext cx="2743200" cy="2737104"/>
          </a:xfrm>
          <a:prstGeom prst="rect">
            <a:avLst/>
          </a:prstGeom>
          <a:noFill/>
          <a:ln w="76200" cmpd="sng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377629" y="3271142"/>
            <a:ext cx="1467431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Helvetica"/>
                <a:cs typeface="Helvetica"/>
              </a:rPr>
              <a:t>Scoreboard</a:t>
            </a:r>
            <a:endParaRPr lang="en-US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pic>
        <p:nvPicPr>
          <p:cNvPr id="32" name="Picture 57" descr="ScoreBoard.tif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r="9091" b="6250"/>
          <a:stretch>
            <a:fillRect/>
          </a:stretch>
        </p:blipFill>
        <p:spPr bwMode="auto">
          <a:xfrm>
            <a:off x="8044043" y="2908772"/>
            <a:ext cx="662330" cy="818219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894576" y="1618353"/>
            <a:ext cx="674622" cy="5232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00000"/>
                </a:solidFill>
                <a:latin typeface="Helvetica"/>
                <a:cs typeface="Helvetica"/>
              </a:rPr>
              <a:t>Skill Score</a:t>
            </a:r>
            <a:endParaRPr lang="en-US" sz="1400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34" name="Rectangle 33">
            <a:hlinkClick r:id="" action="ppaction://noaction"/>
          </p:cNvPr>
          <p:cNvSpPr/>
          <p:nvPr/>
        </p:nvSpPr>
        <p:spPr>
          <a:xfrm>
            <a:off x="253998" y="1067615"/>
            <a:ext cx="2743200" cy="2737104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30198" y="1067615"/>
            <a:ext cx="2514600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Models</a:t>
            </a:r>
          </a:p>
        </p:txBody>
      </p:sp>
      <p:pic>
        <p:nvPicPr>
          <p:cNvPr id="36" name="Picture 35" descr="Models.tif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0" y="1601015"/>
            <a:ext cx="2455058" cy="181165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Rectangle 36"/>
          <p:cNvSpPr/>
          <p:nvPr/>
        </p:nvSpPr>
        <p:spPr>
          <a:xfrm>
            <a:off x="338665" y="3389484"/>
            <a:ext cx="2566345" cy="30777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404040"/>
                </a:solidFill>
                <a:latin typeface="Helvetica"/>
                <a:cs typeface="Helvetica"/>
              </a:rPr>
              <a:t>(</a:t>
            </a:r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expanding collection: &gt; 80</a:t>
            </a:r>
            <a:r>
              <a:rPr lang="en-US" sz="1400" dirty="0" smtClean="0">
                <a:solidFill>
                  <a:srgbClr val="404040"/>
                </a:solidFill>
                <a:latin typeface="Helvetica"/>
                <a:cs typeface="Helvetica"/>
              </a:rPr>
              <a:t>)</a:t>
            </a:r>
            <a:endParaRPr lang="en-US" sz="1400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04115" y="5774267"/>
            <a:ext cx="2590800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en-US" b="1" dirty="0" smtClean="0">
                <a:latin typeface="Helvetica"/>
                <a:cs typeface="Helvetica"/>
              </a:rPr>
              <a:t>S</a:t>
            </a:r>
            <a:r>
              <a:rPr lang="en-US" sz="2000" dirty="0" smtClean="0">
                <a:latin typeface="Helvetica"/>
                <a:cs typeface="Helvetica"/>
              </a:rPr>
              <a:t>pace</a:t>
            </a:r>
            <a:r>
              <a:rPr lang="en-US" sz="2800" dirty="0" smtClean="0">
                <a:latin typeface="Helvetica"/>
                <a:cs typeface="Helvetica"/>
              </a:rPr>
              <a:t> </a:t>
            </a:r>
            <a:r>
              <a:rPr lang="en-US" b="1" dirty="0" smtClean="0">
                <a:latin typeface="Helvetica"/>
                <a:cs typeface="Helvetica"/>
              </a:rPr>
              <a:t>W</a:t>
            </a:r>
            <a:r>
              <a:rPr lang="en-US" sz="2000" dirty="0" smtClean="0">
                <a:latin typeface="Helvetica"/>
                <a:cs typeface="Helvetica"/>
              </a:rPr>
              <a:t>eather </a:t>
            </a:r>
            <a:r>
              <a:rPr lang="en-US" b="1" dirty="0" smtClean="0">
                <a:latin typeface="Helvetica"/>
                <a:cs typeface="Helvetica"/>
              </a:rPr>
              <a:t>R</a:t>
            </a:r>
            <a:r>
              <a:rPr lang="en-US" sz="2000" dirty="0" smtClean="0">
                <a:latin typeface="Helvetica"/>
                <a:cs typeface="Helvetica"/>
              </a:rPr>
              <a:t>esearch</a:t>
            </a:r>
            <a:r>
              <a:rPr lang="en-US" sz="2800" dirty="0" smtClean="0">
                <a:latin typeface="Helvetica"/>
                <a:cs typeface="Helvetica"/>
              </a:rPr>
              <a:t> </a:t>
            </a:r>
            <a:r>
              <a:rPr lang="en-US" b="1" dirty="0" smtClean="0">
                <a:latin typeface="Helvetica"/>
                <a:cs typeface="Helvetica"/>
              </a:rPr>
              <a:t>C</a:t>
            </a:r>
            <a:r>
              <a:rPr lang="en-US" sz="2000" dirty="0" smtClean="0">
                <a:latin typeface="Helvetica"/>
                <a:cs typeface="Helvetica"/>
              </a:rPr>
              <a:t>enter</a:t>
            </a:r>
          </a:p>
        </p:txBody>
      </p:sp>
      <p:pic>
        <p:nvPicPr>
          <p:cNvPr id="39" name="Picture 27" descr="swcLogo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294715" y="520699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3304115" y="3987801"/>
            <a:ext cx="2590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600" b="1" dirty="0">
                <a:latin typeface="Helvetica"/>
                <a:cs typeface="Helvetica"/>
              </a:rPr>
              <a:t>S</a:t>
            </a:r>
            <a:r>
              <a:rPr lang="en-US" sz="2600" b="1" dirty="0" smtClean="0">
                <a:latin typeface="Helvetica"/>
                <a:cs typeface="Helvetica"/>
              </a:rPr>
              <a:t>pace </a:t>
            </a:r>
            <a:r>
              <a:rPr lang="en-US" sz="2600" b="1" dirty="0">
                <a:latin typeface="Helvetica"/>
                <a:cs typeface="Helvetica"/>
              </a:rPr>
              <a:t>W</a:t>
            </a:r>
            <a:r>
              <a:rPr lang="en-US" sz="2600" b="1" dirty="0" smtClean="0">
                <a:latin typeface="Helvetica"/>
                <a:cs typeface="Helvetica"/>
              </a:rPr>
              <a:t>eather</a:t>
            </a: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400" b="1" dirty="0" smtClean="0">
                <a:latin typeface="Helvetica"/>
                <a:cs typeface="Helvetica"/>
              </a:rPr>
              <a:t>Services</a:t>
            </a:r>
          </a:p>
          <a:p>
            <a:pPr algn="ctr">
              <a:spcBef>
                <a:spcPts val="0"/>
              </a:spcBef>
            </a:pP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>
                <a:latin typeface="Helvetica"/>
                <a:cs typeface="Helvetica"/>
              </a:rPr>
              <a:t>for </a:t>
            </a:r>
            <a:r>
              <a:rPr lang="en-US" sz="1800" dirty="0" smtClean="0">
                <a:latin typeface="Helvetica"/>
                <a:cs typeface="Helvetica"/>
              </a:rPr>
              <a:t>NASA’s missions 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41" name="Rectangle 40">
            <a:hlinkClick r:id="" action="ppaction://noaction"/>
          </p:cNvPr>
          <p:cNvSpPr/>
          <p:nvPr/>
        </p:nvSpPr>
        <p:spPr>
          <a:xfrm>
            <a:off x="3276600" y="3987801"/>
            <a:ext cx="2743200" cy="2737104"/>
          </a:xfrm>
          <a:prstGeom prst="rect">
            <a:avLst/>
          </a:prstGeom>
          <a:noFill/>
          <a:ln w="76200" cmpd="sng">
            <a:solidFill>
              <a:srgbClr val="05B9D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itle 1"/>
          <p:cNvSpPr txBox="1">
            <a:spLocks/>
          </p:cNvSpPr>
          <p:nvPr/>
        </p:nvSpPr>
        <p:spPr bwMode="auto">
          <a:xfrm>
            <a:off x="1758948" y="89714"/>
            <a:ext cx="5715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tx1">
                <a:alpha val="80000"/>
              </a:scheme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3200" dirty="0" smtClean="0">
                <a:solidFill>
                  <a:srgbClr val="0F75BC"/>
                </a:solidFill>
                <a:latin typeface="Helvetica Neue"/>
                <a:cs typeface="Helvetica Neue"/>
              </a:rPr>
              <a:t>CCMC Assets &amp; Services</a:t>
            </a:r>
            <a:r>
              <a:rPr lang="en-US" dirty="0" smtClean="0">
                <a:solidFill>
                  <a:srgbClr val="0F75BC"/>
                </a:solidFill>
                <a:latin typeface="Helvetica Neue"/>
                <a:cs typeface="Helvetica Neue"/>
              </a:rPr>
              <a:t>  </a:t>
            </a:r>
            <a:endParaRPr lang="en-US" i="1" dirty="0" smtClean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43" name="Picture 36" descr="CCMC-logo-gif-small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8" y="46381"/>
            <a:ext cx="96706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6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-22860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80" y="2989307"/>
            <a:ext cx="1177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1143000" y="-228600"/>
            <a:ext cx="62484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SWRC Functional Diagram</a:t>
            </a:r>
            <a:endParaRPr lang="en-US" sz="3200" dirty="0"/>
          </a:p>
        </p:txBody>
      </p:sp>
      <p:cxnSp>
        <p:nvCxnSpPr>
          <p:cNvPr id="55" name="Elbow Connector 54"/>
          <p:cNvCxnSpPr>
            <a:stCxn id="92" idx="3"/>
            <a:endCxn id="82" idx="1"/>
          </p:cNvCxnSpPr>
          <p:nvPr/>
        </p:nvCxnSpPr>
        <p:spPr>
          <a:xfrm>
            <a:off x="5799138" y="2483644"/>
            <a:ext cx="542926" cy="1072188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68"/>
          <p:cNvGrpSpPr>
            <a:grpSpLocks/>
          </p:cNvGrpSpPr>
          <p:nvPr/>
        </p:nvGrpSpPr>
        <p:grpSpPr bwMode="auto">
          <a:xfrm>
            <a:off x="125413" y="1127125"/>
            <a:ext cx="2468562" cy="1379538"/>
            <a:chOff x="125138" y="1355527"/>
            <a:chExt cx="2468880" cy="1380319"/>
          </a:xfrm>
        </p:grpSpPr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38" y="1355527"/>
              <a:ext cx="2468880" cy="1380319"/>
            </a:xfrm>
            <a:prstGeom prst="rect">
              <a:avLst/>
            </a:prstGeom>
            <a:noFill/>
            <a:ln w="12700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71"/>
            <p:cNvSpPr txBox="1">
              <a:spLocks noChangeArrowheads="1"/>
            </p:cNvSpPr>
            <p:nvPr/>
          </p:nvSpPr>
          <p:spPr bwMode="auto">
            <a:xfrm>
              <a:off x="125138" y="1869663"/>
              <a:ext cx="2468880" cy="585107"/>
            </a:xfrm>
            <a:prstGeom prst="rect">
              <a:avLst/>
            </a:prstGeom>
            <a:solidFill>
              <a:schemeClr val="bg1">
                <a:alpha val="78822"/>
              </a:schemeClr>
            </a:solidFill>
            <a:ln w="9525">
              <a:solidFill>
                <a:srgbClr val="0D0D0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latin typeface="Helvetica" charset="0"/>
                  <a:cs typeface="Helvetica" charset="0"/>
                </a:rPr>
                <a:t>CCMC</a:t>
              </a:r>
            </a:p>
            <a:p>
              <a:pPr algn="ctr" eaLnBrk="1" hangingPunct="1"/>
              <a:r>
                <a:rPr lang="en-US" sz="1600">
                  <a:latin typeface="Helvetica" charset="0"/>
                  <a:cs typeface="Helvetica" charset="0"/>
                </a:rPr>
                <a:t>World-leading Modeling</a:t>
              </a:r>
            </a:p>
          </p:txBody>
        </p:sp>
      </p:grpSp>
      <p:grpSp>
        <p:nvGrpSpPr>
          <p:cNvPr id="59" name="Group 164"/>
          <p:cNvGrpSpPr>
            <a:grpSpLocks/>
          </p:cNvGrpSpPr>
          <p:nvPr/>
        </p:nvGrpSpPr>
        <p:grpSpPr bwMode="auto">
          <a:xfrm>
            <a:off x="125413" y="2867025"/>
            <a:ext cx="2468562" cy="1498600"/>
            <a:chOff x="202919" y="2725433"/>
            <a:chExt cx="2057400" cy="1149521"/>
          </a:xfrm>
        </p:grpSpPr>
        <p:pic>
          <p:nvPicPr>
            <p:cNvPr id="60" name="Picture 63" descr="iSWA_Cygnet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919" y="2725433"/>
              <a:ext cx="2057400" cy="1149521"/>
            </a:xfrm>
            <a:prstGeom prst="rect">
              <a:avLst/>
            </a:prstGeom>
            <a:noFill/>
            <a:ln w="12700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72"/>
            <p:cNvSpPr txBox="1">
              <a:spLocks noChangeArrowheads="1"/>
            </p:cNvSpPr>
            <p:nvPr/>
          </p:nvSpPr>
          <p:spPr bwMode="auto">
            <a:xfrm>
              <a:off x="202919" y="2999617"/>
              <a:ext cx="2057400" cy="306910"/>
            </a:xfrm>
            <a:prstGeom prst="rect">
              <a:avLst/>
            </a:prstGeom>
            <a:solidFill>
              <a:schemeClr val="tx1">
                <a:alpha val="63136"/>
              </a:schemeClr>
            </a:solidFill>
            <a:ln w="9525">
              <a:solidFill>
                <a:srgbClr val="0D0D0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SWx</a:t>
              </a:r>
              <a:r>
                <a:rPr lang="en-US" dirty="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 Tools</a:t>
              </a:r>
            </a:p>
          </p:txBody>
        </p:sp>
      </p:grpSp>
      <p:grpSp>
        <p:nvGrpSpPr>
          <p:cNvPr id="62" name="Group 67"/>
          <p:cNvGrpSpPr>
            <a:grpSpLocks/>
          </p:cNvGrpSpPr>
          <p:nvPr/>
        </p:nvGrpSpPr>
        <p:grpSpPr bwMode="auto">
          <a:xfrm>
            <a:off x="125413" y="4725988"/>
            <a:ext cx="2468562" cy="1830387"/>
            <a:chOff x="125138" y="4955039"/>
            <a:chExt cx="2468881" cy="1829499"/>
          </a:xfrm>
        </p:grpSpPr>
        <p:pic>
          <p:nvPicPr>
            <p:cNvPr id="63" name="Picture 2" descr="Macintosh HD:Users:jaoleary:Desktop:Code 100 Presentations:Code_100_2007:Sep_2007:DollyP_mission_Update:NewMiss_9_19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38" y="4955039"/>
              <a:ext cx="2468880" cy="1829499"/>
            </a:xfrm>
            <a:prstGeom prst="rect">
              <a:avLst/>
            </a:prstGeom>
            <a:noFill/>
            <a:ln w="12700">
              <a:solidFill>
                <a:srgbClr val="0D0D0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73"/>
            <p:cNvSpPr txBox="1">
              <a:spLocks noChangeArrowheads="1"/>
            </p:cNvSpPr>
            <p:nvPr/>
          </p:nvSpPr>
          <p:spPr bwMode="auto">
            <a:xfrm>
              <a:off x="125138" y="5520254"/>
              <a:ext cx="2468881" cy="707886"/>
            </a:xfrm>
            <a:prstGeom prst="rect">
              <a:avLst/>
            </a:prstGeom>
            <a:solidFill>
              <a:schemeClr val="bg1">
                <a:alpha val="78822"/>
              </a:schemeClr>
            </a:solidFill>
            <a:ln w="9525">
              <a:solidFill>
                <a:srgbClr val="0D0D0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latin typeface="Helvetica" charset="0"/>
                  <a:cs typeface="Helvetica" charset="0"/>
                </a:rPr>
                <a:t>NASA, Other,</a:t>
              </a:r>
            </a:p>
            <a:p>
              <a:pPr algn="ctr" eaLnBrk="1" hangingPunct="1"/>
              <a:r>
                <a:rPr lang="en-US">
                  <a:latin typeface="Helvetica" charset="0"/>
                  <a:cs typeface="Helvetica" charset="0"/>
                </a:rPr>
                <a:t>Data Streams</a:t>
              </a:r>
            </a:p>
          </p:txBody>
        </p:sp>
      </p:grpSp>
      <p:pic>
        <p:nvPicPr>
          <p:cNvPr id="65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6022975"/>
            <a:ext cx="320675" cy="422275"/>
          </a:xfrm>
          <a:prstGeom prst="rect">
            <a:avLst/>
          </a:prstGeom>
          <a:noFill/>
          <a:ln w="9525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751513"/>
            <a:ext cx="1146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791200"/>
            <a:ext cx="5127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8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6148388"/>
            <a:ext cx="82073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8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6216650"/>
            <a:ext cx="111125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8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5883275"/>
            <a:ext cx="4953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8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5618163"/>
            <a:ext cx="83502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4876800"/>
            <a:ext cx="9064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203825"/>
            <a:ext cx="7286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5365750"/>
            <a:ext cx="1038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4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76800"/>
            <a:ext cx="6254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5256213"/>
            <a:ext cx="8064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4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876800"/>
            <a:ext cx="5318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8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1127125"/>
            <a:ext cx="2557462" cy="1685925"/>
          </a:xfrm>
          <a:prstGeom prst="rect">
            <a:avLst/>
          </a:prstGeom>
          <a:noFill/>
          <a:ln w="9525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190"/>
          <p:cNvSpPr txBox="1">
            <a:spLocks noChangeArrowheads="1"/>
          </p:cNvSpPr>
          <p:nvPr/>
        </p:nvSpPr>
        <p:spPr bwMode="auto">
          <a:xfrm>
            <a:off x="6481763" y="1581150"/>
            <a:ext cx="2557462" cy="1016000"/>
          </a:xfrm>
          <a:prstGeom prst="rect">
            <a:avLst/>
          </a:prstGeom>
          <a:solidFill>
            <a:schemeClr val="bg1">
              <a:alpha val="7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  <a:cs typeface="Helvetica" charset="0"/>
              </a:rPr>
              <a:t>Provide unique sw service to NASA</a:t>
            </a:r>
            <a:r>
              <a:rPr lang="ja-JP" altLang="en-US">
                <a:latin typeface="Helvetica" charset="0"/>
                <a:cs typeface="Helvetica" charset="0"/>
              </a:rPr>
              <a:t>’</a:t>
            </a:r>
            <a:r>
              <a:rPr lang="en-US" altLang="ja-JP">
                <a:latin typeface="Helvetica" charset="0"/>
                <a:cs typeface="Helvetica" charset="0"/>
              </a:rPr>
              <a:t>s Missions</a:t>
            </a:r>
            <a:endParaRPr lang="en-US">
              <a:latin typeface="Helvetica" charset="0"/>
              <a:cs typeface="Helvetica" charset="0"/>
            </a:endParaRPr>
          </a:p>
        </p:txBody>
      </p:sp>
      <p:cxnSp>
        <p:nvCxnSpPr>
          <p:cNvPr id="80" name="Elbow Connector 79"/>
          <p:cNvCxnSpPr>
            <a:stCxn id="92" idx="3"/>
            <a:endCxn id="79" idx="1"/>
          </p:cNvCxnSpPr>
          <p:nvPr/>
        </p:nvCxnSpPr>
        <p:spPr>
          <a:xfrm flipV="1">
            <a:off x="5799138" y="2089150"/>
            <a:ext cx="682625" cy="395288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204"/>
          <p:cNvSpPr txBox="1">
            <a:spLocks noChangeArrowheads="1"/>
          </p:cNvSpPr>
          <p:nvPr/>
        </p:nvSpPr>
        <p:spPr bwMode="auto">
          <a:xfrm>
            <a:off x="3241675" y="1257300"/>
            <a:ext cx="2557463" cy="70802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  <a:latin typeface="Helvetica" charset="0"/>
                <a:cs typeface="Helvetica" charset="0"/>
              </a:rPr>
              <a:t>Space Weather Research Center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342064" y="3048000"/>
            <a:ext cx="1825624" cy="1015663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500" dirty="0">
                <a:latin typeface="Helvetica" charset="0"/>
                <a:cs typeface="Helvetica" charset="0"/>
              </a:rPr>
              <a:t>Building space weather knowledge bases</a:t>
            </a:r>
          </a:p>
          <a:p>
            <a:pPr algn="ctr">
              <a:defRPr/>
            </a:pPr>
            <a:r>
              <a:rPr lang="en-US" sz="1500" dirty="0">
                <a:noFill/>
                <a:latin typeface="Helvetica"/>
                <a:ea typeface="ＭＳ Ｐゴシック" charset="-128"/>
                <a:cs typeface="Helvetica"/>
              </a:rPr>
              <a:t>n Scientists</a:t>
            </a:r>
          </a:p>
        </p:txBody>
      </p:sp>
      <p:pic>
        <p:nvPicPr>
          <p:cNvPr id="83" name="Picture 227" descr="summerinterns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t="18799" r="3870" b="10231"/>
          <a:stretch>
            <a:fillRect/>
          </a:stretch>
        </p:blipFill>
        <p:spPr bwMode="auto">
          <a:xfrm>
            <a:off x="6516688" y="5224463"/>
            <a:ext cx="2522537" cy="1331912"/>
          </a:xfrm>
          <a:prstGeom prst="rect">
            <a:avLst/>
          </a:prstGeom>
          <a:noFill/>
          <a:ln w="9525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28" descr="sep_nogoes_jan23_27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238625"/>
            <a:ext cx="2522537" cy="833438"/>
          </a:xfrm>
          <a:prstGeom prst="rect">
            <a:avLst/>
          </a:prstGeom>
          <a:noFill/>
          <a:ln w="9525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Arrow Connector 84"/>
          <p:cNvCxnSpPr>
            <a:stCxn id="92" idx="2"/>
            <a:endCxn id="87" idx="0"/>
          </p:cNvCxnSpPr>
          <p:nvPr/>
        </p:nvCxnSpPr>
        <p:spPr>
          <a:xfrm rot="16200000" flipH="1">
            <a:off x="3998913" y="4217988"/>
            <a:ext cx="1016000" cy="0"/>
          </a:xfrm>
          <a:prstGeom prst="straightConnector1">
            <a:avLst/>
          </a:prstGeom>
          <a:ln w="41275" cap="flat" cmpd="sng" algn="ctr">
            <a:solidFill>
              <a:srgbClr val="F79646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3221038" y="3987800"/>
            <a:ext cx="2584450" cy="369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Partnering</a:t>
            </a:r>
          </a:p>
        </p:txBody>
      </p:sp>
      <p:sp>
        <p:nvSpPr>
          <p:cNvPr id="87" name="Rectangle 86"/>
          <p:cNvSpPr/>
          <p:nvPr/>
        </p:nvSpPr>
        <p:spPr>
          <a:xfrm>
            <a:off x="3209925" y="4725988"/>
            <a:ext cx="2595563" cy="1830387"/>
          </a:xfrm>
          <a:prstGeom prst="rect">
            <a:avLst/>
          </a:prstGeom>
          <a:noFill/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8" name="Elbow Connector 87"/>
          <p:cNvCxnSpPr>
            <a:stCxn id="58" idx="3"/>
            <a:endCxn id="92" idx="1"/>
          </p:cNvCxnSpPr>
          <p:nvPr/>
        </p:nvCxnSpPr>
        <p:spPr>
          <a:xfrm>
            <a:off x="2593975" y="1933575"/>
            <a:ext cx="620713" cy="550863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61" idx="3"/>
            <a:endCxn id="92" idx="1"/>
          </p:cNvCxnSpPr>
          <p:nvPr/>
        </p:nvCxnSpPr>
        <p:spPr>
          <a:xfrm flipV="1">
            <a:off x="2593975" y="2484438"/>
            <a:ext cx="620713" cy="939800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/>
          <p:cNvCxnSpPr>
            <a:stCxn id="92" idx="3"/>
          </p:cNvCxnSpPr>
          <p:nvPr/>
        </p:nvCxnSpPr>
        <p:spPr>
          <a:xfrm>
            <a:off x="5799138" y="2482850"/>
            <a:ext cx="717550" cy="2171700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/>
          <p:cNvCxnSpPr>
            <a:stCxn id="92" idx="3"/>
          </p:cNvCxnSpPr>
          <p:nvPr/>
        </p:nvCxnSpPr>
        <p:spPr>
          <a:xfrm>
            <a:off x="5799138" y="2482850"/>
            <a:ext cx="717550" cy="3406775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/>
          <p:cNvSpPr/>
          <p:nvPr/>
        </p:nvSpPr>
        <p:spPr>
          <a:xfrm>
            <a:off x="3214688" y="1257300"/>
            <a:ext cx="2584450" cy="2452688"/>
          </a:xfrm>
          <a:prstGeom prst="roundRect">
            <a:avLst>
              <a:gd name="adj" fmla="val 3213"/>
            </a:avLst>
          </a:prstGeom>
          <a:noFill/>
          <a:ln w="76200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3" name="Elbow Connector 92"/>
          <p:cNvCxnSpPr>
            <a:stCxn id="64" idx="3"/>
            <a:endCxn id="92" idx="1"/>
          </p:cNvCxnSpPr>
          <p:nvPr/>
        </p:nvCxnSpPr>
        <p:spPr>
          <a:xfrm flipV="1">
            <a:off x="2593975" y="2482850"/>
            <a:ext cx="620713" cy="3162300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2"/>
          <p:cNvSpPr txBox="1">
            <a:spLocks noChangeArrowheads="1"/>
          </p:cNvSpPr>
          <p:nvPr/>
        </p:nvSpPr>
        <p:spPr bwMode="auto">
          <a:xfrm>
            <a:off x="6516688" y="4378325"/>
            <a:ext cx="2557462" cy="554038"/>
          </a:xfrm>
          <a:prstGeom prst="rect">
            <a:avLst/>
          </a:prstGeom>
          <a:solidFill>
            <a:schemeClr val="tx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>
                <a:solidFill>
                  <a:srgbClr val="FFFFFF"/>
                </a:solidFill>
                <a:latin typeface="Helvetica" charset="0"/>
                <a:cs typeface="Helvetica" charset="0"/>
              </a:rPr>
              <a:t>Space Weather Related Research and Prototyping</a:t>
            </a:r>
          </a:p>
        </p:txBody>
      </p:sp>
      <p:sp>
        <p:nvSpPr>
          <p:cNvPr id="95" name="Slide Number Placeholder 47"/>
          <p:cNvSpPr>
            <a:spLocks noGrp="1"/>
          </p:cNvSpPr>
          <p:nvPr>
            <p:ph type="sldNum" sz="quarter" idx="10"/>
          </p:nvPr>
        </p:nvSpPr>
        <p:spPr>
          <a:xfrm>
            <a:off x="8785225" y="6400800"/>
            <a:ext cx="358775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6D9C55-9CEA-0A4D-B8A4-0A731B6B87AC}" type="slidenum">
              <a:rPr lang="en-US" sz="800">
                <a:latin typeface="Arial" charset="0"/>
              </a:rPr>
              <a:pPr/>
              <a:t>4</a:t>
            </a:fld>
            <a:endParaRPr lang="en-US" sz="800">
              <a:latin typeface="Arial" charset="0"/>
            </a:endParaRPr>
          </a:p>
        </p:txBody>
      </p:sp>
      <p:pic>
        <p:nvPicPr>
          <p:cNvPr id="96" name="Picture 12" descr="SWRC_Logo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054225"/>
            <a:ext cx="152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6481474" y="139700"/>
            <a:ext cx="2557270" cy="1246495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500" dirty="0">
                <a:solidFill>
                  <a:srgbClr val="FF0000"/>
                </a:solidFill>
                <a:latin typeface="Helvetica" charset="0"/>
                <a:cs typeface="Helvetica" charset="0"/>
              </a:rPr>
              <a:t>N</a:t>
            </a:r>
            <a:r>
              <a:rPr lang="en-US" sz="1500" dirty="0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otifications</a:t>
            </a:r>
            <a:endParaRPr lang="en-US" sz="1500" dirty="0">
              <a:solidFill>
                <a:srgbClr val="FF0000"/>
              </a:solidFill>
              <a:latin typeface="Helvetica" charset="0"/>
              <a:cs typeface="Helvetica" charset="0"/>
            </a:endParaRPr>
          </a:p>
          <a:p>
            <a:pPr algn="r">
              <a:defRPr/>
            </a:pPr>
            <a:r>
              <a:rPr lang="en-US" sz="1500" dirty="0">
                <a:solidFill>
                  <a:srgbClr val="FF0000"/>
                </a:solidFill>
                <a:latin typeface="Helvetica" charset="0"/>
                <a:cs typeface="Helvetica" charset="0"/>
              </a:rPr>
              <a:t>Weekly Reports</a:t>
            </a:r>
          </a:p>
          <a:p>
            <a:pPr algn="r">
              <a:defRPr/>
            </a:pPr>
            <a:r>
              <a:rPr lang="en-US" sz="1500" dirty="0">
                <a:solidFill>
                  <a:srgbClr val="FF0000"/>
                </a:solidFill>
                <a:latin typeface="Helvetica" charset="0"/>
                <a:cs typeface="Helvetica" charset="0"/>
              </a:rPr>
              <a:t>Anomaly Analysis Support</a:t>
            </a:r>
          </a:p>
          <a:p>
            <a:pPr algn="r">
              <a:defRPr/>
            </a:pPr>
            <a:r>
              <a:rPr lang="en-US" sz="1500" dirty="0">
                <a:solidFill>
                  <a:srgbClr val="FF0000"/>
                </a:solidFill>
                <a:latin typeface="Helvetica" charset="0"/>
                <a:cs typeface="Helvetica" charset="0"/>
              </a:rPr>
              <a:t>Workshops</a:t>
            </a:r>
          </a:p>
          <a:p>
            <a:pPr algn="r">
              <a:defRPr/>
            </a:pPr>
            <a:r>
              <a:rPr lang="en-US" sz="1500" dirty="0">
                <a:noFill/>
                <a:latin typeface="Helvetica"/>
                <a:ea typeface="ＭＳ Ｐゴシック" charset="-128"/>
                <a:cs typeface="Helvetica"/>
              </a:rPr>
              <a:t>n Scientists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481474" y="5830799"/>
            <a:ext cx="2557270" cy="323165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dirty="0">
                <a:latin typeface="Helvetica" charset="0"/>
                <a:cs typeface="Helvetica" charset="0"/>
              </a:rPr>
              <a:t>Education and Training</a:t>
            </a:r>
            <a:endParaRPr lang="en-US" sz="1500" dirty="0">
              <a:noFill/>
              <a:latin typeface="Helvetica"/>
              <a:ea typeface="ＭＳ Ｐゴシック" charset="-128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609600"/>
            <a:ext cx="487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Need </a:t>
            </a:r>
            <a:r>
              <a:rPr lang="en-US" sz="1400" dirty="0" smtClean="0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for Interplanetary Space Weather monitoring/forecasting</a:t>
            </a:r>
            <a:endParaRPr lang="en-US" sz="1400" dirty="0"/>
          </a:p>
        </p:txBody>
      </p:sp>
      <p:pic>
        <p:nvPicPr>
          <p:cNvPr id="99" name="Picture 36" descr="CCMC-logo-gif-small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6" y="-147637"/>
            <a:ext cx="96706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0" y="58738"/>
            <a:ext cx="5181600" cy="917575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latin typeface="Helvetica" charset="0"/>
                <a:cs typeface="Helvetica" charset="0"/>
              </a:rPr>
              <a:t>NASA </a:t>
            </a:r>
            <a:r>
              <a:rPr lang="en-US" sz="2800" dirty="0" smtClean="0">
                <a:latin typeface="Helvetica" charset="0"/>
                <a:cs typeface="Helvetica" charset="0"/>
              </a:rPr>
              <a:t>End-User Needs</a:t>
            </a:r>
            <a:endParaRPr lang="en-US" dirty="0"/>
          </a:p>
        </p:txBody>
      </p:sp>
      <p:sp>
        <p:nvSpPr>
          <p:cNvPr id="21506" name="Content Placeholder 4"/>
          <p:cNvSpPr>
            <a:spLocks noGrp="1"/>
          </p:cNvSpPr>
          <p:nvPr>
            <p:ph idx="1"/>
          </p:nvPr>
        </p:nvSpPr>
        <p:spPr>
          <a:xfrm>
            <a:off x="304800" y="1295400"/>
            <a:ext cx="6096000" cy="5105400"/>
          </a:xfrm>
        </p:spPr>
        <p:txBody>
          <a:bodyPr/>
          <a:lstStyle/>
          <a:p>
            <a:pPr>
              <a:spcBef>
                <a:spcPts val="188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Primary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i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mpacts pertain to charged particle radiation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Helvetica"/>
              <a:ea typeface="ＭＳ Ｐゴシック" charset="0"/>
              <a:cs typeface="Helvetica"/>
            </a:endParaRPr>
          </a:p>
          <a:p>
            <a:pPr lvl="1">
              <a:spcBef>
                <a:spcPts val="188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Deep dielectric charging due to energetic electrons (300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keV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- few MeV)</a:t>
            </a:r>
          </a:p>
          <a:p>
            <a:pPr lvl="1">
              <a:spcBef>
                <a:spcPts val="188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Surface Charging (0.1-40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keV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)</a:t>
            </a:r>
          </a:p>
          <a:p>
            <a:pPr lvl="1">
              <a:spcBef>
                <a:spcPts val="188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Single Event Effects (SEPs and GCRs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)</a:t>
            </a:r>
          </a:p>
          <a:p>
            <a:pPr lvl="1">
              <a:spcBef>
                <a:spcPts val="188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Total dose effects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Helvetica"/>
              <a:ea typeface="ＭＳ Ｐゴシック" charset="0"/>
              <a:cs typeface="Helvetica"/>
            </a:endParaRPr>
          </a:p>
          <a:p>
            <a:pPr>
              <a:spcBef>
                <a:spcPts val="188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</a:rPr>
              <a:t>SEP characterization (&gt;10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</a:rPr>
              <a:t>kev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</a:rPr>
              <a:t> protons and heavier ions) is a robotic mission need that is also a big concern for human space exploration (partnership with NASA/JSC Space Radiation Analysis Group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>
              <a:spcBef>
                <a:spcPts val="188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Collision avoidance at LEO orbit: a growing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ＭＳ Ｐゴシック" charset="0"/>
                <a:cs typeface="Helvetica"/>
              </a:rPr>
              <a:t>issue</a:t>
            </a:r>
          </a:p>
          <a:p>
            <a:pPr>
              <a:spcBef>
                <a:spcPts val="188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</a:rPr>
              <a:t>The core benefit of the service: space weather as a part of general situational awareness and anomaly assessments.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spcBef>
                <a:spcPts val="188"/>
              </a:spcBef>
              <a:spcAft>
                <a:spcPts val="300"/>
              </a:spcAft>
              <a:buFont typeface="Wingdings" charset="2"/>
              <a:buChar char="§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124200"/>
            <a:ext cx="1676400" cy="1676400"/>
          </a:xfrm>
          <a:prstGeom prst="rect">
            <a:avLst/>
          </a:prstGeom>
        </p:spPr>
      </p:pic>
      <p:pic>
        <p:nvPicPr>
          <p:cNvPr id="6" name="Picture 5" descr="sat_impacts_Mazur_Space_Weather_Impact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8164" r="4734" b="6967"/>
          <a:stretch/>
        </p:blipFill>
        <p:spPr>
          <a:xfrm>
            <a:off x="6553200" y="1219200"/>
            <a:ext cx="2514600" cy="1867323"/>
          </a:xfrm>
          <a:prstGeom prst="rect">
            <a:avLst/>
          </a:prstGeom>
        </p:spPr>
      </p:pic>
      <p:pic>
        <p:nvPicPr>
          <p:cNvPr id="5" name="Picture 4" descr="DNA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953000"/>
            <a:ext cx="2057400" cy="1481328"/>
          </a:xfrm>
          <a:prstGeom prst="rect">
            <a:avLst/>
          </a:prstGeom>
        </p:spPr>
      </p:pic>
      <p:pic>
        <p:nvPicPr>
          <p:cNvPr id="8" name="Picture 36" descr="CCMC-logo-gif-sm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48" y="186263"/>
            <a:ext cx="96706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2400"/>
            <a:ext cx="2057400" cy="749300"/>
          </a:xfrm>
        </p:spPr>
        <p:txBody>
          <a:bodyPr/>
          <a:lstStyle/>
          <a:p>
            <a:r>
              <a:rPr lang="en-US" smtClean="0"/>
              <a:t>Challanges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CAA0EB-85B3-FE45-9B11-7CE6F25D9DA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083"/>
            <a:ext cx="9144000" cy="51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65100"/>
            <a:ext cx="6019800" cy="917575"/>
          </a:xfrm>
        </p:spPr>
        <p:txBody>
          <a:bodyPr/>
          <a:lstStyle/>
          <a:p>
            <a:pPr algn="ctr"/>
            <a:r>
              <a:rPr lang="en-US" dirty="0" smtClean="0"/>
              <a:t>Validation Results of CME Arrival Prediction (</a:t>
            </a:r>
            <a:r>
              <a:rPr lang="en-US" dirty="0" err="1" smtClean="0"/>
              <a:t>Wold</a:t>
            </a:r>
            <a:r>
              <a:rPr lang="en-US" dirty="0" smtClean="0"/>
              <a:t> et al., 2016)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3BB25-0441-2846-A61E-D4814602E7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 descr="Summary2-Wold2016AGUENLILValid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066800"/>
            <a:ext cx="7162800" cy="5534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5300" y="18288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 is larger with only two spacecraft instead of three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5715000" y="3048000"/>
            <a:ext cx="381000" cy="304800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1" name="Straight Arrow Connector 10"/>
          <p:cNvCxnSpPr>
            <a:stCxn id="8" idx="2"/>
          </p:cNvCxnSpPr>
          <p:nvPr/>
        </p:nvCxnSpPr>
        <p:spPr bwMode="auto">
          <a:xfrm flipH="1">
            <a:off x="2743200" y="2844463"/>
            <a:ext cx="5245100" cy="13465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8" idx="2"/>
          </p:cNvCxnSpPr>
          <p:nvPr/>
        </p:nvCxnSpPr>
        <p:spPr bwMode="auto">
          <a:xfrm flipH="1">
            <a:off x="3581400" y="2844463"/>
            <a:ext cx="4406900" cy="78807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8" idx="2"/>
          </p:cNvCxnSpPr>
          <p:nvPr/>
        </p:nvCxnSpPr>
        <p:spPr bwMode="auto">
          <a:xfrm flipH="1">
            <a:off x="5638800" y="2844463"/>
            <a:ext cx="2349500" cy="14227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6313488" y="3642019"/>
            <a:ext cx="2689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/>
                <a:cs typeface="Helvetica"/>
              </a:rPr>
              <a:t>D</a:t>
            </a:r>
            <a:r>
              <a:rPr lang="en-US" sz="1800" dirty="0" smtClean="0">
                <a:latin typeface="Helvetica"/>
                <a:cs typeface="Helvetica"/>
              </a:rPr>
              <a:t>uring </a:t>
            </a:r>
            <a:r>
              <a:rPr lang="en-US" sz="1800" dirty="0">
                <a:latin typeface="Helvetica"/>
                <a:cs typeface="Helvetica"/>
              </a:rPr>
              <a:t>the period post </a:t>
            </a:r>
            <a:endParaRPr lang="en-US" sz="1800" dirty="0" smtClean="0">
              <a:latin typeface="Helvetica"/>
              <a:cs typeface="Helvetica"/>
            </a:endParaRPr>
          </a:p>
          <a:p>
            <a:r>
              <a:rPr lang="en-US" sz="1800" dirty="0" smtClean="0">
                <a:latin typeface="Helvetica"/>
                <a:cs typeface="Helvetica"/>
              </a:rPr>
              <a:t>Sept 2014</a:t>
            </a:r>
          </a:p>
          <a:p>
            <a:r>
              <a:rPr lang="en-US" sz="1800" dirty="0" smtClean="0">
                <a:latin typeface="Helvetica"/>
                <a:cs typeface="Helvetica"/>
              </a:rPr>
              <a:t>(</a:t>
            </a:r>
            <a:r>
              <a:rPr lang="en-US" sz="1800" dirty="0">
                <a:latin typeface="Helvetica"/>
                <a:cs typeface="Helvetica"/>
              </a:rPr>
              <a:t>without STEREOB </a:t>
            </a:r>
            <a:endParaRPr lang="en-US" sz="1800" dirty="0" smtClean="0">
              <a:latin typeface="Helvetica"/>
              <a:cs typeface="Helvetica"/>
            </a:endParaRPr>
          </a:p>
          <a:p>
            <a:r>
              <a:rPr lang="en-US" sz="1800" dirty="0" smtClean="0">
                <a:latin typeface="Helvetica"/>
                <a:cs typeface="Helvetica"/>
              </a:rPr>
              <a:t>and </a:t>
            </a:r>
            <a:r>
              <a:rPr lang="en-US" sz="1800" dirty="0">
                <a:latin typeface="Helvetica"/>
                <a:cs typeface="Helvetica"/>
              </a:rPr>
              <a:t>reduced STEREO A coverage) </a:t>
            </a:r>
            <a:r>
              <a:rPr lang="en-US" sz="1800" dirty="0" smtClean="0">
                <a:latin typeface="Helvetica"/>
                <a:cs typeface="Helvetica"/>
              </a:rPr>
              <a:t>a </a:t>
            </a:r>
            <a:r>
              <a:rPr lang="en-US" sz="1800" dirty="0">
                <a:latin typeface="Helvetica"/>
                <a:cs typeface="Helvetica"/>
              </a:rPr>
              <a:t>reduction in skill of </a:t>
            </a:r>
            <a:r>
              <a:rPr lang="en-US" sz="1800" b="1" dirty="0">
                <a:latin typeface="Helvetica"/>
                <a:cs typeface="Helvetica"/>
              </a:rPr>
              <a:t>2.3 hours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9175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219200" y="152400"/>
            <a:ext cx="6705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tx1">
                <a:alpha val="80000"/>
              </a:schemeClr>
            </a:outerShdw>
          </a:effectLst>
        </p:spPr>
        <p:txBody>
          <a:bodyPr lIns="91414" tIns="45708" rIns="91414" bIns="45708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F75BC"/>
                </a:solidFill>
                <a:latin typeface="Helvetica" charset="0"/>
                <a:ea typeface="Helvetica" charset="0"/>
                <a:cs typeface="Helvetica" charset="0"/>
              </a:rPr>
              <a:t>Benefits of L5 </a:t>
            </a:r>
            <a:r>
              <a:rPr lang="en-US" sz="2800" dirty="0">
                <a:solidFill>
                  <a:srgbClr val="0F75BC"/>
                </a:solidFill>
                <a:latin typeface="Helvetica" charset="0"/>
                <a:ea typeface="Helvetica" charset="0"/>
                <a:cs typeface="Helvetica" charset="0"/>
              </a:rPr>
              <a:t>missions </a:t>
            </a:r>
            <a:r>
              <a:rPr lang="en-US" sz="2800" dirty="0" smtClean="0">
                <a:solidFill>
                  <a:srgbClr val="0F75BC"/>
                </a:solidFill>
                <a:latin typeface="Helvetica" charset="0"/>
                <a:ea typeface="Helvetica" charset="0"/>
                <a:cs typeface="Helvetica" charset="0"/>
              </a:rPr>
              <a:t>for </a:t>
            </a:r>
            <a:r>
              <a:rPr lang="en-US" sz="2800" dirty="0" smtClean="0">
                <a:solidFill>
                  <a:srgbClr val="0F75BC"/>
                </a:solidFill>
                <a:latin typeface="Helvetica" charset="0"/>
                <a:ea typeface="Helvetica" charset="0"/>
                <a:cs typeface="Helvetica" charset="0"/>
              </a:rPr>
              <a:t>interplanetary </a:t>
            </a:r>
            <a:r>
              <a:rPr lang="en-US" sz="2800" dirty="0">
                <a:solidFill>
                  <a:srgbClr val="0F75BC"/>
                </a:solidFill>
                <a:latin typeface="Helvetica" charset="0"/>
                <a:ea typeface="Helvetica" charset="0"/>
                <a:cs typeface="Helvetica" charset="0"/>
              </a:rPr>
              <a:t>space weather </a:t>
            </a:r>
            <a:r>
              <a:rPr lang="en-US" sz="2800" dirty="0" smtClean="0">
                <a:solidFill>
                  <a:srgbClr val="0F75BC"/>
                </a:solidFill>
                <a:latin typeface="Helvetica" charset="0"/>
                <a:ea typeface="Helvetica" charset="0"/>
                <a:cs typeface="Helvetica" charset="0"/>
              </a:rPr>
              <a:t>forecasting</a:t>
            </a:r>
            <a:endParaRPr lang="en-US" sz="2800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990600"/>
            <a:ext cx="9144000" cy="5715000"/>
          </a:xfrm>
          <a:prstGeom prst="rect">
            <a:avLst/>
          </a:prstGeom>
        </p:spPr>
        <p:txBody>
          <a:bodyPr vert="horz" lIns="84655" tIns="42328" rIns="84655" bIns="42328" rtlCol="0">
            <a:noAutofit/>
          </a:bodyPr>
          <a:lstStyle/>
          <a:p>
            <a:pPr marL="317457" indent="-317457" defTabSz="423276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200" dirty="0">
              <a:latin typeface="+mn-lt"/>
              <a:ea typeface="+mn-ea"/>
              <a:cs typeface="+mn-cs"/>
            </a:endParaRPr>
          </a:p>
          <a:p>
            <a:pPr marL="317457" indent="-317457" defTabSz="423276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 err="1" smtClean="0">
                <a:solidFill>
                  <a:srgbClr val="0347F1"/>
                </a:solidFill>
                <a:latin typeface="Helvetica" charset="0"/>
                <a:ea typeface="Helvetica" charset="0"/>
                <a:cs typeface="Helvetica" charset="0"/>
              </a:rPr>
              <a:t>Magnetograms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would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reduce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errors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background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solar wind prediction,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in CME arrival time prediction, and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be useful for flare prediction models.</a:t>
            </a:r>
          </a:p>
          <a:p>
            <a:pPr marL="317457" indent="-317457" defTabSz="423276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EUV observations </a:t>
            </a:r>
            <a:r>
              <a:rPr lang="en-US" sz="2200" b="1" dirty="0">
                <a:solidFill>
                  <a:srgbClr val="0347F1"/>
                </a:solidFill>
                <a:latin typeface="Helvetica" charset="0"/>
                <a:ea typeface="Helvetica" charset="0"/>
                <a:cs typeface="Helvetica" charset="0"/>
              </a:rPr>
              <a:t>and </a:t>
            </a:r>
            <a:r>
              <a:rPr lang="en-US" sz="2200" b="1" dirty="0" err="1">
                <a:solidFill>
                  <a:srgbClr val="0347F1"/>
                </a:solidFill>
                <a:latin typeface="Helvetica" charset="0"/>
                <a:ea typeface="Helvetica" charset="0"/>
                <a:cs typeface="Helvetica" charset="0"/>
              </a:rPr>
              <a:t>magnetograms</a:t>
            </a:r>
            <a:r>
              <a:rPr lang="en-US" sz="2200" b="1" dirty="0">
                <a:solidFill>
                  <a:srgbClr val="0347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would track active region development with longer lead times.</a:t>
            </a:r>
          </a:p>
          <a:p>
            <a:pPr marL="317457" indent="-317457" defTabSz="423276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 err="1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Heliospheric</a:t>
            </a:r>
            <a:r>
              <a:rPr lang="en-US" sz="22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 Imager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observations could be used to update CME arrival time forecasts, and </a:t>
            </a:r>
            <a:r>
              <a:rPr lang="en-US" sz="2200" dirty="0" err="1">
                <a:latin typeface="Helvetica" charset="0"/>
                <a:ea typeface="Helvetica" charset="0"/>
                <a:cs typeface="Helvetica" charset="0"/>
              </a:rPr>
              <a:t>subselect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ensemble forecasts.</a:t>
            </a:r>
          </a:p>
          <a:p>
            <a:pPr marL="317457" indent="-317457" defTabSz="423276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Solar wind observations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would provide high speed stream forecast, can be used to </a:t>
            </a:r>
            <a:r>
              <a:rPr lang="en-US" sz="2200" dirty="0" err="1">
                <a:latin typeface="Helvetica" charset="0"/>
                <a:ea typeface="Helvetica" charset="0"/>
                <a:cs typeface="Helvetica" charset="0"/>
              </a:rPr>
              <a:t>subselect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ensemble solar wind predictions.</a:t>
            </a:r>
          </a:p>
          <a:p>
            <a:pPr marL="317457" indent="-317457" defTabSz="423276">
              <a:spcBef>
                <a:spcPct val="20000"/>
              </a:spcBef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Coronagraphs and EUV observations</a:t>
            </a:r>
            <a:r>
              <a:rPr lang="en-US" sz="22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would reduce CME measurement errors.</a:t>
            </a:r>
          </a:p>
          <a:p>
            <a:pPr marL="317457" indent="-317457" defTabSz="423276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Solar energetic particle observations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can be useful for SEP models, and provides connectivity information relevant for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forecasting and for constraining CME parameters. 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pPr marL="317457" indent="-317457" defTabSz="423276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200" dirty="0">
              <a:latin typeface="+mn-lt"/>
              <a:ea typeface="+mn-ea"/>
              <a:cs typeface="+mn-cs"/>
            </a:endParaRPr>
          </a:p>
          <a:p>
            <a:pPr marL="317457" indent="-317457" defTabSz="423276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200" dirty="0">
              <a:latin typeface="+mn-lt"/>
              <a:ea typeface="+mn-ea"/>
              <a:cs typeface="+mn-cs"/>
            </a:endParaRPr>
          </a:p>
          <a:p>
            <a:pPr marL="317457" indent="-317457" defTabSz="423276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1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2"/>
          <p:cNvSpPr txBox="1">
            <a:spLocks noChangeArrowheads="1"/>
          </p:cNvSpPr>
          <p:nvPr/>
        </p:nvSpPr>
        <p:spPr bwMode="auto">
          <a:xfrm>
            <a:off x="533400" y="1828800"/>
            <a:ext cx="76200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800" dirty="0" smtClean="0">
                <a:solidFill>
                  <a:srgbClr val="262626"/>
                </a:solidFill>
                <a:latin typeface="Helvetica" charset="0"/>
                <a:ea typeface="Helvetica" charset="0"/>
                <a:cs typeface="Helvetica" charset="0"/>
              </a:rPr>
              <a:t>CCMC/SWRC team have a lot of experience doing solar system wide space weather analysis and forecasting</a:t>
            </a:r>
          </a:p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Data needs for covering entire solar system are quite different from Earth-centric forecasts. </a:t>
            </a:r>
          </a:p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800" dirty="0" smtClean="0">
                <a:solidFill>
                  <a:srgbClr val="262626"/>
                </a:solidFill>
                <a:latin typeface="Helvetica" charset="0"/>
                <a:ea typeface="Helvetica" charset="0"/>
                <a:cs typeface="Helvetica" charset="0"/>
              </a:rPr>
              <a:t>Emphasis on developing new </a:t>
            </a:r>
            <a:r>
              <a:rPr lang="en-US" sz="2800" dirty="0" smtClean="0">
                <a:solidFill>
                  <a:srgbClr val="262626"/>
                </a:solidFill>
                <a:latin typeface="Helvetica" charset="0"/>
                <a:ea typeface="Helvetica" charset="0"/>
                <a:cs typeface="Helvetica" charset="0"/>
              </a:rPr>
              <a:t>techniques</a:t>
            </a:r>
            <a:r>
              <a:rPr lang="en-US" sz="2800" dirty="0" smtClean="0">
                <a:solidFill>
                  <a:srgbClr val="262626"/>
                </a:solidFill>
                <a:latin typeface="Helvetica" charset="0"/>
                <a:ea typeface="Helvetica" charset="0"/>
                <a:cs typeface="Helvetica" charset="0"/>
              </a:rPr>
              <a:t> for utilizing  L1- L5 missions data</a:t>
            </a:r>
            <a:r>
              <a:rPr lang="en-US" sz="2800" dirty="0" smtClean="0">
                <a:solidFill>
                  <a:srgbClr val="26262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800" dirty="0" smtClean="0">
                <a:solidFill>
                  <a:srgbClr val="262626"/>
                </a:solidFill>
                <a:latin typeface="Helvetica" charset="0"/>
                <a:ea typeface="Helvetica" charset="0"/>
                <a:cs typeface="Helvetica" charset="0"/>
              </a:rPr>
              <a:t>and maximizing return on investments</a:t>
            </a:r>
            <a:r>
              <a:rPr lang="en-US" sz="2800" dirty="0" smtClean="0">
                <a:solidFill>
                  <a:srgbClr val="262626"/>
                </a:solidFill>
                <a:latin typeface="Helvetica" charset="0"/>
                <a:cs typeface="Helvetica" charset="0"/>
              </a:rPr>
              <a:t>.   </a:t>
            </a:r>
            <a:endParaRPr lang="en-US" sz="2800" dirty="0">
              <a:solidFill>
                <a:srgbClr val="262626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219200" y="152400"/>
            <a:ext cx="6934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tx1">
                <a:alpha val="80000"/>
              </a:schemeClr>
            </a:outerShdw>
          </a:effectLst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400" b="1" kern="0" dirty="0" smtClean="0">
                <a:solidFill>
                  <a:srgbClr val="0F75BC"/>
                </a:solidFill>
                <a:latin typeface="Helvetica"/>
                <a:ea typeface="+mj-ea"/>
                <a:cs typeface="Helvetica"/>
              </a:rPr>
              <a:t>Summary</a:t>
            </a:r>
            <a:endParaRPr lang="en-US" sz="3400" b="1" kern="0" dirty="0">
              <a:solidFill>
                <a:srgbClr val="0F75BC"/>
              </a:solidFill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80 SED Template Sept 2008">
  <a:themeElements>
    <a:clrScheme name="580 SED Template Sept 20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80 SED Template Sept 2008">
      <a:majorFont>
        <a:latin typeface="Arial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580 SED Template Sept 20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 SED Template Sept 20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 SED Template Sept 20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 SED Template Sept 20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 SED Template Sept 20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 SED Template Sept 20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80 SED Template Sept 20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80 SED Template Sept 20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80 SED Template Sept 20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80 SED Template Sept 20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80 SED Template Sept 20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80 SED Template Sept 20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580 SED Template Sept 2008</Template>
  <TotalTime>29119</TotalTime>
  <Words>796</Words>
  <Application>Microsoft Macintosh PowerPoint</Application>
  <PresentationFormat>Letter Paper (8.5x11 in)</PresentationFormat>
  <Paragraphs>106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Helvetica</vt:lpstr>
      <vt:lpstr>Helvetica Neue</vt:lpstr>
      <vt:lpstr>ＭＳ Ｐゴシック</vt:lpstr>
      <vt:lpstr>Times New Roman</vt:lpstr>
      <vt:lpstr>Wingdings</vt:lpstr>
      <vt:lpstr>Arial</vt:lpstr>
      <vt:lpstr>580 SED Template Sept 2008</vt:lpstr>
      <vt:lpstr>Off Sun-Earth line data usage in CCMC/SWRC space weather service to NASA robotic mission operators</vt:lpstr>
      <vt:lpstr>Outline</vt:lpstr>
      <vt:lpstr>PowerPoint Presentation</vt:lpstr>
      <vt:lpstr>SWRC Functional Diagram</vt:lpstr>
      <vt:lpstr>NASA End-User Needs</vt:lpstr>
      <vt:lpstr>Challanges</vt:lpstr>
      <vt:lpstr>Validation Results of CME Arrival Prediction (Wold et al., 2016)</vt:lpstr>
      <vt:lpstr>PowerPoint Presentation</vt:lpstr>
      <vt:lpstr>PowerPoint Presentation</vt:lpstr>
    </vt:vector>
  </TitlesOfParts>
  <Company>LMIT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LMIT-ODIN</dc:creator>
  <cp:lastModifiedBy>Microsoft Office User</cp:lastModifiedBy>
  <cp:revision>718</cp:revision>
  <cp:lastPrinted>2012-03-13T23:26:29Z</cp:lastPrinted>
  <dcterms:created xsi:type="dcterms:W3CDTF">2012-09-21T21:11:06Z</dcterms:created>
  <dcterms:modified xsi:type="dcterms:W3CDTF">2017-03-06T22:49:22Z</dcterms:modified>
</cp:coreProperties>
</file>