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4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56" r:id="rId3"/>
    <p:sldId id="257" r:id="rId4"/>
    <p:sldId id="263" r:id="rId5"/>
    <p:sldId id="264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25"/>
    <p:restoredTop sz="94613"/>
  </p:normalViewPr>
  <p:slideViewPr>
    <p:cSldViewPr snapToGrid="0" snapToObjects="1">
      <p:cViewPr varScale="1">
        <p:scale>
          <a:sx n="81" d="100"/>
          <a:sy n="81" d="100"/>
        </p:scale>
        <p:origin x="208" y="10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01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055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497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E7AFA5F8-3CC2-194E-A469-03204C224A97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51558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611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4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9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3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9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26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752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26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0CF94-1970-7345-BA4A-8A6023504398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CB8EF-732A-0E42-9B26-76365D8BA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30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NULL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28187"/>
            <a:ext cx="10515600" cy="1325563"/>
          </a:xfrm>
        </p:spPr>
        <p:txBody>
          <a:bodyPr>
            <a:noAutofit/>
          </a:bodyPr>
          <a:lstStyle/>
          <a:p>
            <a:r>
              <a:rPr lang="en-US" sz="4800" b="1" i="1" dirty="0"/>
              <a:t>Questions/avenues to be addressed by the two modelling sessions: </a:t>
            </a:r>
            <a:r>
              <a:rPr lang="en-US" sz="4800" b="1" dirty="0"/>
              <a:t/>
            </a:r>
            <a:br>
              <a:rPr lang="en-US" sz="4800" b="1" dirty="0"/>
            </a:b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59" y="1541845"/>
            <a:ext cx="10515600" cy="4780127"/>
          </a:xfrm>
        </p:spPr>
        <p:txBody>
          <a:bodyPr>
            <a:noAutofit/>
          </a:bodyPr>
          <a:lstStyle/>
          <a:p>
            <a:r>
              <a:rPr lang="en-US" sz="3600" dirty="0" smtClean="0"/>
              <a:t>What </a:t>
            </a:r>
            <a:r>
              <a:rPr lang="en-US" sz="3600" dirty="0"/>
              <a:t>can models do to show how compelling these L5 observations will be from a space weather (and scientific) perspective? </a:t>
            </a:r>
          </a:p>
          <a:p>
            <a:r>
              <a:rPr lang="en-US" sz="3600" dirty="0"/>
              <a:t>What instrumentation must we have to fully capitalize on existing, and expected future modelling capabilities? </a:t>
            </a:r>
          </a:p>
          <a:p>
            <a:r>
              <a:rPr lang="en-US" sz="3600" dirty="0"/>
              <a:t>What types of models do we need to start thinking about developing to be fully prepared for this mission? </a:t>
            </a:r>
          </a:p>
        </p:txBody>
      </p:sp>
    </p:spTree>
    <p:extLst>
      <p:ext uri="{BB962C8B-B14F-4D97-AF65-F5344CB8AC3E}">
        <p14:creationId xmlns:p14="http://schemas.microsoft.com/office/powerpoint/2010/main" val="45130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Unimpressive Demonstration for the Value of an L5 Spacecraft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Pete Riley</a:t>
            </a:r>
          </a:p>
          <a:p>
            <a:r>
              <a:rPr lang="en-US" dirty="0" smtClean="0"/>
              <a:t>PSI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13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merg-flux-all-v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74542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5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Measurement Requirements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Necessary:</a:t>
            </a:r>
          </a:p>
          <a:p>
            <a:pPr lvl="1"/>
            <a:r>
              <a:rPr lang="en-US" altLang="x-none" dirty="0" smtClean="0"/>
              <a:t>(Vector) </a:t>
            </a:r>
            <a:r>
              <a:rPr lang="en-US" altLang="x-none" dirty="0" smtClean="0"/>
              <a:t>Magnetograph</a:t>
            </a:r>
            <a:endParaRPr lang="en-US" altLang="x-none" dirty="0"/>
          </a:p>
          <a:p>
            <a:pPr lvl="1"/>
            <a:r>
              <a:rPr lang="en-US" altLang="x-none" dirty="0"/>
              <a:t>In situ magnetic and </a:t>
            </a:r>
            <a:r>
              <a:rPr lang="en-US" altLang="x-none" dirty="0" smtClean="0"/>
              <a:t>plasma </a:t>
            </a:r>
            <a:endParaRPr lang="en-US" altLang="x-none" dirty="0"/>
          </a:p>
          <a:p>
            <a:pPr lvl="1"/>
            <a:r>
              <a:rPr lang="en-US" altLang="x-none" dirty="0"/>
              <a:t>In situ energetic particles</a:t>
            </a:r>
          </a:p>
          <a:p>
            <a:r>
              <a:rPr lang="en-US" altLang="x-none" dirty="0"/>
              <a:t>Desirable:</a:t>
            </a:r>
          </a:p>
          <a:p>
            <a:pPr lvl="1"/>
            <a:r>
              <a:rPr lang="en-US" altLang="x-none" dirty="0"/>
              <a:t>X-ray imager</a:t>
            </a:r>
          </a:p>
          <a:p>
            <a:pPr lvl="1"/>
            <a:r>
              <a:rPr lang="en-US" altLang="x-none" dirty="0"/>
              <a:t>Coronagraph</a:t>
            </a:r>
          </a:p>
          <a:p>
            <a:pPr lvl="1"/>
            <a:r>
              <a:rPr lang="en-US" altLang="x-none" dirty="0"/>
              <a:t>Composition</a:t>
            </a:r>
          </a:p>
        </p:txBody>
      </p:sp>
    </p:spTree>
    <p:extLst>
      <p:ext uri="{BB962C8B-B14F-4D97-AF65-F5344CB8AC3E}">
        <p14:creationId xmlns:p14="http://schemas.microsoft.com/office/powerpoint/2010/main" val="119719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4000" dirty="0" smtClean="0"/>
              <a:t>L5 Modeling </a:t>
            </a:r>
            <a:r>
              <a:rPr lang="en-US" altLang="x-none" sz="4000" dirty="0"/>
              <a:t>Matrix: Measurement Requirements</a:t>
            </a:r>
          </a:p>
        </p:txBody>
      </p:sp>
      <p:graphicFrame>
        <p:nvGraphicFramePr>
          <p:cNvPr id="826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7687096"/>
              </p:ext>
            </p:extLst>
          </p:nvPr>
        </p:nvGraphicFramePr>
        <p:xfrm>
          <a:off x="1905000" y="1752600"/>
          <a:ext cx="8229600" cy="4704080"/>
        </p:xfrm>
        <a:graphic>
          <a:graphicData uri="http://schemas.openxmlformats.org/drawingml/2006/table">
            <a:tbl>
              <a:tblPr/>
              <a:tblGrid>
                <a:gridCol w="2438400"/>
                <a:gridCol w="1676400"/>
                <a:gridCol w="2057400"/>
                <a:gridCol w="2057400"/>
              </a:tblGrid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Measurement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Cadence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Resolution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Priority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Full Disk </a:t>
                      </a:r>
                      <a:r>
                        <a:rPr kumimoji="0" lang="en-US" altLang="x-non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(Vector) </a:t>
                      </a:r>
                      <a:r>
                        <a:rPr kumimoji="0" lang="en-US" altLang="x-none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magnetograms</a:t>
                      </a:r>
                      <a:endParaRPr kumimoji="0" lang="en-US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mins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1/3-1 arcsec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Coronagraphic images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X-ray Images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 situ Thermal plasma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1-2 sec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 situ magnetic field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1-2 sec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 situ energetic particles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 situ composition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776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Current Models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7600" y="2332038"/>
            <a:ext cx="8229600" cy="4525962"/>
          </a:xfrm>
        </p:spPr>
        <p:txBody>
          <a:bodyPr/>
          <a:lstStyle/>
          <a:p>
            <a:r>
              <a:rPr lang="en-US" altLang="x-none"/>
              <a:t>Source surface Models</a:t>
            </a:r>
          </a:p>
          <a:p>
            <a:r>
              <a:rPr lang="en-US" altLang="x-none"/>
              <a:t>Global MHD models</a:t>
            </a:r>
          </a:p>
          <a:p>
            <a:r>
              <a:rPr lang="en-US" altLang="x-none"/>
              <a:t>“ad hoc” propagation models</a:t>
            </a:r>
          </a:p>
          <a:p>
            <a:r>
              <a:rPr lang="en-US" altLang="x-none"/>
              <a:t>SEP models</a:t>
            </a:r>
          </a:p>
          <a:p>
            <a:r>
              <a:rPr lang="en-US" altLang="x-none"/>
              <a:t>Local hybrid models</a:t>
            </a:r>
          </a:p>
          <a:p>
            <a:endParaRPr lang="en-US" altLang="x-none"/>
          </a:p>
          <a:p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8060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Next Generation Models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Extrapolation of current capabilities </a:t>
            </a:r>
          </a:p>
          <a:p>
            <a:pPr lvl="1"/>
            <a:r>
              <a:rPr lang="en-US" altLang="x-none"/>
              <a:t>Moore’s law</a:t>
            </a:r>
          </a:p>
          <a:p>
            <a:pPr lvl="1"/>
            <a:r>
              <a:rPr lang="en-US" altLang="x-none"/>
              <a:t>Global ion hybrid simulations</a:t>
            </a:r>
          </a:p>
          <a:p>
            <a:pPr lvl="1"/>
            <a:r>
              <a:rPr lang="en-US" altLang="x-none"/>
              <a:t>Local particle simulations</a:t>
            </a:r>
          </a:p>
          <a:p>
            <a:pPr lvl="1"/>
            <a:r>
              <a:rPr lang="en-US" altLang="x-none"/>
              <a:t>Incorporation of new theories</a:t>
            </a:r>
          </a:p>
          <a:p>
            <a:pPr lvl="1"/>
            <a:r>
              <a:rPr lang="en-US" altLang="x-none"/>
              <a:t>Data assimilation</a:t>
            </a:r>
          </a:p>
          <a:p>
            <a:pPr lvl="1"/>
            <a:r>
              <a:rPr lang="en-US" altLang="x-none"/>
              <a:t>Multi-scale model coupling</a:t>
            </a:r>
          </a:p>
          <a:p>
            <a:pPr lvl="1"/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0439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4000" dirty="0"/>
              <a:t>Models are Crucial to all stages of </a:t>
            </a:r>
            <a:r>
              <a:rPr lang="en-US" altLang="x-none" sz="4000" dirty="0" smtClean="0"/>
              <a:t>L5 Mission</a:t>
            </a:r>
            <a:endParaRPr lang="en-US" altLang="x-none" sz="40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x-none"/>
              <a:t>Planning Phase</a:t>
            </a:r>
          </a:p>
          <a:p>
            <a:pPr lvl="1">
              <a:lnSpc>
                <a:spcPct val="80000"/>
              </a:lnSpc>
            </a:pPr>
            <a:r>
              <a:rPr lang="en-US" altLang="x-none"/>
              <a:t>Simulated datasets can guide instrument design and orbital trajectories</a:t>
            </a:r>
          </a:p>
          <a:p>
            <a:pPr>
              <a:lnSpc>
                <a:spcPct val="80000"/>
              </a:lnSpc>
            </a:pPr>
            <a:r>
              <a:rPr lang="en-US" altLang="x-none"/>
              <a:t>Early Mission Phase</a:t>
            </a:r>
          </a:p>
          <a:p>
            <a:pPr lvl="1">
              <a:lnSpc>
                <a:spcPct val="80000"/>
              </a:lnSpc>
            </a:pPr>
            <a:r>
              <a:rPr lang="en-US" altLang="x-none"/>
              <a:t>Interpretation of multi-spacecraft data using global models</a:t>
            </a:r>
          </a:p>
          <a:p>
            <a:pPr>
              <a:lnSpc>
                <a:spcPct val="80000"/>
              </a:lnSpc>
            </a:pPr>
            <a:r>
              <a:rPr lang="en-US" altLang="x-none"/>
              <a:t>Main mission Phase</a:t>
            </a:r>
          </a:p>
          <a:p>
            <a:pPr lvl="1">
              <a:lnSpc>
                <a:spcPct val="80000"/>
              </a:lnSpc>
            </a:pPr>
            <a:r>
              <a:rPr lang="en-US" altLang="x-none"/>
              <a:t>Models can connect disparate solar and in situ observations</a:t>
            </a:r>
          </a:p>
          <a:p>
            <a:pPr>
              <a:lnSpc>
                <a:spcPct val="80000"/>
              </a:lnSpc>
            </a:pPr>
            <a:r>
              <a:rPr lang="en-US" altLang="x-none"/>
              <a:t>“Twilight” phase</a:t>
            </a:r>
          </a:p>
          <a:p>
            <a:pPr lvl="1">
              <a:lnSpc>
                <a:spcPct val="80000"/>
              </a:lnSpc>
            </a:pPr>
            <a:r>
              <a:rPr lang="en-US" altLang="x-none"/>
              <a:t>Transition scientific models into operational models for nowcasting and forecasting</a:t>
            </a:r>
          </a:p>
        </p:txBody>
      </p:sp>
    </p:spTree>
    <p:extLst>
      <p:ext uri="{BB962C8B-B14F-4D97-AF65-F5344CB8AC3E}">
        <p14:creationId xmlns:p14="http://schemas.microsoft.com/office/powerpoint/2010/main" val="199092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Data Assimilation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x-none" dirty="0"/>
              <a:t>Data assimilation is the process by which observations: </a:t>
            </a:r>
          </a:p>
          <a:p>
            <a:pPr lvl="1">
              <a:lnSpc>
                <a:spcPct val="90000"/>
              </a:lnSpc>
            </a:pPr>
            <a:r>
              <a:rPr lang="en-US" altLang="x-none" dirty="0"/>
              <a:t>Contribute to the initial conditions of a model; </a:t>
            </a:r>
          </a:p>
          <a:p>
            <a:pPr lvl="1">
              <a:lnSpc>
                <a:spcPct val="90000"/>
              </a:lnSpc>
            </a:pPr>
            <a:r>
              <a:rPr lang="en-US" altLang="x-none" dirty="0"/>
              <a:t>enter into the model’s forecast cycles; and </a:t>
            </a:r>
          </a:p>
          <a:p>
            <a:pPr lvl="1">
              <a:lnSpc>
                <a:spcPct val="90000"/>
              </a:lnSpc>
            </a:pPr>
            <a:r>
              <a:rPr lang="en-US" altLang="x-none" dirty="0"/>
              <a:t>provide safeguards against model error growth.</a:t>
            </a:r>
          </a:p>
          <a:p>
            <a:pPr lvl="1">
              <a:lnSpc>
                <a:spcPct val="90000"/>
              </a:lnSpc>
            </a:pPr>
            <a:endParaRPr lang="en-US" altLang="x-none" dirty="0"/>
          </a:p>
          <a:p>
            <a:pPr>
              <a:lnSpc>
                <a:spcPct val="90000"/>
              </a:lnSpc>
            </a:pPr>
            <a:r>
              <a:rPr lang="en-US" altLang="x-none" dirty="0"/>
              <a:t>Could </a:t>
            </a:r>
            <a:r>
              <a:rPr lang="en-US" altLang="x-none" dirty="0" smtClean="0"/>
              <a:t>L5 add </a:t>
            </a:r>
            <a:r>
              <a:rPr lang="en-US" altLang="x-none" dirty="0"/>
              <a:t>sufficient data to avoid the “sparseness of data” objection? </a:t>
            </a:r>
          </a:p>
        </p:txBody>
      </p:sp>
    </p:spTree>
    <p:extLst>
      <p:ext uri="{BB962C8B-B14F-4D97-AF65-F5344CB8AC3E}">
        <p14:creationId xmlns:p14="http://schemas.microsoft.com/office/powerpoint/2010/main" val="154116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320</Words>
  <Application>Microsoft Macintosh PowerPoint</Application>
  <PresentationFormat>Widescreen</PresentationFormat>
  <Paragraphs>83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Arial</vt:lpstr>
      <vt:lpstr>Office Theme</vt:lpstr>
      <vt:lpstr>Questions/avenues to be addressed by the two modelling sessions:  </vt:lpstr>
      <vt:lpstr>An Unimpressive Demonstration for the Value of an L5 Spacecraft</vt:lpstr>
      <vt:lpstr>PowerPoint Presentation</vt:lpstr>
      <vt:lpstr>Measurement Requirements</vt:lpstr>
      <vt:lpstr>L5 Modeling Matrix: Measurement Requirements</vt:lpstr>
      <vt:lpstr>Current Models</vt:lpstr>
      <vt:lpstr>Next Generation Models</vt:lpstr>
      <vt:lpstr>Models are Crucial to all stages of L5 Mission</vt:lpstr>
      <vt:lpstr>Data Assimilation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Unimpressive Demonstration for the Value of an L5 Spacecraft</dc:title>
  <dc:creator>Pete Riley</dc:creator>
  <cp:lastModifiedBy>Pete Riley</cp:lastModifiedBy>
  <cp:revision>7</cp:revision>
  <dcterms:created xsi:type="dcterms:W3CDTF">2017-03-07T09:39:59Z</dcterms:created>
  <dcterms:modified xsi:type="dcterms:W3CDTF">2017-03-07T13:34:57Z</dcterms:modified>
</cp:coreProperties>
</file>