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tiff" ContentType="image/tiff"/>
  <Default Extension="rels" ContentType="application/vnd.openxmlformats-package.relationships+xml"/>
  <Default Extension="eps" ContentType="image/p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57" r:id="rId4"/>
    <p:sldId id="284" r:id="rId5"/>
    <p:sldId id="285" r:id="rId6"/>
    <p:sldId id="290" r:id="rId7"/>
    <p:sldId id="286" r:id="rId8"/>
    <p:sldId id="288" r:id="rId9"/>
    <p:sldId id="279" r:id="rId10"/>
    <p:sldId id="277" r:id="rId11"/>
    <p:sldId id="282" r:id="rId12"/>
    <p:sldId id="287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3"/>
    <p:restoredTop sz="93370" autoAdjust="0"/>
  </p:normalViewPr>
  <p:slideViewPr>
    <p:cSldViewPr snapToGrid="0" snapToObjects="1">
      <p:cViewPr varScale="1">
        <p:scale>
          <a:sx n="84" d="100"/>
          <a:sy n="84" d="100"/>
        </p:scale>
        <p:origin x="192" y="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1BC5C-7EDF-7446-90FA-040B1D9CA51C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61306-7ECC-E743-A4B1-A5E2615B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42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039451-B2DB-4859-9A9F-2B08F6127807}" type="slidenum">
              <a:rPr lang="en-GB" sz="1300"/>
              <a:pPr eaLnBrk="1" hangingPunct="1"/>
              <a:t>11</a:t>
            </a:fld>
            <a:endParaRPr lang="en-GB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5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2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C4CC0-BEE6-4864-9EE6-8CAEA3DBE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3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4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4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3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5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9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DB623-B033-9C42-ACB2-9180D092A143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F5CF7-08C2-9A49-BA75-0DE32C03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7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file://localhost/Users/dhm/work/powerpoint/GSFC2014/Bozeman/hairyA4.mpg" TargetMode="External"/><Relationship Id="rId2" Type="http://schemas.openxmlformats.org/officeDocument/2006/relationships/video" Target="file://localhost/Users/dhm/work/powerpoint/GSFC2014/Bozeman/hairyA4.m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8" Type="http://schemas.openxmlformats.org/officeDocument/2006/relationships/image" Target="../media/image38.tiff"/><Relationship Id="rId9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tiff"/><Relationship Id="rId5" Type="http://schemas.openxmlformats.org/officeDocument/2006/relationships/image" Target="../media/image40.tiff"/><Relationship Id="rId6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2.eps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2.wdp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73" y="27729"/>
            <a:ext cx="8801375" cy="1289928"/>
          </a:xfrm>
        </p:spPr>
        <p:txBody>
          <a:bodyPr>
            <a:normAutofit/>
          </a:bodyPr>
          <a:lstStyle/>
          <a:p>
            <a:r>
              <a:rPr lang="en-GB" sz="3200" dirty="0"/>
              <a:t>Impact of an L5 Magnetograph on </a:t>
            </a:r>
            <a:r>
              <a:rPr lang="en-GB" sz="3200" dirty="0" smtClean="0"/>
              <a:t>Non-Potential </a:t>
            </a:r>
            <a:r>
              <a:rPr lang="en-GB" sz="3200" dirty="0"/>
              <a:t>Solar Global </a:t>
            </a:r>
            <a:r>
              <a:rPr lang="en-GB" sz="3200" dirty="0" smtClean="0"/>
              <a:t>Magnetic </a:t>
            </a:r>
            <a:r>
              <a:rPr lang="en-GB" sz="3200" dirty="0"/>
              <a:t>Field Modelling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5999" y="5331414"/>
            <a:ext cx="7052573" cy="63718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Duncan H Mackay (University of St Andrews)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mackaydh2.mpg" descr="/Users/dhm/work/powerpoint/SolarNet 2015/mackaydh2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48" y="1609578"/>
            <a:ext cx="3632203" cy="350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173" y="6367350"/>
            <a:ext cx="880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Results published in Mackay, </a:t>
            </a:r>
            <a:r>
              <a:rPr lang="en-GB" sz="2400" dirty="0" err="1" smtClean="0"/>
              <a:t>Yeates</a:t>
            </a:r>
            <a:r>
              <a:rPr lang="en-GB" sz="2400" dirty="0" smtClean="0"/>
              <a:t> and </a:t>
            </a:r>
            <a:r>
              <a:rPr lang="en-GB" sz="2400" dirty="0" err="1" smtClean="0"/>
              <a:t>Bocquet</a:t>
            </a:r>
            <a:r>
              <a:rPr lang="en-GB" sz="2400" dirty="0" smtClean="0"/>
              <a:t> (2016), APJ, V825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357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78"/>
            <a:ext cx="9144000" cy="6848022"/>
          </a:xfrm>
        </p:spPr>
        <p:txBody>
          <a:bodyPr/>
          <a:lstStyle/>
          <a:p>
            <a:pPr eaLnBrk="1" hangingPunct="1"/>
            <a:r>
              <a:rPr lang="en-GB" sz="2400" dirty="0" smtClean="0"/>
              <a:t>Coronal Model : </a:t>
            </a:r>
            <a:r>
              <a:rPr lang="en-GB" sz="2400" dirty="0" smtClean="0">
                <a:solidFill>
                  <a:srgbClr val="FF0000"/>
                </a:solidFill>
              </a:rPr>
              <a:t>Magneto-Frictional Relaxation</a:t>
            </a:r>
            <a:r>
              <a:rPr lang="en-GB" sz="2400" dirty="0" smtClean="0"/>
              <a:t>  (velocity </a:t>
            </a:r>
            <a:r>
              <a:rPr lang="en-GB" sz="2400" dirty="0" smtClean="0">
                <a:sym typeface="Symbol" pitchFamily="18" charset="2"/>
              </a:rPr>
              <a:t> </a:t>
            </a:r>
            <a:r>
              <a:rPr lang="en-GB" sz="2400" dirty="0" err="1" smtClean="0">
                <a:sym typeface="Symbol" pitchFamily="18" charset="2"/>
              </a:rPr>
              <a:t>lorentz</a:t>
            </a:r>
            <a:r>
              <a:rPr lang="en-GB" sz="2400" dirty="0" smtClean="0">
                <a:sym typeface="Symbol" pitchFamily="18" charset="2"/>
              </a:rPr>
              <a:t> force.)</a:t>
            </a:r>
            <a:endParaRPr lang="en-GB" sz="24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                                                        </a:t>
            </a:r>
          </a:p>
          <a:p>
            <a:pPr eaLnBrk="1" hangingPunct="1">
              <a:buFontTx/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GB" sz="2400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  </a:t>
            </a:r>
          </a:p>
          <a:p>
            <a:pPr eaLnBrk="1" hangingPunct="1">
              <a:buFontTx/>
              <a:buNone/>
            </a:pP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  Coronal field evolves through a series of quasi-static force-free states</a:t>
            </a:r>
          </a:p>
          <a:p>
            <a:pPr eaLnBrk="1" hangingPunct="1">
              <a:buFontTx/>
              <a:buNone/>
            </a:pP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  (j </a:t>
            </a:r>
            <a:r>
              <a:rPr lang="en-GB" sz="2400" dirty="0" smtClean="0">
                <a:solidFill>
                  <a:srgbClr val="FF0000"/>
                </a:solidFill>
              </a:rPr>
              <a:t>x </a:t>
            </a:r>
            <a:r>
              <a:rPr lang="en-GB" sz="2400" b="1" dirty="0" smtClean="0">
                <a:solidFill>
                  <a:srgbClr val="FF0000"/>
                </a:solidFill>
              </a:rPr>
              <a:t>B = 0).											                                       </a:t>
            </a:r>
          </a:p>
          <a:p>
            <a:pPr eaLnBrk="1" hangingPunct="1">
              <a:buFontTx/>
              <a:buNone/>
            </a:pP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                                                                   </a:t>
            </a:r>
            <a:r>
              <a:rPr lang="en-GB" sz="2400" b="1" u="sng" dirty="0" smtClean="0">
                <a:solidFill>
                  <a:srgbClr val="FF0000"/>
                </a:solidFill>
              </a:rPr>
              <a:t>Relaxation time scale ~ not </a:t>
            </a:r>
          </a:p>
          <a:p>
            <a:pPr eaLnBrk="1" hangingPunct="1">
              <a:buFontTx/>
              <a:buNone/>
            </a:pPr>
            <a:r>
              <a:rPr lang="en-GB" sz="2400" b="1" dirty="0" smtClean="0">
                <a:solidFill>
                  <a:srgbClr val="FF0000"/>
                </a:solidFill>
              </a:rPr>
              <a:t>                                                                    </a:t>
            </a:r>
            <a:r>
              <a:rPr lang="en-GB" sz="2400" b="1" u="sng" dirty="0" smtClean="0">
                <a:solidFill>
                  <a:srgbClr val="FF0000"/>
                </a:solidFill>
              </a:rPr>
              <a:t>physical.</a:t>
            </a:r>
          </a:p>
          <a:p>
            <a:pPr marL="0" indent="0" eaLnBrk="1" hangingPunct="1">
              <a:buNone/>
            </a:pPr>
            <a:endParaRPr lang="en-GB" sz="2400" b="1" u="sng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n-GB" sz="2400" b="1" dirty="0" smtClean="0">
                <a:solidFill>
                  <a:srgbClr val="FF0000"/>
                </a:solidFill>
              </a:rPr>
              <a:t>                                                 </a:t>
            </a:r>
            <a:r>
              <a:rPr lang="en-GB" sz="2800" b="1" dirty="0" smtClean="0">
                <a:solidFill>
                  <a:srgbClr val="FF0000"/>
                </a:solidFill>
              </a:rPr>
              <a:t>                 Alt. non-ideal term</a:t>
            </a:r>
          </a:p>
          <a:p>
            <a:pPr eaLnBrk="1" hangingPunct="1">
              <a:buFontTx/>
              <a:buNone/>
            </a:pP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smtClean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smtClean="0">
                <a:solidFill>
                  <a:srgbClr val="FF0000"/>
                </a:solidFill>
              </a:rPr>
              <a:t>    </a:t>
            </a:r>
          </a:p>
        </p:txBody>
      </p:sp>
      <p:pic>
        <p:nvPicPr>
          <p:cNvPr id="10246" name="Picture 7" descr="fiel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0" y="4063291"/>
            <a:ext cx="4615396" cy="239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Untitled 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44" y="692696"/>
            <a:ext cx="2590800" cy="863600"/>
          </a:xfrm>
          <a:prstGeom prst="rect">
            <a:avLst/>
          </a:prstGeom>
        </p:spPr>
      </p:pic>
      <p:pic>
        <p:nvPicPr>
          <p:cNvPr id="4" name="Picture 3" descr="Untitled 5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3200400" cy="965200"/>
          </a:xfrm>
          <a:prstGeom prst="rect">
            <a:avLst/>
          </a:prstGeom>
        </p:spPr>
      </p:pic>
      <p:pic>
        <p:nvPicPr>
          <p:cNvPr id="5" name="Picture 4" descr="Untitled 6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72816"/>
            <a:ext cx="1638300" cy="939800"/>
          </a:xfrm>
          <a:prstGeom prst="rect">
            <a:avLst/>
          </a:prstGeom>
        </p:spPr>
      </p:pic>
      <p:pic>
        <p:nvPicPr>
          <p:cNvPr id="6" name="Picture 5" descr="Untitled 7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378200" cy="876300"/>
          </a:xfrm>
          <a:prstGeom prst="rect">
            <a:avLst/>
          </a:prstGeom>
        </p:spPr>
      </p:pic>
      <p:pic>
        <p:nvPicPr>
          <p:cNvPr id="12" name="Picture 4" descr="image5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5690889"/>
            <a:ext cx="4014788" cy="9064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3D Inserting Bipoles</a:t>
            </a:r>
          </a:p>
        </p:txBody>
      </p:sp>
      <p:pic>
        <p:nvPicPr>
          <p:cNvPr id="11267" name="Picture 3" descr="insert3d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0938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insert3d2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20938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828800" y="6096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Day 250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943600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Day 251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04800" y="1295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dirty="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04800" y="1268413"/>
            <a:ext cx="883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dirty="0"/>
              <a:t> </a:t>
            </a:r>
            <a:r>
              <a:rPr lang="en-GB" dirty="0" err="1"/>
              <a:t>Bipoles</a:t>
            </a:r>
            <a:r>
              <a:rPr lang="en-GB" dirty="0"/>
              <a:t> are inserted as an isolated field containing </a:t>
            </a:r>
            <a:r>
              <a:rPr lang="en-GB" dirty="0">
                <a:solidFill>
                  <a:srgbClr val="FF0000"/>
                </a:solidFill>
              </a:rPr>
              <a:t>either zero, +</a:t>
            </a:r>
            <a:r>
              <a:rPr lang="en-GB" dirty="0" err="1">
                <a:solidFill>
                  <a:srgbClr val="FF0000"/>
                </a:solidFill>
              </a:rPr>
              <a:t>ve</a:t>
            </a:r>
            <a:r>
              <a:rPr lang="en-GB" dirty="0">
                <a:solidFill>
                  <a:srgbClr val="FF0000"/>
                </a:solidFill>
              </a:rPr>
              <a:t> or –</a:t>
            </a:r>
            <a:r>
              <a:rPr lang="en-GB" dirty="0" err="1">
                <a:solidFill>
                  <a:srgbClr val="FF0000"/>
                </a:solidFill>
              </a:rPr>
              <a:t>ve</a:t>
            </a:r>
            <a:r>
              <a:rPr lang="en-GB" dirty="0">
                <a:solidFill>
                  <a:srgbClr val="FF0000"/>
                </a:solidFill>
              </a:rPr>
              <a:t> helicity (alpha)</a:t>
            </a:r>
            <a:r>
              <a:rPr lang="en-GB" dirty="0"/>
              <a:t> both in the </a:t>
            </a:r>
            <a:r>
              <a:rPr lang="en-GB" dirty="0">
                <a:solidFill>
                  <a:srgbClr val="FF0000"/>
                </a:solidFill>
              </a:rPr>
              <a:t>photosphere and corona</a:t>
            </a:r>
            <a:r>
              <a:rPr lang="en-GB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446"/>
            <a:ext cx="8229600" cy="482386"/>
          </a:xfrm>
        </p:spPr>
        <p:txBody>
          <a:bodyPr>
            <a:normAutofit fontScale="90000"/>
          </a:bodyPr>
          <a:lstStyle/>
          <a:p>
            <a:r>
              <a:rPr lang="en-GB" sz="2800" dirty="0" smtClean="0">
                <a:solidFill>
                  <a:srgbClr val="0000FF"/>
                </a:solidFill>
              </a:rPr>
              <a:t>Forward Evolution of </a:t>
            </a:r>
            <a:r>
              <a:rPr lang="en-GB" sz="2800" dirty="0" err="1" smtClean="0">
                <a:solidFill>
                  <a:srgbClr val="0000FF"/>
                </a:solidFill>
              </a:rPr>
              <a:t>Bipole</a:t>
            </a:r>
            <a:r>
              <a:rPr lang="en-GB" sz="2800" dirty="0" smtClean="0">
                <a:solidFill>
                  <a:srgbClr val="0000FF"/>
                </a:solidFill>
              </a:rPr>
              <a:t> Parameters</a:t>
            </a: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186"/>
            <a:ext cx="9144000" cy="614381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All late emergences of </a:t>
            </a:r>
            <a:r>
              <a:rPr lang="en-GB" sz="2000" dirty="0" err="1" smtClean="0"/>
              <a:t>bipoles</a:t>
            </a:r>
            <a:r>
              <a:rPr lang="en-GB" sz="2000" dirty="0" smtClean="0"/>
              <a:t> must have their properties updated to represent how they would be seen when rotating into the FOV</a:t>
            </a:r>
          </a:p>
          <a:p>
            <a:r>
              <a:rPr lang="en-GB" sz="2000" dirty="0" smtClean="0"/>
              <a:t>Location:</a:t>
            </a:r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Tilt Angle: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err="1" smtClean="0"/>
              <a:t>Seperation</a:t>
            </a:r>
            <a:r>
              <a:rPr lang="en-GB" sz="2000" dirty="0" smtClean="0"/>
              <a:t>: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Flux: analytical solution of flux transport equation in </a:t>
            </a:r>
            <a:r>
              <a:rPr lang="en-GB" sz="2000" dirty="0" err="1" smtClean="0"/>
              <a:t>lagrangian</a:t>
            </a:r>
            <a:r>
              <a:rPr lang="en-GB" sz="2000" dirty="0" smtClean="0"/>
              <a:t> coordinates.</a:t>
            </a:r>
            <a:endParaRPr lang="en-GB" sz="2000" dirty="0"/>
          </a:p>
        </p:txBody>
      </p:sp>
      <p:pic>
        <p:nvPicPr>
          <p:cNvPr id="4" name="Picture 3" descr="eq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44" y="1471666"/>
            <a:ext cx="3859827" cy="90088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 descr="eq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26" y="3420096"/>
            <a:ext cx="5332828" cy="6949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eq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5" y="2605977"/>
            <a:ext cx="3749344" cy="61197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 descr="eq4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07" y="2631611"/>
            <a:ext cx="1940713" cy="354145"/>
          </a:xfrm>
          <a:prstGeom prst="rect">
            <a:avLst/>
          </a:prstGeom>
        </p:spPr>
      </p:pic>
      <p:pic>
        <p:nvPicPr>
          <p:cNvPr id="8" name="Picture 7" descr="eq5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98" y="5682959"/>
            <a:ext cx="3017467" cy="92277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9" name="Picture 8" descr="eq6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39" y="4752839"/>
            <a:ext cx="3228984" cy="624389"/>
          </a:xfrm>
          <a:prstGeom prst="rect">
            <a:avLst/>
          </a:prstGeom>
        </p:spPr>
      </p:pic>
      <p:pic>
        <p:nvPicPr>
          <p:cNvPr id="10" name="Picture 9" descr="eq7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39" y="5518694"/>
            <a:ext cx="3680094" cy="1234973"/>
          </a:xfrm>
          <a:prstGeom prst="rect">
            <a:avLst/>
          </a:prstGeom>
        </p:spPr>
      </p:pic>
      <p:pic>
        <p:nvPicPr>
          <p:cNvPr id="11" name="Picture 10" descr="eq8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1" y="4842986"/>
            <a:ext cx="4481010" cy="6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61"/>
            <a:ext cx="7772400" cy="484399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Reference Sun Simulation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74" y="569297"/>
            <a:ext cx="8951915" cy="6028691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1876" y1="25499" x2="11876" y2="25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366" y="3848692"/>
            <a:ext cx="5492496" cy="2749296"/>
          </a:xfrm>
          <a:prstGeom prst="rect">
            <a:avLst/>
          </a:prstGeom>
        </p:spPr>
      </p:pic>
      <p:pic>
        <p:nvPicPr>
          <p:cNvPr id="4" name="Picture 3" descr="ref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9" y="1710629"/>
            <a:ext cx="5938767" cy="2485496"/>
          </a:xfrm>
          <a:prstGeom prst="rect">
            <a:avLst/>
          </a:prstGeom>
        </p:spPr>
      </p:pic>
      <p:pic>
        <p:nvPicPr>
          <p:cNvPr id="5" name="Picture 4" descr="ref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9" y="4304980"/>
            <a:ext cx="3690921" cy="2547003"/>
          </a:xfrm>
          <a:prstGeom prst="rect">
            <a:avLst/>
          </a:prstGeom>
        </p:spPr>
      </p:pic>
      <p:pic>
        <p:nvPicPr>
          <p:cNvPr id="7" name="Picture 6" descr="ref3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9" y="4304980"/>
            <a:ext cx="3611952" cy="25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10200" cy="620688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 smtClean="0">
                <a:solidFill>
                  <a:srgbClr val="0000FF"/>
                </a:solidFill>
              </a:rPr>
              <a:t>Global Non-Potential Model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3549"/>
            <a:ext cx="9144000" cy="58229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74000"/>
              </a:lnSpc>
            </a:pPr>
            <a:r>
              <a:rPr lang="en-GB" sz="2000" dirty="0" smtClean="0">
                <a:solidFill>
                  <a:srgbClr val="FF0000"/>
                </a:solidFill>
              </a:rPr>
              <a:t>Long Term continuous simulations (months to</a:t>
            </a:r>
          </a:p>
          <a:p>
            <a:pPr marL="0" indent="0" eaLnBrk="1" hangingPunct="1">
              <a:lnSpc>
                <a:spcPct val="74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      years).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/>
              <a:t>              - Build up free magnetic energy and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          </a:t>
            </a:r>
            <a:r>
              <a:rPr lang="en-GB" sz="2000" dirty="0" err="1" smtClean="0"/>
              <a:t>helicity</a:t>
            </a:r>
            <a:endParaRPr lang="en-GB" sz="20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000" dirty="0" smtClean="0"/>
              <a:t>      </a:t>
            </a:r>
          </a:p>
          <a:p>
            <a:pPr eaLnBrk="1" hangingPunct="1">
              <a:lnSpc>
                <a:spcPct val="74000"/>
              </a:lnSpc>
            </a:pPr>
            <a:r>
              <a:rPr lang="en-GB" sz="2000" dirty="0" smtClean="0"/>
              <a:t>Two coupled components:</a:t>
            </a:r>
          </a:p>
          <a:p>
            <a:pPr eaLnBrk="1" hangingPunct="1">
              <a:lnSpc>
                <a:spcPct val="74000"/>
              </a:lnSpc>
            </a:pPr>
            <a:endParaRPr lang="en-GB" sz="2000" dirty="0" smtClean="0"/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/>
              <a:t>Photosphere: Flux Transport Model 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/>
              <a:t>        - accurately reproduces B</a:t>
            </a:r>
            <a:r>
              <a:rPr lang="en-GB" sz="2000" baseline="-25000" dirty="0" smtClean="0"/>
              <a:t>r</a:t>
            </a:r>
            <a:r>
              <a:rPr lang="en-GB" sz="2000" dirty="0" smtClean="0"/>
              <a:t> obs. on Sun.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/>
              <a:t>        - includes flux emergence (+/- </a:t>
            </a:r>
            <a:r>
              <a:rPr lang="en-GB" sz="2000" dirty="0" err="1" smtClean="0"/>
              <a:t>ve</a:t>
            </a:r>
            <a:r>
              <a:rPr lang="en-GB" sz="2000" dirty="0" smtClean="0"/>
              <a:t> </a:t>
            </a:r>
            <a:r>
              <a:rPr lang="en-GB" sz="2000" dirty="0" err="1" smtClean="0"/>
              <a:t>helicity</a:t>
            </a:r>
            <a:r>
              <a:rPr lang="en-GB" sz="2000" dirty="0" smtClean="0"/>
              <a:t>).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/>
              <a:t>    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/>
              <a:t>     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/>
              <a:t>Corona : </a:t>
            </a:r>
            <a:r>
              <a:rPr lang="en-GB" sz="2000" dirty="0" err="1" smtClean="0"/>
              <a:t>Magnetofrictional</a:t>
            </a:r>
            <a:r>
              <a:rPr lang="en-GB" sz="2000" dirty="0" smtClean="0"/>
              <a:t> Relaxation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/>
              <a:t>      - quasi-static evolution 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      - non-linear force-free states, </a:t>
            </a:r>
            <a:r>
              <a:rPr lang="en-GB" sz="2000" b="1" dirty="0" smtClean="0">
                <a:solidFill>
                  <a:srgbClr val="FF0000"/>
                </a:solidFill>
              </a:rPr>
              <a:t>j </a:t>
            </a:r>
            <a:r>
              <a:rPr lang="en-GB" sz="2000" dirty="0" smtClean="0">
                <a:solidFill>
                  <a:srgbClr val="FF0000"/>
                </a:solidFill>
              </a:rPr>
              <a:t>x </a:t>
            </a:r>
            <a:r>
              <a:rPr lang="en-GB" sz="2000" b="1" dirty="0" smtClean="0">
                <a:solidFill>
                  <a:srgbClr val="FF0000"/>
                </a:solidFill>
              </a:rPr>
              <a:t>B = 0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b="1" dirty="0" smtClean="0">
                <a:solidFill>
                  <a:srgbClr val="FF0000"/>
                </a:solidFill>
              </a:rPr>
              <a:t>      - </a:t>
            </a:r>
            <a:r>
              <a:rPr lang="en-GB" sz="2000" dirty="0" smtClean="0">
                <a:solidFill>
                  <a:srgbClr val="FF0000"/>
                </a:solidFill>
              </a:rPr>
              <a:t>development of sheared fields along PIL </a:t>
            </a:r>
          </a:p>
          <a:p>
            <a:pPr eaLnBrk="1" hangingPunct="1">
              <a:lnSpc>
                <a:spcPct val="74000"/>
              </a:lnSpc>
              <a:buFontTx/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        (van </a:t>
            </a:r>
            <a:r>
              <a:rPr lang="en-GB" sz="2000" dirty="0" err="1" smtClean="0">
                <a:solidFill>
                  <a:srgbClr val="FF0000"/>
                </a:solidFill>
              </a:rPr>
              <a:t>Ballegooijen</a:t>
            </a:r>
            <a:r>
              <a:rPr lang="en-GB" sz="2000" dirty="0" smtClean="0">
                <a:solidFill>
                  <a:srgbClr val="FF0000"/>
                </a:solidFill>
              </a:rPr>
              <a:t> and Martens 1989)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74000"/>
              </a:lnSpc>
              <a:buFontTx/>
              <a:buNone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74000"/>
              </a:lnSpc>
              <a:buFontTx/>
              <a:buNone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 smtClean="0">
                <a:solidFill>
                  <a:schemeClr val="accent2"/>
                </a:solidFill>
              </a:rPr>
              <a:t>Development and Application: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000" dirty="0" smtClean="0">
                <a:solidFill>
                  <a:schemeClr val="accent2"/>
                </a:solidFill>
              </a:rPr>
              <a:t>         van </a:t>
            </a:r>
            <a:r>
              <a:rPr lang="en-GB" sz="2000" dirty="0" err="1" smtClean="0">
                <a:solidFill>
                  <a:schemeClr val="accent2"/>
                </a:solidFill>
              </a:rPr>
              <a:t>Ballegooijen</a:t>
            </a:r>
            <a:r>
              <a:rPr lang="en-GB" sz="2000" dirty="0" smtClean="0">
                <a:solidFill>
                  <a:schemeClr val="accent2"/>
                </a:solidFill>
              </a:rPr>
              <a:t> et al 2000;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000" dirty="0" smtClean="0">
                <a:solidFill>
                  <a:schemeClr val="accent2"/>
                </a:solidFill>
              </a:rPr>
              <a:t>         Mackay and van </a:t>
            </a:r>
            <a:r>
              <a:rPr lang="en-GB" sz="2000" dirty="0" err="1" smtClean="0">
                <a:solidFill>
                  <a:schemeClr val="accent2"/>
                </a:solidFill>
              </a:rPr>
              <a:t>Ballegooijen</a:t>
            </a:r>
            <a:r>
              <a:rPr lang="en-GB" sz="2000" dirty="0" smtClean="0">
                <a:solidFill>
                  <a:schemeClr val="accent2"/>
                </a:solidFill>
              </a:rPr>
              <a:t> 2006a,b</a:t>
            </a:r>
            <a:r>
              <a:rPr lang="en-GB" sz="2000" dirty="0" smtClean="0"/>
              <a:t>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         </a:t>
            </a:r>
            <a:r>
              <a:rPr lang="en-GB" sz="2000" dirty="0" err="1" smtClean="0">
                <a:solidFill>
                  <a:srgbClr val="FF0000"/>
                </a:solidFill>
              </a:rPr>
              <a:t>Yeates</a:t>
            </a:r>
            <a:r>
              <a:rPr lang="en-GB" sz="2000" dirty="0" smtClean="0">
                <a:solidFill>
                  <a:srgbClr val="FF0000"/>
                </a:solidFill>
              </a:rPr>
              <a:t> et al.  2007, 2008a,b, 2009a,b.</a:t>
            </a:r>
            <a:endParaRPr lang="en-US" sz="20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74000"/>
              </a:lnSpc>
              <a:buFontTx/>
              <a:buNone/>
            </a:pPr>
            <a:endParaRPr lang="en-GB" sz="2000" b="1" dirty="0" smtClean="0">
              <a:solidFill>
                <a:srgbClr val="FF0000"/>
              </a:solidFill>
            </a:endParaRPr>
          </a:p>
        </p:txBody>
      </p:sp>
      <p:sp>
        <p:nvSpPr>
          <p:cNvPr id="4100" name="Text Box 17"/>
          <p:cNvSpPr txBox="1">
            <a:spLocks noChangeArrowheads="1"/>
          </p:cNvSpPr>
          <p:nvPr/>
        </p:nvSpPr>
        <p:spPr bwMode="auto">
          <a:xfrm>
            <a:off x="5436095" y="117475"/>
            <a:ext cx="36841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/>
              <a:t>6 month: May-Aug 1999</a:t>
            </a:r>
            <a:endParaRPr lang="en-US" dirty="0"/>
          </a:p>
        </p:txBody>
      </p:sp>
      <p:pic>
        <p:nvPicPr>
          <p:cNvPr id="2" name="hairyA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620688"/>
            <a:ext cx="2879080" cy="2879080"/>
          </a:xfrm>
          <a:prstGeom prst="rect">
            <a:avLst/>
          </a:prstGeom>
        </p:spPr>
      </p:pic>
      <p:pic>
        <p:nvPicPr>
          <p:cNvPr id="4" name="rope42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6136" y="3645024"/>
            <a:ext cx="288032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61"/>
            <a:ext cx="7772400" cy="484399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L5 Simulations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74" y="569297"/>
            <a:ext cx="8951915" cy="6288703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Aim: Determine what effect having increased </a:t>
            </a:r>
            <a:r>
              <a:rPr lang="en-US" sz="2000" dirty="0" err="1" smtClean="0">
                <a:solidFill>
                  <a:schemeClr val="tx1"/>
                </a:solidFill>
              </a:rPr>
              <a:t>magnetogram</a:t>
            </a:r>
            <a:r>
              <a:rPr lang="en-US" sz="2000" dirty="0" smtClean="0">
                <a:solidFill>
                  <a:schemeClr val="tx1"/>
                </a:solidFill>
              </a:rPr>
              <a:t> data will have on the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accuracy of global NLFFF simulations - </a:t>
            </a:r>
            <a:r>
              <a:rPr lang="en-US" sz="2000" dirty="0" smtClean="0">
                <a:solidFill>
                  <a:srgbClr val="FF0000"/>
                </a:solidFill>
              </a:rPr>
              <a:t>three simulations</a:t>
            </a: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             </a:t>
            </a:r>
            <a:r>
              <a:rPr lang="en-US" sz="2000" dirty="0" smtClean="0">
                <a:solidFill>
                  <a:schemeClr val="tx1"/>
                </a:solidFill>
              </a:rPr>
              <a:t>1. </a:t>
            </a:r>
            <a:r>
              <a:rPr lang="en-US" sz="2000" dirty="0" smtClean="0">
                <a:solidFill>
                  <a:srgbClr val="FF0000"/>
                </a:solidFill>
              </a:rPr>
              <a:t>Reference Simulation</a:t>
            </a:r>
            <a:r>
              <a:rPr lang="en-US" sz="2000" dirty="0" smtClean="0">
                <a:solidFill>
                  <a:schemeClr val="tx1"/>
                </a:solidFill>
              </a:rPr>
              <a:t>: 22yr 3D  NLFFF simulation with random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 emergences </a:t>
            </a:r>
            <a:r>
              <a:rPr lang="en-US" sz="2000" dirty="0">
                <a:solidFill>
                  <a:schemeClr val="tx1"/>
                </a:solidFill>
              </a:rPr>
              <a:t>of </a:t>
            </a:r>
            <a:r>
              <a:rPr lang="en-US" sz="2000" dirty="0" err="1">
                <a:solidFill>
                  <a:schemeClr val="tx1"/>
                </a:solidFill>
              </a:rPr>
              <a:t>bipole</a:t>
            </a:r>
            <a:r>
              <a:rPr lang="en-US" sz="2000" dirty="0">
                <a:solidFill>
                  <a:schemeClr val="tx1"/>
                </a:solidFill>
              </a:rPr>
              <a:t> at all </a:t>
            </a:r>
            <a:r>
              <a:rPr lang="en-US" sz="2000" dirty="0" smtClean="0">
                <a:solidFill>
                  <a:schemeClr val="tx1"/>
                </a:solidFill>
              </a:rPr>
              <a:t>longitudes (“real Sun”).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        2</a:t>
            </a:r>
            <a:r>
              <a:rPr lang="en-US" sz="2000" dirty="0" smtClean="0">
                <a:solidFill>
                  <a:srgbClr val="FF0000"/>
                </a:solidFill>
              </a:rPr>
              <a:t>. Limited Data simulations</a:t>
            </a:r>
            <a:r>
              <a:rPr lang="en-US" sz="2000" dirty="0" smtClean="0">
                <a:solidFill>
                  <a:schemeClr val="tx1"/>
                </a:solidFill>
              </a:rPr>
              <a:t>: 22yr simulations but </a:t>
            </a:r>
            <a:r>
              <a:rPr lang="en-US" sz="2000" dirty="0" err="1" smtClean="0">
                <a:solidFill>
                  <a:schemeClr val="tx1"/>
                </a:solidFill>
              </a:rPr>
              <a:t>bipole</a:t>
            </a:r>
            <a:r>
              <a:rPr lang="en-US" sz="2000" dirty="0" smtClean="0">
                <a:solidFill>
                  <a:schemeClr val="tx1"/>
                </a:solidFill>
              </a:rPr>
              <a:t> emergences in limited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FOV – taken  to be 30</a:t>
            </a:r>
            <a:r>
              <a:rPr lang="en-US" sz="2000" baseline="30000" dirty="0" smtClean="0">
                <a:solidFill>
                  <a:schemeClr val="tx1"/>
                </a:solidFill>
              </a:rPr>
              <a:t>o</a:t>
            </a:r>
            <a:r>
              <a:rPr lang="en-US" sz="2000" dirty="0" smtClean="0">
                <a:solidFill>
                  <a:schemeClr val="tx1"/>
                </a:solidFill>
              </a:rPr>
              <a:t> from limb.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                   </a:t>
            </a:r>
            <a:r>
              <a:rPr lang="en-US" sz="2000" dirty="0">
                <a:solidFill>
                  <a:schemeClr val="tx1"/>
                </a:solidFill>
              </a:rPr>
              <a:t>Earth </a:t>
            </a:r>
            <a:r>
              <a:rPr lang="en-US" sz="2000" dirty="0" smtClean="0">
                <a:solidFill>
                  <a:schemeClr val="tx1"/>
                </a:solidFill>
              </a:rPr>
              <a:t>based</a:t>
            </a:r>
            <a:r>
              <a:rPr lang="en-US" sz="2000" dirty="0" smtClean="0">
                <a:solidFill>
                  <a:srgbClr val="0000FF"/>
                </a:solidFill>
              </a:rPr>
              <a:t>                                                         </a:t>
            </a:r>
            <a:r>
              <a:rPr lang="en-US" sz="2000" dirty="0" smtClean="0">
                <a:solidFill>
                  <a:srgbClr val="FF0000"/>
                </a:solidFill>
              </a:rPr>
              <a:t>Earth </a:t>
            </a:r>
            <a:r>
              <a:rPr lang="en-US" sz="2000" dirty="0">
                <a:solidFill>
                  <a:srgbClr val="FF0000"/>
                </a:solidFill>
              </a:rPr>
              <a:t>&amp; L5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Consider: (</a:t>
            </a:r>
            <a:r>
              <a:rPr lang="en-US" sz="2000" dirty="0" err="1" smtClean="0">
                <a:solidFill>
                  <a:schemeClr val="tx1"/>
                </a:solidFill>
              </a:rPr>
              <a:t>i</a:t>
            </a:r>
            <a:r>
              <a:rPr lang="en-US" sz="2000" dirty="0" smtClean="0">
                <a:solidFill>
                  <a:schemeClr val="tx1"/>
                </a:solidFill>
              </a:rPr>
              <a:t>) </a:t>
            </a:r>
            <a:r>
              <a:rPr lang="en-US" sz="2000" dirty="0" smtClean="0">
                <a:solidFill>
                  <a:srgbClr val="FF0000"/>
                </a:solidFill>
              </a:rPr>
              <a:t>Real Time </a:t>
            </a:r>
            <a:r>
              <a:rPr lang="en-US" sz="2000" dirty="0">
                <a:solidFill>
                  <a:schemeClr val="tx1"/>
                </a:solidFill>
              </a:rPr>
              <a:t>emergences in window of </a:t>
            </a:r>
            <a:r>
              <a:rPr lang="en-US" sz="2000" dirty="0" smtClean="0">
                <a:solidFill>
                  <a:schemeClr val="tx1"/>
                </a:solidFill>
              </a:rPr>
              <a:t>observations.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                   (ii) </a:t>
            </a:r>
            <a:r>
              <a:rPr lang="en-US" sz="2000" dirty="0" smtClean="0">
                <a:solidFill>
                  <a:srgbClr val="FF0000"/>
                </a:solidFill>
              </a:rPr>
              <a:t>Rotational updates</a:t>
            </a:r>
            <a:r>
              <a:rPr lang="en-US" sz="2000" dirty="0" smtClean="0">
                <a:solidFill>
                  <a:schemeClr val="tx1"/>
                </a:solidFill>
              </a:rPr>
              <a:t>- new flux emerged outside FOV rotates into FOV.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 descr="plot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4" y="3423793"/>
            <a:ext cx="4104586" cy="2462751"/>
          </a:xfrm>
          <a:prstGeom prst="rect">
            <a:avLst/>
          </a:prstGeom>
        </p:spPr>
      </p:pic>
      <p:pic>
        <p:nvPicPr>
          <p:cNvPr id="10" name="Picture 9" descr="plot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59" y="3423793"/>
            <a:ext cx="4221322" cy="2532793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 flipV="1">
            <a:off x="1667198" y="3606791"/>
            <a:ext cx="933028" cy="365997"/>
          </a:xfrm>
          <a:prstGeom prst="leftArrow">
            <a:avLst>
              <a:gd name="adj1" fmla="val 57081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flipV="1">
            <a:off x="6142436" y="3606791"/>
            <a:ext cx="933028" cy="365997"/>
          </a:xfrm>
          <a:prstGeom prst="leftArrow">
            <a:avLst>
              <a:gd name="adj1" fmla="val 57081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61"/>
            <a:ext cx="7772400" cy="484399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Reference Sun Simulation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74" y="569297"/>
            <a:ext cx="8951915" cy="6028691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22yr 3D  NLFFF simulation with random emergences of </a:t>
            </a:r>
            <a:r>
              <a:rPr lang="en-US" sz="2000" dirty="0" err="1">
                <a:solidFill>
                  <a:schemeClr val="tx1"/>
                </a:solidFill>
              </a:rPr>
              <a:t>bipole</a:t>
            </a:r>
            <a:r>
              <a:rPr lang="en-US" sz="2000" dirty="0">
                <a:solidFill>
                  <a:schemeClr val="tx1"/>
                </a:solidFill>
              </a:rPr>
              <a:t> at all longitudes.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</a:t>
            </a:r>
            <a:r>
              <a:rPr lang="en-US" sz="2000" dirty="0" smtClean="0">
                <a:solidFill>
                  <a:schemeClr val="tx1"/>
                </a:solidFill>
              </a:rPr>
              <a:t> No</a:t>
            </a:r>
            <a:r>
              <a:rPr lang="en-US" sz="2000" dirty="0">
                <a:solidFill>
                  <a:schemeClr val="tx1"/>
                </a:solidFill>
              </a:rPr>
              <a:t>. of </a:t>
            </a:r>
            <a:r>
              <a:rPr lang="en-US" sz="2000" dirty="0" err="1">
                <a:solidFill>
                  <a:schemeClr val="tx1"/>
                </a:solidFill>
              </a:rPr>
              <a:t>Bipoles</a:t>
            </a:r>
            <a:r>
              <a:rPr lang="en-US" sz="2000" dirty="0">
                <a:solidFill>
                  <a:schemeClr val="tx1"/>
                </a:solidFill>
              </a:rPr>
              <a:t> : 4770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       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Flux Emerged : 3.21 e25 </a:t>
            </a:r>
            <a:r>
              <a:rPr lang="en-US" sz="2000" dirty="0" err="1">
                <a:solidFill>
                  <a:schemeClr val="tx1"/>
                </a:solidFill>
              </a:rPr>
              <a:t>Mx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1876" y1="25499" x2="11876" y2="25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250" y="3780490"/>
            <a:ext cx="5492496" cy="2749296"/>
          </a:xfrm>
          <a:prstGeom prst="rect">
            <a:avLst/>
          </a:prstGeom>
        </p:spPr>
      </p:pic>
      <p:pic>
        <p:nvPicPr>
          <p:cNvPr id="8" name="refsu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1989" y="1692242"/>
            <a:ext cx="4051300" cy="2430780"/>
          </a:xfrm>
          <a:prstGeom prst="rect">
            <a:avLst/>
          </a:prstGeom>
        </p:spPr>
      </p:pic>
      <p:pic>
        <p:nvPicPr>
          <p:cNvPr id="9" name="Picture 8" descr="ref4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484852"/>
            <a:ext cx="3981775" cy="2436749"/>
          </a:xfrm>
          <a:prstGeom prst="rect">
            <a:avLst/>
          </a:prstGeom>
        </p:spPr>
      </p:pic>
      <p:pic>
        <p:nvPicPr>
          <p:cNvPr id="10" name="Picture 9" descr="ref5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4411824"/>
            <a:ext cx="3806460" cy="2420775"/>
          </a:xfrm>
          <a:prstGeom prst="rect">
            <a:avLst/>
          </a:prstGeom>
        </p:spPr>
      </p:pic>
      <p:pic>
        <p:nvPicPr>
          <p:cNvPr id="12" name="Picture 11" descr="ref1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2458"/>
            <a:ext cx="3824049" cy="23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74" y="569297"/>
            <a:ext cx="8951915" cy="6028691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Need to determine which </a:t>
            </a:r>
            <a:r>
              <a:rPr lang="en-US" sz="2000" dirty="0" err="1" smtClean="0">
                <a:solidFill>
                  <a:schemeClr val="tx1"/>
                </a:solidFill>
              </a:rPr>
              <a:t>bipoles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emerge in FOV or rotate into FOV.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       </a:t>
            </a: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									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*  - emerged in real time.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                   - emerge late (up to 7 days).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                   - missing (assumed decayed).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     </a:t>
            </a:r>
            <a:r>
              <a:rPr lang="en-US" sz="2000" dirty="0" smtClean="0">
                <a:solidFill>
                  <a:srgbClr val="1F497D"/>
                </a:solidFill>
              </a:rPr>
              <a:t>Example:</a:t>
            </a:r>
            <a:r>
              <a:rPr lang="en-US" sz="2000" dirty="0" smtClean="0">
                <a:solidFill>
                  <a:schemeClr val="tx1"/>
                </a:solidFill>
              </a:rPr>
              <a:t> 5.12 years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       Earth – 3 late (1.22,2.0,5.6 days), 1 missing.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       </a:t>
            </a:r>
            <a:r>
              <a:rPr lang="en-US" sz="2000" dirty="0" smtClean="0">
                <a:solidFill>
                  <a:srgbClr val="FF0000"/>
                </a:solidFill>
              </a:rPr>
              <a:t>Earth &amp; L5 </a:t>
            </a:r>
            <a:r>
              <a:rPr lang="en-US" sz="2000" dirty="0" smtClean="0">
                <a:solidFill>
                  <a:schemeClr val="tx1"/>
                </a:solidFill>
              </a:rPr>
              <a:t>– 2 real time, 1 late (1.5 days),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                         1 missing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                                                                </a:t>
            </a:r>
            <a:r>
              <a:rPr lang="en-US" sz="2000" dirty="0" smtClean="0">
                <a:solidFill>
                  <a:srgbClr val="1F497D"/>
                </a:solidFill>
              </a:rPr>
              <a:t>Number of </a:t>
            </a:r>
            <a:r>
              <a:rPr lang="en-US" sz="2000" dirty="0" err="1" smtClean="0">
                <a:solidFill>
                  <a:srgbClr val="1F497D"/>
                </a:solidFill>
              </a:rPr>
              <a:t>Bipoles</a:t>
            </a:r>
            <a:r>
              <a:rPr lang="en-US" sz="2000" dirty="0" smtClean="0">
                <a:solidFill>
                  <a:srgbClr val="1F497D"/>
                </a:solidFill>
              </a:rPr>
              <a:t>:</a:t>
            </a:r>
            <a:endParaRPr lang="en-US" sz="2000" dirty="0">
              <a:solidFill>
                <a:srgbClr val="1F497D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61"/>
            <a:ext cx="7772400" cy="484399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Limited Data Simulations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1876" y1="25499" x2="11876" y2="25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699" y="5409992"/>
            <a:ext cx="5492496" cy="1547737"/>
          </a:xfrm>
          <a:prstGeom prst="rect">
            <a:avLst/>
          </a:prstGeom>
        </p:spPr>
      </p:pic>
      <p:pic>
        <p:nvPicPr>
          <p:cNvPr id="4" name="Picture 3" descr="limited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1" y="1033688"/>
            <a:ext cx="3703020" cy="5245294"/>
          </a:xfrm>
          <a:prstGeom prst="rect">
            <a:avLst/>
          </a:prstGeom>
        </p:spPr>
      </p:pic>
      <p:sp>
        <p:nvSpPr>
          <p:cNvPr id="5" name="Diamond 4"/>
          <p:cNvSpPr/>
          <p:nvPr/>
        </p:nvSpPr>
        <p:spPr>
          <a:xfrm>
            <a:off x="4713566" y="2136281"/>
            <a:ext cx="219028" cy="27452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Isosceles Triangle 6"/>
          <p:cNvSpPr/>
          <p:nvPr/>
        </p:nvSpPr>
        <p:spPr>
          <a:xfrm>
            <a:off x="4676620" y="2500563"/>
            <a:ext cx="294134" cy="254812"/>
          </a:xfrm>
          <a:prstGeom prst="triangl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944404"/>
              </p:ext>
            </p:extLst>
          </p:nvPr>
        </p:nvGraphicFramePr>
        <p:xfrm>
          <a:off x="3785810" y="5594423"/>
          <a:ext cx="5207545" cy="109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2825"/>
                <a:gridCol w="1344509"/>
                <a:gridCol w="1401141"/>
                <a:gridCol w="1089070"/>
              </a:tblGrid>
              <a:tr h="33383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Simulation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Real Time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Late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Missing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22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Earth Only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1427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1152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2146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22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Earth &amp; L5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2140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1178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1407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flipH="1">
            <a:off x="3900576" y="3258925"/>
            <a:ext cx="142544" cy="1878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3962263" y="5095865"/>
            <a:ext cx="142544" cy="18789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79"/>
            <a:ext cx="7772400" cy="344544"/>
          </a:xfrm>
        </p:spPr>
        <p:txBody>
          <a:bodyPr>
            <a:noAutofit/>
          </a:bodyPr>
          <a:lstStyle/>
          <a:p>
            <a:r>
              <a:rPr lang="en-US" sz="3200" dirty="0" smtClean="0"/>
              <a:t>Br comparison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9719"/>
            <a:ext cx="9144000" cy="619714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                 </a:t>
            </a:r>
            <a:r>
              <a:rPr lang="en-US" sz="2000" dirty="0" smtClean="0">
                <a:solidFill>
                  <a:srgbClr val="000000"/>
                </a:solidFill>
              </a:rPr>
              <a:t>        </a:t>
            </a:r>
            <a:r>
              <a:rPr lang="en-US" sz="2000" dirty="0" smtClean="0">
                <a:solidFill>
                  <a:srgbClr val="FF0000"/>
                </a:solidFill>
              </a:rPr>
              <a:t>        </a:t>
            </a:r>
          </a:p>
          <a:p>
            <a:pPr algn="l"/>
            <a:r>
              <a:rPr lang="en-US" sz="2000" dirty="0" smtClean="0">
                <a:solidFill>
                  <a:schemeClr val="tx2"/>
                </a:solidFill>
              </a:rPr>
              <a:t>Reference Sun</a:t>
            </a: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Earth Only</a:t>
            </a: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Earth &amp; L5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1876" y1="25499" x2="11876" y2="25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93" y="3848692"/>
            <a:ext cx="5492496" cy="2749296"/>
          </a:xfrm>
          <a:prstGeom prst="rect">
            <a:avLst/>
          </a:prstGeom>
        </p:spPr>
      </p:pic>
      <p:pic>
        <p:nvPicPr>
          <p:cNvPr id="4" name="Picture 3" descr="fig6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60" y="594891"/>
            <a:ext cx="3110066" cy="1866040"/>
          </a:xfrm>
          <a:prstGeom prst="rect">
            <a:avLst/>
          </a:prstGeom>
        </p:spPr>
      </p:pic>
      <p:pic>
        <p:nvPicPr>
          <p:cNvPr id="12" name="Picture 11" descr="fig9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23" y="4901557"/>
            <a:ext cx="3260739" cy="1956443"/>
          </a:xfrm>
          <a:prstGeom prst="rect">
            <a:avLst/>
          </a:prstGeom>
        </p:spPr>
      </p:pic>
      <p:pic>
        <p:nvPicPr>
          <p:cNvPr id="13" name="Picture 12" descr="fig9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23" y="2706997"/>
            <a:ext cx="3260739" cy="19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p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2"/>
          <a:stretch/>
        </p:blipFill>
        <p:spPr>
          <a:xfrm>
            <a:off x="59018" y="905864"/>
            <a:ext cx="4411382" cy="5974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476" y="18279"/>
            <a:ext cx="7772400" cy="344544"/>
          </a:xfrm>
        </p:spPr>
        <p:txBody>
          <a:bodyPr>
            <a:noAutofit/>
          </a:bodyPr>
          <a:lstStyle/>
          <a:p>
            <a:r>
              <a:rPr lang="en-US" sz="3200" dirty="0" smtClean="0"/>
              <a:t>Global Properties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9719"/>
            <a:ext cx="9144000" cy="619714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             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1876" y1="25499" x2="11876" y2="25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93" y="3848692"/>
            <a:ext cx="5492496" cy="27492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4969" y="567310"/>
            <a:ext cx="196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0.73     </a:t>
            </a:r>
            <a:r>
              <a:rPr lang="en-GB" sz="1600" dirty="0" smtClean="0"/>
              <a:t>0.55 :      </a:t>
            </a:r>
            <a:r>
              <a:rPr lang="en-GB" sz="1600" dirty="0" smtClean="0">
                <a:solidFill>
                  <a:srgbClr val="0000FF"/>
                </a:solidFill>
              </a:rPr>
              <a:t>33%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80669" y="2649341"/>
            <a:ext cx="196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0.65     </a:t>
            </a:r>
            <a:r>
              <a:rPr lang="en-GB" sz="1600" dirty="0" smtClean="0"/>
              <a:t>0.46 :     </a:t>
            </a:r>
            <a:r>
              <a:rPr lang="en-GB" sz="1600" dirty="0" smtClean="0">
                <a:solidFill>
                  <a:srgbClr val="0000FF"/>
                </a:solidFill>
              </a:rPr>
              <a:t>41%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0669" y="4623406"/>
            <a:ext cx="196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0.74     </a:t>
            </a:r>
            <a:r>
              <a:rPr lang="en-GB" sz="1600" dirty="0" smtClean="0"/>
              <a:t>0.57 :     </a:t>
            </a:r>
            <a:r>
              <a:rPr lang="en-GB" sz="1600" dirty="0" smtClean="0">
                <a:solidFill>
                  <a:srgbClr val="0000FF"/>
                </a:solidFill>
              </a:rPr>
              <a:t>30 %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3" name="Picture 12" descr="flux rope rati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64" y="2273591"/>
            <a:ext cx="3271312" cy="23820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90462" y="1642649"/>
            <a:ext cx="19658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Number of flux ropes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0.78     </a:t>
            </a:r>
            <a:r>
              <a:rPr lang="en-GB" sz="1600" dirty="0" smtClean="0"/>
              <a:t>0.46 :      </a:t>
            </a:r>
            <a:r>
              <a:rPr lang="en-GB" sz="1600" dirty="0" smtClean="0">
                <a:solidFill>
                  <a:srgbClr val="0000FF"/>
                </a:solidFill>
              </a:rPr>
              <a:t>26%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4886" y="5049984"/>
            <a:ext cx="41684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Red – Earth plus L5 FOV</a:t>
            </a:r>
          </a:p>
          <a:p>
            <a:r>
              <a:rPr lang="en-GB" sz="2400" dirty="0" smtClean="0"/>
              <a:t>Black – Earth only FOV</a:t>
            </a:r>
          </a:p>
          <a:p>
            <a:r>
              <a:rPr lang="en-GB" sz="2400" dirty="0" smtClean="0">
                <a:solidFill>
                  <a:srgbClr val="3366FF"/>
                </a:solidFill>
              </a:rPr>
              <a:t>Blue - % improvement with L5</a:t>
            </a:r>
            <a:endParaRPr lang="en-GB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572" y="29534"/>
            <a:ext cx="7772400" cy="46116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Summary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21306"/>
            <a:ext cx="9144000" cy="6136694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Considered what improvements can be expected in the accuracy of global non-potential models if L5 magnetograph data exists.</a:t>
            </a:r>
          </a:p>
          <a:p>
            <a:pPr algn="l"/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Used a reference sun simulation &amp; two limited data simulations.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            Limited data: Earth only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                                           Earth &amp; L5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Earth &amp; L5 </a:t>
            </a:r>
            <a:r>
              <a:rPr lang="en-US" sz="2000" dirty="0" smtClean="0">
                <a:solidFill>
                  <a:srgbClr val="000000"/>
                </a:solidFill>
              </a:rPr>
              <a:t>simulation gives improvements of between </a:t>
            </a:r>
            <a:r>
              <a:rPr lang="en-US" sz="2000" dirty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6-40% </a:t>
            </a:r>
            <a:r>
              <a:rPr lang="en-US" sz="2000" dirty="0" smtClean="0">
                <a:solidFill>
                  <a:srgbClr val="000000"/>
                </a:solidFill>
              </a:rPr>
              <a:t>in global quantities dominated by low latitude contributions compared to Earth only.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Earth &amp; L5</a:t>
            </a:r>
            <a:r>
              <a:rPr lang="en-US" sz="2000" dirty="0" smtClean="0">
                <a:solidFill>
                  <a:srgbClr val="000000"/>
                </a:solidFill>
              </a:rPr>
              <a:t> attains an accuracy of </a:t>
            </a:r>
            <a:r>
              <a:rPr lang="en-US" sz="2000" dirty="0" smtClean="0">
                <a:solidFill>
                  <a:srgbClr val="FF0000"/>
                </a:solidFill>
              </a:rPr>
              <a:t>65-78%  </a:t>
            </a:r>
            <a:r>
              <a:rPr lang="en-US" sz="2000" dirty="0" smtClean="0">
                <a:solidFill>
                  <a:srgbClr val="000000"/>
                </a:solidFill>
              </a:rPr>
              <a:t>of reference global quantities (</a:t>
            </a:r>
            <a:r>
              <a:rPr lang="en-US" sz="2000" dirty="0" smtClean="0">
                <a:solidFill>
                  <a:srgbClr val="FF0000"/>
                </a:solidFill>
              </a:rPr>
              <a:t>46-57% for Earth only</a:t>
            </a:r>
            <a:r>
              <a:rPr lang="en-US" sz="2000" dirty="0" smtClean="0">
                <a:solidFill>
                  <a:srgbClr val="000000"/>
                </a:solidFill>
              </a:rPr>
              <a:t>).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Full details given in published paper along with a comparison of other quantities and outline of future studies that are presently underway.</a:t>
            </a:r>
          </a:p>
          <a:p>
            <a:pPr algn="l"/>
            <a:r>
              <a:rPr lang="en-GB" sz="2000" dirty="0" smtClean="0"/>
              <a:t>                              </a:t>
            </a:r>
            <a:r>
              <a:rPr lang="en-GB" sz="2000" b="1" dirty="0" smtClean="0">
                <a:solidFill>
                  <a:srgbClr val="FF0000"/>
                </a:solidFill>
              </a:rPr>
              <a:t>Mackay</a:t>
            </a:r>
            <a:r>
              <a:rPr lang="en-GB" sz="2000" b="1" dirty="0">
                <a:solidFill>
                  <a:srgbClr val="FF0000"/>
                </a:solidFill>
              </a:rPr>
              <a:t>, </a:t>
            </a:r>
            <a:r>
              <a:rPr lang="en-GB" sz="2000" b="1" dirty="0" err="1">
                <a:solidFill>
                  <a:srgbClr val="FF0000"/>
                </a:solidFill>
              </a:rPr>
              <a:t>Yeates</a:t>
            </a:r>
            <a:r>
              <a:rPr lang="en-GB" sz="2000" b="1" dirty="0">
                <a:solidFill>
                  <a:srgbClr val="FF0000"/>
                </a:solidFill>
              </a:rPr>
              <a:t> and </a:t>
            </a:r>
            <a:r>
              <a:rPr lang="en-GB" sz="2000" b="1" dirty="0" err="1">
                <a:solidFill>
                  <a:srgbClr val="FF0000"/>
                </a:solidFill>
              </a:rPr>
              <a:t>Bocquet</a:t>
            </a:r>
            <a:r>
              <a:rPr lang="en-GB" sz="2000" b="1" dirty="0">
                <a:solidFill>
                  <a:srgbClr val="FF0000"/>
                </a:solidFill>
              </a:rPr>
              <a:t> (2016), APJ, V825</a:t>
            </a:r>
          </a:p>
          <a:p>
            <a:pPr algn="l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492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smtClean="0">
                <a:solidFill>
                  <a:schemeClr val="accent2"/>
                </a:solidFill>
              </a:rPr>
              <a:t>Two Component Model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5175"/>
            <a:ext cx="9144000" cy="6048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smtClean="0"/>
              <a:t>Evolve,</a:t>
            </a:r>
            <a:r>
              <a:rPr lang="en-GB" sz="2400" b="1" smtClean="0"/>
              <a:t> </a:t>
            </a:r>
            <a:r>
              <a:rPr lang="en-GB" sz="2400" smtClean="0"/>
              <a:t>Suns large-scale field, </a:t>
            </a:r>
            <a:r>
              <a:rPr lang="en-GB" sz="2400" b="1" smtClean="0"/>
              <a:t>B, </a:t>
            </a:r>
            <a:r>
              <a:rPr lang="en-GB" sz="2400" smtClean="0"/>
              <a:t>through the induction equation.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400" smtClean="0"/>
          </a:p>
          <a:p>
            <a:pPr eaLnBrk="1" hangingPunct="1">
              <a:lnSpc>
                <a:spcPct val="80000"/>
              </a:lnSpc>
            </a:pPr>
            <a:r>
              <a:rPr lang="en-GB" sz="2400" smtClean="0">
                <a:solidFill>
                  <a:srgbClr val="FF0000"/>
                </a:solidFill>
              </a:rPr>
              <a:t>Photospheric BC : </a:t>
            </a:r>
            <a:r>
              <a:rPr lang="en-GB" sz="2400" smtClean="0"/>
              <a:t>Flux Transport Model </a:t>
            </a:r>
            <a:endParaRPr lang="en-GB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GB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400" smtClean="0">
                <a:solidFill>
                  <a:srgbClr val="FF0000"/>
                </a:solidFill>
              </a:rPr>
              <a:t>     Differential Rotation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400" smtClean="0">
                <a:solidFill>
                  <a:srgbClr val="FF0000"/>
                </a:solidFill>
              </a:rPr>
              <a:t>     Meridional Flow</a:t>
            </a:r>
            <a:r>
              <a:rPr lang="en-GB" sz="2400" smtClean="0"/>
              <a:t> 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400" smtClean="0"/>
              <a:t>						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400" smtClean="0"/>
              <a:t>     </a:t>
            </a:r>
            <a:r>
              <a:rPr lang="en-GB" sz="2400" smtClean="0">
                <a:solidFill>
                  <a:srgbClr val="FF0000"/>
                </a:solidFill>
              </a:rPr>
              <a:t>Surface Diffusion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400" smtClean="0"/>
              <a:t>     </a:t>
            </a:r>
            <a:endParaRPr lang="en-GB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400" smtClean="0">
                <a:solidFill>
                  <a:srgbClr val="FF0000"/>
                </a:solidFill>
              </a:rPr>
              <a:t>                                                          Shears the surface fields ~ coronal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400" smtClean="0">
                <a:solidFill>
                  <a:srgbClr val="FF0000"/>
                </a:solidFill>
              </a:rPr>
              <a:t>                                                          field diverges from equilibrium.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4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2400" smtClean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en-GB" sz="2400" b="1" u="sng" smtClean="0">
                <a:solidFill>
                  <a:srgbClr val="FF0000"/>
                </a:solidFill>
              </a:rPr>
              <a:t>Physical time scale.</a:t>
            </a:r>
            <a:r>
              <a:rPr lang="en-GB" sz="2400" smtClean="0"/>
              <a:t> </a:t>
            </a:r>
          </a:p>
        </p:txBody>
      </p:sp>
      <p:pic>
        <p:nvPicPr>
          <p:cNvPr id="8196" name="Picture 4" descr="eq1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732" r="5661" b="10875"/>
          <a:stretch>
            <a:fillRect/>
          </a:stretch>
        </p:blipFill>
        <p:spPr bwMode="auto">
          <a:xfrm>
            <a:off x="323850" y="5084763"/>
            <a:ext cx="35052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eq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24175"/>
            <a:ext cx="29511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eq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3573463"/>
            <a:ext cx="20891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eq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92600"/>
            <a:ext cx="194468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5749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 descr="i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73175"/>
            <a:ext cx="39592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2" descr="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16050"/>
            <a:ext cx="23050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647</Words>
  <Application>Microsoft Macintosh PowerPoint</Application>
  <PresentationFormat>On-screen Show (4:3)</PresentationFormat>
  <Paragraphs>191</Paragraphs>
  <Slides>13</Slides>
  <Notes>1</Notes>
  <HiddenSlides>5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Symbol</vt:lpstr>
      <vt:lpstr>Times New Roman</vt:lpstr>
      <vt:lpstr>Arial</vt:lpstr>
      <vt:lpstr>Office Theme</vt:lpstr>
      <vt:lpstr>Impact of an L5 Magnetograph on Non-Potential Solar Global Magnetic Field Modelling </vt:lpstr>
      <vt:lpstr>Global Non-Potential Model</vt:lpstr>
      <vt:lpstr>L5 Simulations</vt:lpstr>
      <vt:lpstr>Reference Sun Simulation</vt:lpstr>
      <vt:lpstr>Limited Data Simulations</vt:lpstr>
      <vt:lpstr>Br comparison</vt:lpstr>
      <vt:lpstr>Global Properties</vt:lpstr>
      <vt:lpstr>Summary</vt:lpstr>
      <vt:lpstr>Two Component Model</vt:lpstr>
      <vt:lpstr>PowerPoint Presentation</vt:lpstr>
      <vt:lpstr>3D Inserting Bipoles</vt:lpstr>
      <vt:lpstr>Forward Evolution of Bipole Parameters</vt:lpstr>
      <vt:lpstr>Reference Sun Simulation</vt:lpstr>
    </vt:vector>
  </TitlesOfParts>
  <Company>University of St Andrews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Duncan MacKay</dc:creator>
  <cp:lastModifiedBy>Pete Riley</cp:lastModifiedBy>
  <cp:revision>89</cp:revision>
  <cp:lastPrinted>2015-11-11T10:29:08Z</cp:lastPrinted>
  <dcterms:created xsi:type="dcterms:W3CDTF">2015-05-04T19:40:47Z</dcterms:created>
  <dcterms:modified xsi:type="dcterms:W3CDTF">2017-03-07T11:27:00Z</dcterms:modified>
</cp:coreProperties>
</file>