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mp4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1276" r:id="rId2"/>
    <p:sldId id="1277" r:id="rId3"/>
    <p:sldId id="1472" r:id="rId4"/>
    <p:sldId id="1453" r:id="rId5"/>
    <p:sldId id="1454" r:id="rId6"/>
    <p:sldId id="1452" r:id="rId7"/>
    <p:sldId id="1465" r:id="rId8"/>
    <p:sldId id="1467" r:id="rId9"/>
    <p:sldId id="1399" r:id="rId10"/>
    <p:sldId id="1400" r:id="rId11"/>
    <p:sldId id="1466" r:id="rId12"/>
    <p:sldId id="1473" r:id="rId13"/>
    <p:sldId id="1408" r:id="rId14"/>
    <p:sldId id="1470" r:id="rId15"/>
    <p:sldId id="1437" r:id="rId16"/>
    <p:sldId id="1471" r:id="rId17"/>
    <p:sldId id="1476" r:id="rId18"/>
    <p:sldId id="1468" r:id="rId19"/>
    <p:sldId id="1432" r:id="rId20"/>
    <p:sldId id="1433" r:id="rId21"/>
    <p:sldId id="1441" r:id="rId22"/>
    <p:sldId id="1469" r:id="rId23"/>
    <p:sldId id="1474" r:id="rId24"/>
    <p:sldId id="1463" r:id="rId25"/>
  </p:sldIdLst>
  <p:sldSz cx="9144000" cy="6858000" type="screen4x3"/>
  <p:notesSz cx="7035800" cy="91948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96">
          <p15:clr>
            <a:srgbClr val="A4A3A4"/>
          </p15:clr>
        </p15:guide>
        <p15:guide id="2" pos="221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3333CC"/>
    <a:srgbClr val="990000"/>
    <a:srgbClr val="33CC33"/>
    <a:srgbClr val="9966FF"/>
    <a:srgbClr val="FF9900"/>
    <a:srgbClr val="FFCC00"/>
    <a:srgbClr val="00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0" autoAdjust="0"/>
    <p:restoredTop sz="96415" autoAdjust="0"/>
  </p:normalViewPr>
  <p:slideViewPr>
    <p:cSldViewPr>
      <p:cViewPr varScale="1">
        <p:scale>
          <a:sx n="64" d="100"/>
          <a:sy n="64" d="100"/>
        </p:scale>
        <p:origin x="240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3696" y="72"/>
      </p:cViewPr>
      <p:guideLst>
        <p:guide orient="horz" pos="2896"/>
        <p:guide pos="221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7.xml"/><Relationship Id="rId2" Type="http://schemas.openxmlformats.org/officeDocument/2006/relationships/slide" Target="slides/slide6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958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9" rIns="92738" bIns="46369" numCol="1" anchor="t" anchorCtr="0" compatLnSpc="1">
            <a:prstTxWarp prst="textNoShape">
              <a:avLst/>
            </a:prstTxWarp>
          </a:bodyPr>
          <a:lstStyle>
            <a:lvl1pPr defTabSz="927100" eaLnBrk="1" hangingPunct="1">
              <a:spcBef>
                <a:spcPct val="0"/>
              </a:spcBef>
              <a:buFontTx/>
              <a:buNone/>
              <a:defRPr sz="12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86213" y="0"/>
            <a:ext cx="3049587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9" rIns="92738" bIns="46369" numCol="1" anchor="t" anchorCtr="0" compatLnSpc="1">
            <a:prstTxWarp prst="textNoShape">
              <a:avLst/>
            </a:prstTxWarp>
          </a:bodyPr>
          <a:lstStyle>
            <a:lvl1pPr algn="r" defTabSz="927100" eaLnBrk="1" hangingPunct="1">
              <a:spcBef>
                <a:spcPct val="0"/>
              </a:spcBef>
              <a:buFontTx/>
              <a:buNone/>
              <a:defRPr sz="12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34425"/>
            <a:ext cx="304958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9" rIns="92738" bIns="46369" numCol="1" anchor="b" anchorCtr="0" compatLnSpc="1">
            <a:prstTxWarp prst="textNoShape">
              <a:avLst/>
            </a:prstTxWarp>
          </a:bodyPr>
          <a:lstStyle>
            <a:lvl1pPr defTabSz="927100" eaLnBrk="1" hangingPunct="1">
              <a:spcBef>
                <a:spcPct val="0"/>
              </a:spcBef>
              <a:buFontTx/>
              <a:buNone/>
              <a:defRPr sz="12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86213" y="8734425"/>
            <a:ext cx="3049587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9" rIns="92738" bIns="46369" numCol="1" anchor="b" anchorCtr="0" compatLnSpc="1">
            <a:prstTxWarp prst="textNoShape">
              <a:avLst/>
            </a:prstTxWarp>
          </a:bodyPr>
          <a:lstStyle>
            <a:lvl1pPr algn="r" defTabSz="927100" eaLnBrk="1" hangingPunct="1">
              <a:spcBef>
                <a:spcPct val="0"/>
              </a:spcBef>
              <a:buFontTx/>
              <a:buNone/>
              <a:defRPr sz="12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7A0C632C-567C-4080-8A99-348D88031C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21823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FontTx/>
              <a:buNone/>
              <a:defRPr sz="12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FontTx/>
              <a:buNone/>
              <a:defRPr sz="12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192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34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1816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63000"/>
            <a:ext cx="304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FontTx/>
              <a:buNone/>
              <a:defRPr sz="12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34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763000"/>
            <a:ext cx="304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FontTx/>
              <a:buNone/>
              <a:defRPr sz="12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F5B1134-4407-4991-8287-A4B39E02FC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2790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0E25517-37B0-4CE7-AA20-35E5BD246D45}" type="slidenum">
              <a:rPr lang="en-US" altLang="en-US" sz="1200"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 dirty="0" smtClean="0"/>
              <a:t>Where necessary I will add comments</a:t>
            </a:r>
          </a:p>
        </p:txBody>
      </p:sp>
    </p:spTree>
    <p:extLst>
      <p:ext uri="{BB962C8B-B14F-4D97-AF65-F5344CB8AC3E}">
        <p14:creationId xmlns:p14="http://schemas.microsoft.com/office/powerpoint/2010/main" val="12965075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8E0BA8F-4429-402E-9AD4-A9E6A332AF5C}" type="slidenum">
              <a:rPr lang="en-US" altLang="en-US" sz="1200"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 smtClean="0"/>
              <a:t>The Solar Wind Imaging Facility, Toyokawa (SWIFT) array is shown in the above photograph. B. Jackson is standing on the steps that take one to the antenna dipoles. The non-moving array is steerable in declination, providing views of radio sources as the transit the meridian above Japan.</a:t>
            </a:r>
          </a:p>
        </p:txBody>
      </p:sp>
    </p:spTree>
    <p:extLst>
      <p:ext uri="{BB962C8B-B14F-4D97-AF65-F5344CB8AC3E}">
        <p14:creationId xmlns:p14="http://schemas.microsoft.com/office/powerpoint/2010/main" val="29258955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A089C3-400B-4D76-8C3A-A8C03F39B513}" type="slidenum">
              <a:rPr lang="en-US" altLang="en-US"/>
              <a:pPr/>
              <a:t>19</a:t>
            </a:fld>
            <a:endParaRPr lang="en-US" altLang="en-US"/>
          </a:p>
        </p:txBody>
      </p:sp>
      <p:sp>
        <p:nvSpPr>
          <p:cNvPr id="1667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7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2011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8D755F-DD4F-4390-B38E-EA907CD3877F}" type="slidenum">
              <a:rPr lang="en-US" altLang="en-US"/>
              <a:pPr/>
              <a:t>20</a:t>
            </a:fld>
            <a:endParaRPr lang="en-US" altLang="en-US"/>
          </a:p>
        </p:txBody>
      </p:sp>
      <p:sp>
        <p:nvSpPr>
          <p:cNvPr id="1857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57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68160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0407DA-E92A-4ED3-B621-A99C119416E7}" type="slidenum">
              <a:rPr lang="en-US" altLang="en-US"/>
              <a:pPr/>
              <a:t>21</a:t>
            </a:fld>
            <a:endParaRPr lang="en-US" altLang="en-US"/>
          </a:p>
        </p:txBody>
      </p:sp>
      <p:sp>
        <p:nvSpPr>
          <p:cNvPr id="1475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695325"/>
            <a:ext cx="4641850" cy="3481388"/>
          </a:xfrm>
          <a:ln/>
        </p:spPr>
      </p:sp>
      <p:sp>
        <p:nvSpPr>
          <p:cNvPr id="1475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10075"/>
            <a:ext cx="5121275" cy="4178300"/>
          </a:xfrm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66526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D487D88-567F-4F4F-8C30-773E541B4289}" type="slidenum">
              <a:rPr lang="en-US" altLang="en-US" sz="1200"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24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19200" y="688975"/>
            <a:ext cx="4597400" cy="3448050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8213" y="4367213"/>
            <a:ext cx="5159375" cy="4138612"/>
          </a:xfrm>
          <a:noFill/>
        </p:spPr>
        <p:txBody>
          <a:bodyPr/>
          <a:lstStyle/>
          <a:p>
            <a:pPr eaLnBrk="1" hangingPunct="1"/>
            <a:r>
              <a:rPr lang="en-US" altLang="en-US" smtClean="0"/>
              <a:t>My talk will proceed this way</a:t>
            </a:r>
          </a:p>
        </p:txBody>
      </p:sp>
    </p:spTree>
    <p:extLst>
      <p:ext uri="{BB962C8B-B14F-4D97-AF65-F5344CB8AC3E}">
        <p14:creationId xmlns:p14="http://schemas.microsoft.com/office/powerpoint/2010/main" val="2679397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D487D88-567F-4F4F-8C30-773E541B4289}" type="slidenum">
              <a:rPr lang="en-US" altLang="en-US" sz="1200"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19200" y="688975"/>
            <a:ext cx="4597400" cy="3448050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8213" y="4367213"/>
            <a:ext cx="5159375" cy="4138612"/>
          </a:xfrm>
          <a:noFill/>
        </p:spPr>
        <p:txBody>
          <a:bodyPr/>
          <a:lstStyle/>
          <a:p>
            <a:pPr eaLnBrk="1" hangingPunct="1"/>
            <a:r>
              <a:rPr lang="en-US" altLang="en-US" smtClean="0"/>
              <a:t>My talk will proceed this way</a:t>
            </a:r>
          </a:p>
        </p:txBody>
      </p:sp>
    </p:spTree>
    <p:extLst>
      <p:ext uri="{BB962C8B-B14F-4D97-AF65-F5344CB8AC3E}">
        <p14:creationId xmlns:p14="http://schemas.microsoft.com/office/powerpoint/2010/main" val="19593217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B00E902-C303-487C-87D3-DFDC693EA618}" type="slidenum">
              <a:rPr lang="en-US" altLang="en-US" sz="1200"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 smtClean="0"/>
              <a:t>The UCSD forecast website.</a:t>
            </a:r>
          </a:p>
        </p:txBody>
      </p:sp>
    </p:spTree>
    <p:extLst>
      <p:ext uri="{BB962C8B-B14F-4D97-AF65-F5344CB8AC3E}">
        <p14:creationId xmlns:p14="http://schemas.microsoft.com/office/powerpoint/2010/main" val="3230017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0E25517-37B0-4CE7-AA20-35E5BD246D45}" type="slidenum">
              <a:rPr lang="en-US" altLang="en-US" sz="1200"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 dirty="0" smtClean="0"/>
              <a:t>Where necessary I will add comments</a:t>
            </a:r>
          </a:p>
        </p:txBody>
      </p:sp>
    </p:spTree>
    <p:extLst>
      <p:ext uri="{BB962C8B-B14F-4D97-AF65-F5344CB8AC3E}">
        <p14:creationId xmlns:p14="http://schemas.microsoft.com/office/powerpoint/2010/main" val="26216545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0E25517-37B0-4CE7-AA20-35E5BD246D45}" type="slidenum">
              <a:rPr lang="en-US" altLang="en-US" sz="1200"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 dirty="0" smtClean="0"/>
              <a:t>Where necessary I will add comments</a:t>
            </a:r>
          </a:p>
        </p:txBody>
      </p:sp>
    </p:spTree>
    <p:extLst>
      <p:ext uri="{BB962C8B-B14F-4D97-AF65-F5344CB8AC3E}">
        <p14:creationId xmlns:p14="http://schemas.microsoft.com/office/powerpoint/2010/main" val="27633092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8E0BA8F-4429-402E-9AD4-A9E6A332AF5C}" type="slidenum">
              <a:rPr lang="en-US" altLang="en-US" sz="1200"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13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 smtClean="0"/>
              <a:t>The Solar Wind Imaging Facility, Toyokawa (SWIFT) array is shown in the above photograph. B. Jackson is standing on the steps that take one to the antenna dipoles. The non-moving array is steerable in declination, providing views of radio sources as the transit the meridian above Japan.</a:t>
            </a:r>
          </a:p>
        </p:txBody>
      </p:sp>
    </p:spTree>
    <p:extLst>
      <p:ext uri="{BB962C8B-B14F-4D97-AF65-F5344CB8AC3E}">
        <p14:creationId xmlns:p14="http://schemas.microsoft.com/office/powerpoint/2010/main" val="6238902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285B81-7BBB-4FC7-8191-3367D2DE6A78}" type="slidenum">
              <a:rPr lang="en-US" altLang="en-US"/>
              <a:pPr/>
              <a:t>15</a:t>
            </a:fld>
            <a:endParaRPr lang="en-US" altLang="en-US"/>
          </a:p>
        </p:txBody>
      </p:sp>
      <p:sp>
        <p:nvSpPr>
          <p:cNvPr id="129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19200" y="690563"/>
            <a:ext cx="4597400" cy="3448050"/>
          </a:xfrm>
          <a:ln/>
        </p:spPr>
      </p:sp>
      <p:sp>
        <p:nvSpPr>
          <p:cNvPr id="129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3263" y="4367213"/>
            <a:ext cx="5629275" cy="4137025"/>
          </a:xfrm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659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3579F6-CF08-46FC-84B9-67EA38DD1E05}" type="slidenum">
              <a:rPr lang="en-US" altLang="en-US"/>
              <a:pPr/>
              <a:t>16</a:t>
            </a:fld>
            <a:endParaRPr lang="en-US" altLang="en-US"/>
          </a:p>
        </p:txBody>
      </p:sp>
      <p:sp>
        <p:nvSpPr>
          <p:cNvPr id="1804290" name="Rectangle 7"/>
          <p:cNvSpPr txBox="1">
            <a:spLocks noGrp="1" noChangeArrowheads="1"/>
          </p:cNvSpPr>
          <p:nvPr/>
        </p:nvSpPr>
        <p:spPr bwMode="auto">
          <a:xfrm>
            <a:off x="3962400" y="8763000"/>
            <a:ext cx="304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>
              <a:buFontTx/>
              <a:buNone/>
            </a:pPr>
            <a:fld id="{66FDFF67-9A71-4DC7-8105-41C04FC237E7}" type="slidenum">
              <a:rPr lang="en-US" altLang="en-US" sz="1200"/>
              <a:pPr algn="r">
                <a:buFontTx/>
                <a:buNone/>
              </a:pPr>
              <a:t>16</a:t>
            </a:fld>
            <a:endParaRPr lang="en-US" altLang="en-US" sz="1200"/>
          </a:p>
        </p:txBody>
      </p:sp>
      <p:sp>
        <p:nvSpPr>
          <p:cNvPr id="1804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042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/>
              <a:t>The SMEI  instrument was closed by the Air Force in September 2011, UCSD maintains the only SMEI Web pages and has upgraded them at: </a:t>
            </a:r>
            <a:r>
              <a:rPr lang="en-US" altLang="en-US" b="1"/>
              <a:t>http://smei.ucsd.edu. </a:t>
            </a:r>
            <a:r>
              <a:rPr lang="en-US" altLang="en-US"/>
              <a:t>SMEI high resolution tomography has been used to reconstruct a filament at 1 AU!</a:t>
            </a:r>
          </a:p>
        </p:txBody>
      </p:sp>
    </p:spTree>
    <p:extLst>
      <p:ext uri="{BB962C8B-B14F-4D97-AF65-F5344CB8AC3E}">
        <p14:creationId xmlns:p14="http://schemas.microsoft.com/office/powerpoint/2010/main" val="12709773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TW" smtClean="0"/>
              <a:t>Ubiquitous </a:t>
            </a:r>
            <a:endParaRPr lang="zh-TW" altLang="en-US" smtClean="0"/>
          </a:p>
          <a:p>
            <a:endParaRPr lang="zh-TW" altLang="en-US" smtClean="0"/>
          </a:p>
        </p:txBody>
      </p:sp>
      <p:sp>
        <p:nvSpPr>
          <p:cNvPr id="3891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23158F1-1E69-406D-A28B-C8A4829E3B79}" type="slidenum">
              <a:rPr lang="zh-TW" altLang="en-US" smtClean="0">
                <a:ea typeface="ＭＳ Ｐゴシック" pitchFamily="34" charset="-128"/>
              </a:rPr>
              <a:pPr/>
              <a:t>17</a:t>
            </a:fld>
            <a:endParaRPr lang="en-US" altLang="zh-TW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1336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1B2BE-157E-4DE0-9AAC-C701EC04EF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75139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03F28C-92E5-4EF0-8CDB-701E0D190F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3352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0EFB5-5464-41EA-8F9F-EB530ECF32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17486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D43C08-FAE7-4AE9-A099-496D1EE8C8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5405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DCC453-5E8C-4746-8D74-7C1D3D035B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2821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04E5C-5FEE-45B8-A03C-25B5888739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1408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A2D7A-09EC-4C4A-8EA0-AFD2BADD9B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876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50BA34-29A0-4B04-A680-B30EC63D77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4560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2F784F-B7D0-423C-8C94-F5D09FDEEA8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5872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81AE7E-1B26-4626-82C4-B78999A849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3944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CD3359-2C8F-49B1-9F32-6EA55DDBAC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6845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9EF501-14D2-4C8A-A3B3-CEC2692966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3682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 userDrawn="1"/>
        </p:nvSpPr>
        <p:spPr bwMode="auto">
          <a:xfrm>
            <a:off x="7543800" y="6629400"/>
            <a:ext cx="1589088" cy="230812"/>
          </a:xfrm>
          <a:prstGeom prst="rect">
            <a:avLst/>
          </a:prstGeom>
          <a:solidFill>
            <a:srgbClr val="33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20" tIns="45710" rIns="91420" bIns="4571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 dirty="0">
                <a:solidFill>
                  <a:srgbClr val="FFCC0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en-US" sz="800" dirty="0">
                <a:solidFill>
                  <a:srgbClr val="FFCC00"/>
                </a:solidFill>
              </a:rPr>
              <a:t>CASS/UCSD </a:t>
            </a:r>
            <a:r>
              <a:rPr lang="en-US" altLang="en-US" sz="800" dirty="0" smtClean="0">
                <a:solidFill>
                  <a:srgbClr val="FFCC00"/>
                </a:solidFill>
              </a:rPr>
              <a:t>L1/L5</a:t>
            </a:r>
            <a:r>
              <a:rPr lang="en-US" altLang="en-US" sz="800" baseline="0" dirty="0" smtClean="0">
                <a:solidFill>
                  <a:srgbClr val="FFCC00"/>
                </a:solidFill>
              </a:rPr>
              <a:t> UK </a:t>
            </a:r>
            <a:r>
              <a:rPr lang="en-US" altLang="en-US" sz="800" dirty="0" smtClean="0">
                <a:solidFill>
                  <a:srgbClr val="FFCC00"/>
                </a:solidFill>
              </a:rPr>
              <a:t>2017</a:t>
            </a:r>
            <a:endParaRPr lang="en-US" altLang="en-US" sz="800" dirty="0">
              <a:solidFill>
                <a:srgbClr val="FFCC00"/>
              </a:solidFill>
            </a:endParaRPr>
          </a:p>
        </p:txBody>
      </p:sp>
      <p:sp>
        <p:nvSpPr>
          <p:cNvPr id="8" name="Text Box 8"/>
          <p:cNvSpPr txBox="1">
            <a:spLocks noChangeArrowheads="1"/>
          </p:cNvSpPr>
          <p:nvPr userDrawn="1"/>
        </p:nvSpPr>
        <p:spPr bwMode="auto">
          <a:xfrm>
            <a:off x="0" y="0"/>
            <a:ext cx="9144000" cy="58475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0" tIns="45710" rIns="91420" bIns="4571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sz="3200" b="1" dirty="0" smtClean="0">
                <a:solidFill>
                  <a:srgbClr val="0000FF"/>
                </a:solidFill>
              </a:rPr>
              <a:t>ASHI</a:t>
            </a:r>
            <a:r>
              <a:rPr lang="en-US" sz="3200" b="1" dirty="0">
                <a:solidFill>
                  <a:srgbClr val="0000FF"/>
                </a:solidFill>
              </a:rPr>
              <a:t>, an All Sky </a:t>
            </a:r>
            <a:r>
              <a:rPr lang="en-US" sz="3200" b="1" dirty="0" err="1">
                <a:solidFill>
                  <a:srgbClr val="0000FF"/>
                </a:solidFill>
              </a:rPr>
              <a:t>Heliospheric</a:t>
            </a:r>
            <a:r>
              <a:rPr lang="en-US" sz="3200" b="1" dirty="0">
                <a:solidFill>
                  <a:srgbClr val="0000FF"/>
                </a:solidFill>
              </a:rPr>
              <a:t> Imager for L1</a:t>
            </a:r>
            <a:endParaRPr lang="en-US" sz="3200" b="1" kern="1200" dirty="0">
              <a:solidFill>
                <a:srgbClr val="0000FF"/>
              </a:solidFill>
              <a:effectLst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video" Target="../media/media2.wmv"/><Relationship Id="rId7" Type="http://schemas.openxmlformats.org/officeDocument/2006/relationships/image" Target="../media/image45.gif"/><Relationship Id="rId2" Type="http://schemas.microsoft.com/office/2007/relationships/media" Target="../media/media2.wmv"/><Relationship Id="rId1" Type="http://schemas.openxmlformats.org/officeDocument/2006/relationships/video" Target="file:///E:\1_Work_UCSD\2_conference\2014_AOGS\C2_movie.wmv" TargetMode="External"/><Relationship Id="rId6" Type="http://schemas.openxmlformats.org/officeDocument/2006/relationships/image" Target="../media/image44.png"/><Relationship Id="rId5" Type="http://schemas.openxmlformats.org/officeDocument/2006/relationships/notesSlide" Target="../notesSlides/notesSlide9.xml"/><Relationship Id="rId10" Type="http://schemas.openxmlformats.org/officeDocument/2006/relationships/image" Target="../media/image48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microsoft.com/office/2007/relationships/hdphoto" Target="../media/hdphoto1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1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5" name="Text Box 11"/>
          <p:cNvSpPr txBox="1">
            <a:spLocks noChangeArrowheads="1"/>
          </p:cNvSpPr>
          <p:nvPr/>
        </p:nvSpPr>
        <p:spPr bwMode="auto">
          <a:xfrm>
            <a:off x="0" y="3730958"/>
            <a:ext cx="9144000" cy="1015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0" tIns="45710" rIns="91420" bIns="4571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kumimoji="1" lang="en-US" altLang="ja-JP" sz="2400" b="1" dirty="0" smtClean="0">
                <a:ea typeface="MS PGothic" panose="020B0600070205080204" pitchFamily="34" charset="-128"/>
              </a:rPr>
              <a:t>M.M. Bisi</a:t>
            </a:r>
            <a:endParaRPr kumimoji="1" lang="en-US" altLang="en-US" sz="2400" b="1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sz="1800" b="1" i="1" dirty="0" smtClean="0"/>
              <a:t>RAL </a:t>
            </a:r>
            <a:r>
              <a:rPr lang="en-US" sz="1800" b="1" i="1" dirty="0"/>
              <a:t>Space, STFC Rutherford Appleton Laboratory, </a:t>
            </a:r>
            <a:endParaRPr lang="en-US" sz="1800" b="1" i="1" dirty="0" smtClean="0"/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sz="1800" b="1" i="1" dirty="0" smtClean="0"/>
              <a:t>Harwell </a:t>
            </a:r>
            <a:r>
              <a:rPr lang="en-GB" sz="1800" b="1" i="1" dirty="0"/>
              <a:t>Campus, </a:t>
            </a:r>
            <a:r>
              <a:rPr lang="en-US" sz="1800" b="1" i="1" dirty="0" err="1"/>
              <a:t>Oxfordshire</a:t>
            </a:r>
            <a:r>
              <a:rPr lang="en-US" sz="1800" b="1" i="1" dirty="0"/>
              <a:t>, UK</a:t>
            </a:r>
            <a:endParaRPr lang="en-US" altLang="zh-TW" sz="1800" b="1" i="1" dirty="0">
              <a:ea typeface="PMingLiU" panose="02020500000000000000" pitchFamily="18" charset="-120"/>
              <a:cs typeface="Arial" panose="020B0604020202020204" pitchFamily="34" charset="0"/>
            </a:endParaRPr>
          </a:p>
        </p:txBody>
      </p:sp>
      <p:sp>
        <p:nvSpPr>
          <p:cNvPr id="4099" name="Text Box 4"/>
          <p:cNvSpPr txBox="1">
            <a:spLocks noChangeArrowheads="1"/>
          </p:cNvSpPr>
          <p:nvPr/>
        </p:nvSpPr>
        <p:spPr bwMode="auto">
          <a:xfrm>
            <a:off x="593725" y="80327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0" tIns="45710" rIns="91420" bIns="4571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12290" y="1978041"/>
            <a:ext cx="9144000" cy="1015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20" tIns="45710" rIns="91420" bIns="4571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kumimoji="1" lang="en-US" altLang="en-US" sz="2400" b="1" dirty="0"/>
              <a:t>B.V. Jackson, H.-S. Yu, P.P. Hick, A. Buffington,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kumimoji="1" lang="en-US" altLang="en-US" sz="1800" b="1" i="1" dirty="0"/>
              <a:t>Center for Astrophysics and Space Sciences,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kumimoji="1" lang="en-US" altLang="en-US" sz="1800" b="1" i="1" dirty="0"/>
              <a:t>University of California at San Diego, </a:t>
            </a:r>
            <a:r>
              <a:rPr kumimoji="1" lang="en-US" altLang="en-US" sz="1800" b="1" i="1" dirty="0" err="1"/>
              <a:t>LaJolla</a:t>
            </a:r>
            <a:r>
              <a:rPr kumimoji="1" lang="en-US" altLang="en-US" sz="1800" b="1" i="1" dirty="0"/>
              <a:t>, CA, USA</a:t>
            </a:r>
          </a:p>
        </p:txBody>
      </p:sp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2590800" y="6477000"/>
            <a:ext cx="12954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54" tIns="46028" rIns="92054" bIns="46028"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 b="1">
                <a:solidFill>
                  <a:schemeClr val="bg1"/>
                </a:solidFill>
                <a:latin typeface="Times New Roman" panose="02020603050405020304" pitchFamily="18" charset="0"/>
              </a:rPr>
              <a:t>Masayoshi</a:t>
            </a:r>
            <a:endParaRPr lang="en-US" altLang="en-US" sz="36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02" name="Text Box 7"/>
          <p:cNvSpPr txBox="1">
            <a:spLocks noChangeArrowheads="1"/>
          </p:cNvSpPr>
          <p:nvPr/>
        </p:nvSpPr>
        <p:spPr bwMode="auto">
          <a:xfrm>
            <a:off x="1028700" y="6438900"/>
            <a:ext cx="5715000" cy="338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20" tIns="45710" rIns="91420" bIns="4571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1" lang="en-US" altLang="en-US" sz="1600" b="1" dirty="0">
                <a:solidFill>
                  <a:srgbClr val="0000FF"/>
                </a:solidFill>
              </a:rPr>
              <a:t>http://</a:t>
            </a:r>
            <a:r>
              <a:rPr kumimoji="1" lang="en-US" altLang="en-US" sz="1600" b="1" dirty="0" smtClean="0">
                <a:solidFill>
                  <a:srgbClr val="0000FF"/>
                </a:solidFill>
              </a:rPr>
              <a:t>ips.ucsd.edu                 http://smei.ucssd.edu/</a:t>
            </a:r>
            <a:endParaRPr kumimoji="1" lang="en-US" altLang="en-US" sz="16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96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654769"/>
            <a:ext cx="6728575" cy="5987413"/>
          </a:xfrm>
          <a:prstGeom prst="rect">
            <a:avLst/>
          </a:prstGeom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1861796"/>
            <a:ext cx="2362200" cy="134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altLang="ja-JP" sz="3200" b="1" dirty="0" smtClean="0">
                <a:solidFill>
                  <a:schemeClr val="tx2"/>
                </a:solidFill>
                <a:ea typeface="MS PGothic" panose="020B0600070205080204" pitchFamily="34" charset="-128"/>
              </a:rPr>
              <a:t>IPS Prediction </a:t>
            </a:r>
            <a:r>
              <a:rPr lang="en-US" altLang="ja-JP" sz="3200" b="1" dirty="0">
                <a:solidFill>
                  <a:schemeClr val="tx2"/>
                </a:solidFill>
                <a:ea typeface="MS PGothic" panose="020B0600070205080204" pitchFamily="34" charset="-128"/>
              </a:rPr>
              <a:t>(KSWC)</a:t>
            </a:r>
            <a:endParaRPr lang="en-US" altLang="ja-JP" sz="3600" dirty="0">
              <a:solidFill>
                <a:schemeClr val="tx2"/>
              </a:solidFill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38915" name="Rectangle 2"/>
          <p:cNvSpPr>
            <a:spLocks noChangeArrowheads="1"/>
          </p:cNvSpPr>
          <p:nvPr/>
        </p:nvSpPr>
        <p:spPr bwMode="auto">
          <a:xfrm>
            <a:off x="3581400" y="1692898"/>
            <a:ext cx="5334000" cy="337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altLang="ja-JP" sz="1600" b="1" dirty="0">
                <a:solidFill>
                  <a:schemeClr val="tx2"/>
                </a:solidFill>
                <a:ea typeface="MS PGothic" panose="020B0600070205080204" pitchFamily="34" charset="-128"/>
              </a:rPr>
              <a:t>http://</a:t>
            </a:r>
            <a:r>
              <a:rPr lang="en-US" altLang="ja-JP" sz="1600" b="1" dirty="0" smtClean="0">
                <a:solidFill>
                  <a:schemeClr val="tx2"/>
                </a:solidFill>
                <a:ea typeface="MS PGothic" panose="020B0600070205080204" pitchFamily="34" charset="-128"/>
              </a:rPr>
              <a:t>www.spaceweather.go.kr/models/ipsbdenlil</a:t>
            </a:r>
            <a:r>
              <a:rPr lang="en-US" altLang="ja-JP" sz="3600" dirty="0" smtClean="0">
                <a:solidFill>
                  <a:schemeClr val="tx2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 </a:t>
            </a:r>
            <a:endParaRPr lang="en-US" altLang="ja-JP" sz="3600" dirty="0">
              <a:solidFill>
                <a:schemeClr val="tx2"/>
              </a:solidFill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pic>
        <p:nvPicPr>
          <p:cNvPr id="38917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6018" y="12181628"/>
            <a:ext cx="1113513" cy="111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3465817"/>
            <a:ext cx="2667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altLang="ja-JP" sz="3200" b="1" dirty="0" smtClean="0">
                <a:solidFill>
                  <a:schemeClr val="tx2"/>
                </a:solidFill>
                <a:ea typeface="MS PGothic" panose="020B0600070205080204" pitchFamily="34" charset="-128"/>
              </a:rPr>
              <a:t>IPS-Driven ENLIL</a:t>
            </a:r>
            <a:endParaRPr lang="en-US" altLang="ja-JP" sz="3600" dirty="0">
              <a:solidFill>
                <a:schemeClr val="tx2"/>
              </a:solidFill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881" y="2286000"/>
            <a:ext cx="6762119" cy="4213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23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2247900" y="685798"/>
            <a:ext cx="4191000" cy="918087"/>
          </a:xfrm>
          <a:prstGeom prst="rect">
            <a:avLst/>
          </a:prstGeom>
          <a:solidFill>
            <a:srgbClr val="FFFFFF"/>
          </a:solidFill>
          <a:ln w="3175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IPS Kinematic Tomography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b="1" dirty="0" smtClean="0"/>
              <a:t>Remotely-sensed </a:t>
            </a:r>
            <a:r>
              <a:rPr lang="en-US" sz="1600" b="1" dirty="0" err="1"/>
              <a:t>h</a:t>
            </a:r>
            <a:r>
              <a:rPr lang="en-US" sz="1600" b="1" dirty="0" err="1" smtClean="0"/>
              <a:t>eliospheric</a:t>
            </a:r>
            <a:r>
              <a:rPr lang="en-US" sz="1600" b="1" dirty="0" smtClean="0"/>
              <a:t> data fit</a:t>
            </a:r>
            <a:endParaRPr kumimoji="0" lang="en-US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b="1" dirty="0" smtClean="0"/>
              <a:t>(Fortran) 18 iterations</a:t>
            </a:r>
            <a:endParaRPr kumimoji="0" lang="en-US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303695" y="2968719"/>
            <a:ext cx="1676400" cy="609600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Boundary Data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b="1" dirty="0" smtClean="0"/>
              <a:t>(IDL)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4098821" y="3836424"/>
            <a:ext cx="2438400" cy="685800"/>
          </a:xfrm>
          <a:prstGeom prst="rect">
            <a:avLst/>
          </a:prstGeom>
          <a:solidFill>
            <a:srgbClr val="FFFFFF"/>
          </a:solidFill>
          <a:ln w="3175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ENLIL Model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b="1" dirty="0" smtClean="0"/>
              <a:t>(Fortran)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6934200" y="840042"/>
            <a:ext cx="2057400" cy="609600"/>
          </a:xfrm>
          <a:prstGeom prst="rect">
            <a:avLst/>
          </a:prstGeom>
          <a:solidFill>
            <a:srgbClr val="FFFFFF"/>
          </a:solidFill>
          <a:ln w="3175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Current kinematic imagery (IDL) 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723900" y="3850950"/>
            <a:ext cx="3048000" cy="685800"/>
          </a:xfrm>
          <a:prstGeom prst="rect">
            <a:avLst/>
          </a:prstGeom>
          <a:solidFill>
            <a:srgbClr val="FFFFFF"/>
          </a:solidFill>
          <a:ln w="3175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MS-FLUKSS Model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b="1" dirty="0" smtClean="0"/>
              <a:t>(Proprietary Modeling Suite)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762000" y="4770029"/>
            <a:ext cx="2780381" cy="66204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</a:rPr>
              <a:t>Output 3D volumetric data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dirty="0" smtClean="0">
                <a:solidFill>
                  <a:srgbClr val="0000FF"/>
                </a:solidFill>
              </a:rPr>
              <a:t>(N, 3-comp V</a:t>
            </a:r>
            <a:r>
              <a:rPr lang="en-US" sz="1600" dirty="0" smtClean="0">
                <a:solidFill>
                  <a:srgbClr val="0000FF"/>
                </a:solidFill>
              </a:rPr>
              <a:t>, 3-Comp </a:t>
            </a:r>
            <a:r>
              <a:rPr lang="en-US" sz="1600" dirty="0" smtClean="0">
                <a:solidFill>
                  <a:srgbClr val="0000FF"/>
                </a:solidFill>
              </a:rPr>
              <a:t>B, T</a:t>
            </a:r>
            <a:r>
              <a:rPr lang="en-US" sz="1600" dirty="0" smtClean="0"/>
              <a:t>)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3988820" y="4770030"/>
            <a:ext cx="2716779" cy="609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</a:rPr>
              <a:t>Output 3D volumetric data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dirty="0" smtClean="0">
                <a:solidFill>
                  <a:srgbClr val="0000FF"/>
                </a:solidFill>
              </a:rPr>
              <a:t>(N, 3-comp V</a:t>
            </a:r>
            <a:r>
              <a:rPr lang="en-US" sz="1600" dirty="0" smtClean="0">
                <a:solidFill>
                  <a:srgbClr val="0000FF"/>
                </a:solidFill>
              </a:rPr>
              <a:t>, 3-Comp </a:t>
            </a:r>
            <a:r>
              <a:rPr lang="en-US" sz="1600" dirty="0" smtClean="0">
                <a:solidFill>
                  <a:srgbClr val="0000FF"/>
                </a:solidFill>
              </a:rPr>
              <a:t>B, T)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901495" y="5662070"/>
            <a:ext cx="2514600" cy="609600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Translator program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b="1" dirty="0" smtClean="0"/>
              <a:t>(Fortran)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4098821" y="5630706"/>
            <a:ext cx="2514600" cy="609600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Translator program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b="1" dirty="0" smtClean="0"/>
              <a:t>(Fortran)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cxnSp>
        <p:nvCxnSpPr>
          <p:cNvPr id="28" name="Straight Arrow Connector 27"/>
          <p:cNvCxnSpPr/>
          <p:nvPr/>
        </p:nvCxnSpPr>
        <p:spPr bwMode="auto">
          <a:xfrm flipV="1">
            <a:off x="457202" y="3836424"/>
            <a:ext cx="0" cy="2659626"/>
          </a:xfrm>
          <a:prstGeom prst="straightConnector1">
            <a:avLst/>
          </a:prstGeom>
          <a:solidFill>
            <a:srgbClr val="FFFFFF"/>
          </a:solidFill>
          <a:ln w="19050" cap="flat" cmpd="sng" algn="ctr">
            <a:solidFill>
              <a:srgbClr val="000000"/>
            </a:solidFill>
            <a:prstDash val="dash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39" name="Elbow Connector 38"/>
          <p:cNvCxnSpPr/>
          <p:nvPr/>
        </p:nvCxnSpPr>
        <p:spPr bwMode="auto">
          <a:xfrm rot="5400000" flipH="1" flipV="1">
            <a:off x="357964" y="1917445"/>
            <a:ext cx="1953227" cy="1780249"/>
          </a:xfrm>
          <a:prstGeom prst="bentConnector2">
            <a:avLst/>
          </a:prstGeom>
          <a:solidFill>
            <a:srgbClr val="FFFFFF"/>
          </a:solidFill>
          <a:ln w="19050" cap="flat" cmpd="sng" algn="ctr">
            <a:solidFill>
              <a:srgbClr val="000000"/>
            </a:solidFill>
            <a:prstDash val="dash"/>
            <a:round/>
            <a:headEnd type="none" w="med" len="med"/>
            <a:tailEnd type="triangle" w="lg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45" name="Elbow Connector 44"/>
          <p:cNvCxnSpPr>
            <a:endCxn id="11" idx="2"/>
          </p:cNvCxnSpPr>
          <p:nvPr/>
        </p:nvCxnSpPr>
        <p:spPr bwMode="auto">
          <a:xfrm flipV="1">
            <a:off x="457202" y="6271670"/>
            <a:ext cx="1701593" cy="224380"/>
          </a:xfrm>
          <a:prstGeom prst="bentConnector2">
            <a:avLst/>
          </a:prstGeom>
          <a:solidFill>
            <a:srgbClr val="FFFFFF"/>
          </a:solidFill>
          <a:ln w="19050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60" name="Rectangle 59"/>
          <p:cNvSpPr/>
          <p:nvPr/>
        </p:nvSpPr>
        <p:spPr bwMode="auto">
          <a:xfrm>
            <a:off x="2247900" y="1590365"/>
            <a:ext cx="3314700" cy="325029"/>
          </a:xfrm>
          <a:prstGeom prst="rect">
            <a:avLst/>
          </a:prstGeom>
          <a:solidFill>
            <a:srgbClr val="FFFFFF"/>
          </a:solidFill>
          <a:ln w="3175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8 iterations MHD model data fit</a:t>
            </a:r>
          </a:p>
        </p:txBody>
      </p:sp>
      <p:cxnSp>
        <p:nvCxnSpPr>
          <p:cNvPr id="64" name="Straight Arrow Connector 63"/>
          <p:cNvCxnSpPr/>
          <p:nvPr/>
        </p:nvCxnSpPr>
        <p:spPr bwMode="auto">
          <a:xfrm flipV="1">
            <a:off x="7467600" y="1476051"/>
            <a:ext cx="0" cy="635387"/>
          </a:xfrm>
          <a:prstGeom prst="straightConnector1">
            <a:avLst/>
          </a:prstGeom>
          <a:solidFill>
            <a:srgbClr val="FFFFFF"/>
          </a:solidFill>
          <a:ln w="19050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 w="lg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7" name="Straight Arrow Connector 66"/>
          <p:cNvCxnSpPr/>
          <p:nvPr/>
        </p:nvCxnSpPr>
        <p:spPr bwMode="auto">
          <a:xfrm flipH="1">
            <a:off x="2158795" y="4522947"/>
            <a:ext cx="8295" cy="256278"/>
          </a:xfrm>
          <a:prstGeom prst="straightConnector1">
            <a:avLst/>
          </a:prstGeom>
          <a:solidFill>
            <a:srgbClr val="FFFFFF"/>
          </a:solidFill>
          <a:ln w="19050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 w="lg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68" name="Rectangle 67"/>
          <p:cNvSpPr/>
          <p:nvPr/>
        </p:nvSpPr>
        <p:spPr bwMode="auto">
          <a:xfrm>
            <a:off x="1685313" y="2093022"/>
            <a:ext cx="2667000" cy="61759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</a:rPr>
              <a:t>Output 3D volumetric data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dirty="0" smtClean="0">
                <a:solidFill>
                  <a:srgbClr val="0000FF"/>
                </a:solidFill>
              </a:rPr>
              <a:t>(N, 3-comp V,3 Comp B, T)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5269476" y="2114654"/>
            <a:ext cx="2693424" cy="61479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</a:rPr>
              <a:t>Output 3D volumetric data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dirty="0" smtClean="0">
                <a:solidFill>
                  <a:srgbClr val="0000FF"/>
                </a:solidFill>
              </a:rPr>
              <a:t>(N, 1 comp V, 3 Comp B)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</a:endParaRPr>
          </a:p>
        </p:txBody>
      </p:sp>
      <p:sp>
        <p:nvSpPr>
          <p:cNvPr id="73" name="Rectangle 72"/>
          <p:cNvSpPr/>
          <p:nvPr/>
        </p:nvSpPr>
        <p:spPr bwMode="auto">
          <a:xfrm>
            <a:off x="4479821" y="2956625"/>
            <a:ext cx="1676400" cy="609600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Boundary Data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b="1" dirty="0" smtClean="0"/>
              <a:t>(IDL)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79" name="Straight Arrow Connector 78"/>
          <p:cNvCxnSpPr/>
          <p:nvPr/>
        </p:nvCxnSpPr>
        <p:spPr bwMode="auto">
          <a:xfrm>
            <a:off x="2182144" y="5410200"/>
            <a:ext cx="0" cy="244865"/>
          </a:xfrm>
          <a:prstGeom prst="straightConnector1">
            <a:avLst/>
          </a:prstGeom>
          <a:solidFill>
            <a:srgbClr val="FFFFFF"/>
          </a:solidFill>
          <a:ln w="19050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 w="lg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0" name="Straight Arrow Connector 79"/>
          <p:cNvCxnSpPr/>
          <p:nvPr/>
        </p:nvCxnSpPr>
        <p:spPr bwMode="auto">
          <a:xfrm>
            <a:off x="5343827" y="3566225"/>
            <a:ext cx="0" cy="295857"/>
          </a:xfrm>
          <a:prstGeom prst="straightConnector1">
            <a:avLst/>
          </a:prstGeom>
          <a:solidFill>
            <a:srgbClr val="FFFFFF"/>
          </a:solidFill>
          <a:ln w="19050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 w="lg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1" name="Straight Arrow Connector 80"/>
          <p:cNvCxnSpPr/>
          <p:nvPr/>
        </p:nvCxnSpPr>
        <p:spPr bwMode="auto">
          <a:xfrm>
            <a:off x="5318021" y="4494981"/>
            <a:ext cx="0" cy="295857"/>
          </a:xfrm>
          <a:prstGeom prst="straightConnector1">
            <a:avLst/>
          </a:prstGeom>
          <a:solidFill>
            <a:srgbClr val="FFFFFF"/>
          </a:solidFill>
          <a:ln w="19050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 w="lg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4" name="Elbow Connector 83"/>
          <p:cNvCxnSpPr>
            <a:endCxn id="12" idx="2"/>
          </p:cNvCxnSpPr>
          <p:nvPr/>
        </p:nvCxnSpPr>
        <p:spPr bwMode="auto">
          <a:xfrm flipV="1">
            <a:off x="235057" y="6240306"/>
            <a:ext cx="5121064" cy="394514"/>
          </a:xfrm>
          <a:prstGeom prst="bentConnector2">
            <a:avLst/>
          </a:prstGeom>
          <a:solidFill>
            <a:srgbClr val="FFFFFF"/>
          </a:solidFill>
          <a:ln w="1905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8" name="Straight Arrow Connector 87"/>
          <p:cNvCxnSpPr/>
          <p:nvPr/>
        </p:nvCxnSpPr>
        <p:spPr bwMode="auto">
          <a:xfrm flipH="1" flipV="1">
            <a:off x="228600" y="3841634"/>
            <a:ext cx="6457" cy="2793186"/>
          </a:xfrm>
          <a:prstGeom prst="straightConnector1">
            <a:avLst/>
          </a:prstGeom>
          <a:solidFill>
            <a:srgbClr val="FFFFFF"/>
          </a:solidFill>
          <a:ln w="19050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90" name="Elbow Connector 89"/>
          <p:cNvCxnSpPr/>
          <p:nvPr/>
        </p:nvCxnSpPr>
        <p:spPr bwMode="auto">
          <a:xfrm rot="5400000" flipH="1" flipV="1">
            <a:off x="-246563" y="2154905"/>
            <a:ext cx="2963168" cy="2012841"/>
          </a:xfrm>
          <a:prstGeom prst="bentConnector2">
            <a:avLst/>
          </a:prstGeom>
          <a:solidFill>
            <a:srgbClr val="FFFFFF"/>
          </a:solidFill>
          <a:ln w="19050" cap="flat" cmpd="sng" algn="ctr">
            <a:solidFill>
              <a:srgbClr val="000000"/>
            </a:solidFill>
            <a:prstDash val="solid"/>
            <a:round/>
            <a:headEnd type="none" w="lg" len="med"/>
            <a:tailEnd type="triangle" w="lg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92" name="Straight Arrow Connector 91"/>
          <p:cNvCxnSpPr/>
          <p:nvPr/>
        </p:nvCxnSpPr>
        <p:spPr bwMode="auto">
          <a:xfrm>
            <a:off x="2149577" y="3578319"/>
            <a:ext cx="0" cy="295857"/>
          </a:xfrm>
          <a:prstGeom prst="straightConnector1">
            <a:avLst/>
          </a:prstGeom>
          <a:solidFill>
            <a:srgbClr val="FFFFFF"/>
          </a:solidFill>
          <a:ln w="19050" cap="flat" cmpd="sng" algn="ctr">
            <a:solidFill>
              <a:srgbClr val="000000"/>
            </a:solidFill>
            <a:prstDash val="dash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93" name="Straight Arrow Connector 92"/>
          <p:cNvCxnSpPr/>
          <p:nvPr/>
        </p:nvCxnSpPr>
        <p:spPr bwMode="auto">
          <a:xfrm>
            <a:off x="2141895" y="2709218"/>
            <a:ext cx="0" cy="295857"/>
          </a:xfrm>
          <a:prstGeom prst="straightConnector1">
            <a:avLst/>
          </a:prstGeom>
          <a:solidFill>
            <a:srgbClr val="FFFFFF"/>
          </a:solidFill>
          <a:ln w="19050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94" name="Straight Arrow Connector 93"/>
          <p:cNvCxnSpPr/>
          <p:nvPr/>
        </p:nvCxnSpPr>
        <p:spPr bwMode="auto">
          <a:xfrm>
            <a:off x="6178958" y="1590365"/>
            <a:ext cx="0" cy="521073"/>
          </a:xfrm>
          <a:prstGeom prst="straightConnector1">
            <a:avLst/>
          </a:prstGeom>
          <a:solidFill>
            <a:srgbClr val="FFFFFF"/>
          </a:solidFill>
          <a:ln w="19050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 w="lg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97" name="Elbow Connector 96"/>
          <p:cNvCxnSpPr/>
          <p:nvPr/>
        </p:nvCxnSpPr>
        <p:spPr bwMode="auto">
          <a:xfrm>
            <a:off x="3427310" y="2695157"/>
            <a:ext cx="1063726" cy="625058"/>
          </a:xfrm>
          <a:prstGeom prst="bentConnector3">
            <a:avLst>
              <a:gd name="adj1" fmla="val 879"/>
            </a:avLst>
          </a:prstGeom>
          <a:solidFill>
            <a:srgbClr val="FFFFFF"/>
          </a:solidFill>
          <a:ln w="19050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 w="lg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99" name="Elbow Connector 98"/>
          <p:cNvCxnSpPr/>
          <p:nvPr/>
        </p:nvCxnSpPr>
        <p:spPr bwMode="auto">
          <a:xfrm rot="10800000" flipV="1">
            <a:off x="2973340" y="2836338"/>
            <a:ext cx="2297976" cy="299738"/>
          </a:xfrm>
          <a:prstGeom prst="bentConnector3">
            <a:avLst>
              <a:gd name="adj1" fmla="val 50000"/>
            </a:avLst>
          </a:prstGeom>
          <a:solidFill>
            <a:srgbClr val="FFFFFF"/>
          </a:solidFill>
          <a:ln w="22225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 w="lg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13" name="Elbow Connector 112"/>
          <p:cNvCxnSpPr/>
          <p:nvPr/>
        </p:nvCxnSpPr>
        <p:spPr bwMode="auto">
          <a:xfrm rot="10800000" flipV="1">
            <a:off x="6146304" y="2751400"/>
            <a:ext cx="879769" cy="590869"/>
          </a:xfrm>
          <a:prstGeom prst="bentConnector3">
            <a:avLst>
              <a:gd name="adj1" fmla="val 2981"/>
            </a:avLst>
          </a:prstGeom>
          <a:solidFill>
            <a:srgbClr val="FFFFFF"/>
          </a:solidFill>
          <a:ln w="19050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 w="lg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14" name="Elbow Connector 113"/>
          <p:cNvCxnSpPr/>
          <p:nvPr/>
        </p:nvCxnSpPr>
        <p:spPr bwMode="auto">
          <a:xfrm rot="10800000" flipV="1">
            <a:off x="5244276" y="2732669"/>
            <a:ext cx="990600" cy="108271"/>
          </a:xfrm>
          <a:prstGeom prst="bentConnector3">
            <a:avLst>
              <a:gd name="adj1" fmla="val -1648"/>
            </a:avLst>
          </a:prstGeom>
          <a:solidFill>
            <a:srgbClr val="FFFFFF"/>
          </a:solidFill>
          <a:ln w="19050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16" name="Straight Arrow Connector 115"/>
          <p:cNvCxnSpPr/>
          <p:nvPr/>
        </p:nvCxnSpPr>
        <p:spPr bwMode="auto">
          <a:xfrm>
            <a:off x="5348099" y="5410200"/>
            <a:ext cx="1" cy="237431"/>
          </a:xfrm>
          <a:prstGeom prst="straightConnector1">
            <a:avLst/>
          </a:prstGeom>
          <a:solidFill>
            <a:srgbClr val="FFFFFF"/>
          </a:solidFill>
          <a:ln w="19050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 w="lg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20" name="Straight Arrow Connector 119"/>
          <p:cNvCxnSpPr>
            <a:endCxn id="68" idx="0"/>
          </p:cNvCxnSpPr>
          <p:nvPr/>
        </p:nvCxnSpPr>
        <p:spPr bwMode="auto">
          <a:xfrm>
            <a:off x="3018813" y="1926339"/>
            <a:ext cx="0" cy="166683"/>
          </a:xfrm>
          <a:prstGeom prst="straightConnector1">
            <a:avLst/>
          </a:prstGeom>
          <a:solidFill>
            <a:srgbClr val="FFFFFF"/>
          </a:solidFill>
          <a:ln w="19050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 w="lg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53" name="TextBox 152"/>
          <p:cNvSpPr txBox="1"/>
          <p:nvPr/>
        </p:nvSpPr>
        <p:spPr>
          <a:xfrm>
            <a:off x="6958163" y="3714098"/>
            <a:ext cx="21094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Iterative </a:t>
            </a:r>
          </a:p>
          <a:p>
            <a:pPr algn="ctr"/>
            <a:r>
              <a:rPr lang="en-US" sz="3600" b="1" dirty="0" smtClean="0"/>
              <a:t>3D-MHD</a:t>
            </a:r>
            <a:endParaRPr lang="en-US" sz="3600" b="1" dirty="0"/>
          </a:p>
        </p:txBody>
      </p:sp>
      <p:sp>
        <p:nvSpPr>
          <p:cNvPr id="155" name="TextBox 154"/>
          <p:cNvSpPr txBox="1"/>
          <p:nvPr/>
        </p:nvSpPr>
        <p:spPr>
          <a:xfrm rot="16200000">
            <a:off x="-419334" y="2549733"/>
            <a:ext cx="2109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00FF"/>
                </a:solidFill>
              </a:rPr>
              <a:t>3 iterations?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2" name="Oval 1"/>
          <p:cNvSpPr/>
          <p:nvPr/>
        </p:nvSpPr>
        <p:spPr bwMode="auto">
          <a:xfrm>
            <a:off x="1082994" y="2089017"/>
            <a:ext cx="3720723" cy="639962"/>
          </a:xfrm>
          <a:prstGeom prst="ellipse">
            <a:avLst/>
          </a:prstGeom>
          <a:noFill/>
          <a:ln w="19050" cap="flat" cmpd="sng" algn="ctr">
            <a:solidFill>
              <a:srgbClr val="0000FF">
                <a:alpha val="99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8" name="Oval 37"/>
          <p:cNvSpPr/>
          <p:nvPr/>
        </p:nvSpPr>
        <p:spPr bwMode="auto">
          <a:xfrm>
            <a:off x="4938251" y="2109207"/>
            <a:ext cx="3720723" cy="639962"/>
          </a:xfrm>
          <a:prstGeom prst="ellipse">
            <a:avLst/>
          </a:prstGeom>
          <a:noFill/>
          <a:ln w="19050" cap="flat" cmpd="sng" algn="ctr">
            <a:solidFill>
              <a:srgbClr val="0000FF">
                <a:alpha val="99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" name="Oval 40"/>
          <p:cNvSpPr/>
          <p:nvPr/>
        </p:nvSpPr>
        <p:spPr bwMode="auto">
          <a:xfrm>
            <a:off x="533400" y="4766364"/>
            <a:ext cx="3132364" cy="666300"/>
          </a:xfrm>
          <a:prstGeom prst="ellipse">
            <a:avLst/>
          </a:prstGeom>
          <a:noFill/>
          <a:ln w="19050" cap="flat" cmpd="sng" algn="ctr">
            <a:solidFill>
              <a:srgbClr val="0000FF">
                <a:alpha val="99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2" name="Oval 41"/>
          <p:cNvSpPr/>
          <p:nvPr/>
        </p:nvSpPr>
        <p:spPr bwMode="auto">
          <a:xfrm>
            <a:off x="3839315" y="4765773"/>
            <a:ext cx="3118848" cy="666300"/>
          </a:xfrm>
          <a:prstGeom prst="ellipse">
            <a:avLst/>
          </a:prstGeom>
          <a:noFill/>
          <a:ln w="19050" cap="flat" cmpd="sng" algn="ctr">
            <a:solidFill>
              <a:srgbClr val="0000FF">
                <a:alpha val="99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31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0"/>
            <a:ext cx="9067800" cy="758825"/>
          </a:xfrm>
        </p:spPr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Next?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28837"/>
            <a:ext cx="7886700" cy="4119563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What are the barriers to delivery of the crucial observations/measurements</a:t>
            </a:r>
            <a:r>
              <a:rPr lang="en-US" dirty="0" smtClean="0"/>
              <a:t>?</a:t>
            </a:r>
          </a:p>
          <a:p>
            <a:endParaRPr lang="en-US" dirty="0"/>
          </a:p>
          <a:p>
            <a:r>
              <a:rPr lang="en-US" dirty="0"/>
              <a:t>What are the critical trade-offs between observations/measurements and cost? 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731258"/>
            <a:ext cx="9144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smtClean="0"/>
              <a:t>For an All Sky </a:t>
            </a:r>
            <a:r>
              <a:rPr lang="en-US" sz="3500" b="1" dirty="0" err="1" smtClean="0"/>
              <a:t>Heliospheric</a:t>
            </a:r>
            <a:r>
              <a:rPr lang="en-US" sz="3500" b="1" dirty="0" smtClean="0"/>
              <a:t> Imager (ASHI)</a:t>
            </a:r>
            <a:endParaRPr lang="en-US" sz="3500" b="1" dirty="0"/>
          </a:p>
        </p:txBody>
      </p:sp>
    </p:spTree>
    <p:extLst>
      <p:ext uri="{BB962C8B-B14F-4D97-AF65-F5344CB8AC3E}">
        <p14:creationId xmlns:p14="http://schemas.microsoft.com/office/powerpoint/2010/main" val="300704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838200"/>
            <a:ext cx="9144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None/>
            </a:pPr>
            <a:r>
              <a:rPr lang="en-US" altLang="en-US" sz="3600" b="1" dirty="0" smtClean="0">
                <a:latin typeface="Arial" panose="020B0604020202020204" pitchFamily="34" charset="0"/>
              </a:rPr>
              <a:t>Thomson Scattering Tomography</a:t>
            </a:r>
            <a:endParaRPr lang="en-US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1443718"/>
            <a:ext cx="9144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200" b="1" dirty="0">
                <a:solidFill>
                  <a:schemeClr val="tx2"/>
                </a:solidFill>
              </a:rPr>
              <a:t>Brightness fall-off with distance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0" y="685800"/>
            <a:ext cx="91440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828675">
              <a:spcBef>
                <a:spcPct val="20000"/>
              </a:spcBef>
              <a:buChar char="•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8675">
              <a:spcBef>
                <a:spcPct val="20000"/>
              </a:spcBef>
              <a:buChar char="•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8675">
              <a:spcBef>
                <a:spcPct val="20000"/>
              </a:spcBef>
              <a:buChar char="•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8675">
              <a:spcBef>
                <a:spcPct val="20000"/>
              </a:spcBef>
              <a:buChar char="•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8675">
              <a:spcBef>
                <a:spcPct val="20000"/>
              </a:spcBef>
              <a:buChar char="•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867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867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867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867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/>
              <a:t>Jackson, B.V., </a:t>
            </a:r>
            <a:r>
              <a:rPr lang="en-US" altLang="en-US" sz="1400" b="1" i="1" dirty="0"/>
              <a:t>et al</a:t>
            </a:r>
            <a:r>
              <a:rPr lang="en-US" altLang="en-US" sz="1400" b="1" dirty="0"/>
              <a:t>., 2004, </a:t>
            </a:r>
            <a:r>
              <a:rPr lang="en-US" altLang="en-US" sz="1400" b="1" i="1" dirty="0"/>
              <a:t>Solar Phys.,</a:t>
            </a:r>
            <a:r>
              <a:rPr lang="en-US" altLang="en-US" sz="1400" b="1" dirty="0"/>
              <a:t> 225, 177</a:t>
            </a:r>
            <a:r>
              <a:rPr lang="en-US" altLang="en-US" sz="1400" dirty="0"/>
              <a:t> </a:t>
            </a:r>
          </a:p>
        </p:txBody>
      </p:sp>
      <p:pic>
        <p:nvPicPr>
          <p:cNvPr id="9" name="Picture 8" descr="weight1A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123622"/>
            <a:ext cx="6172200" cy="439828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1447800"/>
            <a:ext cx="9144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200" b="1" dirty="0" smtClean="0">
                <a:solidFill>
                  <a:schemeClr val="tx2"/>
                </a:solidFill>
              </a:rPr>
              <a:t>Line-of-sight weighting</a:t>
            </a:r>
            <a:endParaRPr lang="en-US" altLang="en-US" sz="3200" b="1" dirty="0">
              <a:solidFill>
                <a:schemeClr val="tx2"/>
              </a:solidFill>
            </a:endParaRPr>
          </a:p>
        </p:txBody>
      </p:sp>
      <p:pic>
        <p:nvPicPr>
          <p:cNvPr id="11" name="Picture 10" descr="SMEI_stray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159248"/>
            <a:ext cx="6040582" cy="45511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09733788"/>
      </p:ext>
    </p:extLst>
  </p:cSld>
  <p:clrMapOvr>
    <a:masterClrMapping/>
  </p:clrMapOvr>
  <p:transition advTm="60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4572000" y="609600"/>
            <a:ext cx="43434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3521" tIns="41761" rIns="83521" bIns="41761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 err="1"/>
              <a:t>Heliospheric</a:t>
            </a:r>
            <a:r>
              <a:rPr lang="en-US" altLang="en-US" sz="2000" b="1" dirty="0"/>
              <a:t> C.A.T. analyses: </a:t>
            </a:r>
            <a:br>
              <a:rPr lang="en-US" altLang="en-US" sz="2000" b="1" dirty="0"/>
            </a:br>
            <a:r>
              <a:rPr lang="en-US" altLang="en-US" sz="2000" b="1" dirty="0"/>
              <a:t>example line-of-sight distribution for each sky location to form the source surface of the 3D reconstruction.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819400"/>
            <a:ext cx="6858000" cy="3840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609601"/>
            <a:ext cx="3950793" cy="2354871"/>
          </a:xfrm>
          <a:prstGeom prst="rect">
            <a:avLst/>
          </a:prstGeom>
          <a:blipFill dpi="0" rotWithShape="1">
            <a:blip r:embed="rId4">
              <a:alphaModFix amt="0"/>
            </a:blip>
            <a:srcRect/>
            <a:tile tx="0" ty="0" sx="100000" sy="100000" flip="none" algn="tl"/>
          </a:blipFill>
        </p:spPr>
      </p:pic>
    </p:spTree>
    <p:extLst>
      <p:ext uri="{BB962C8B-B14F-4D97-AF65-F5344CB8AC3E}">
        <p14:creationId xmlns:p14="http://schemas.microsoft.com/office/powerpoint/2010/main" val="1575401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0030206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72000" y="1798639"/>
            <a:ext cx="4461842" cy="2693474"/>
          </a:xfrm>
          <a:prstGeom prst="rect">
            <a:avLst/>
          </a:prstGeom>
        </p:spPr>
      </p:pic>
      <p:sp>
        <p:nvSpPr>
          <p:cNvPr id="1289218" name="Text Box 2"/>
          <p:cNvSpPr txBox="1">
            <a:spLocks noChangeArrowheads="1"/>
          </p:cNvSpPr>
          <p:nvPr/>
        </p:nvSpPr>
        <p:spPr bwMode="auto">
          <a:xfrm>
            <a:off x="5029200" y="5181600"/>
            <a:ext cx="3414713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</a:pPr>
            <a:r>
              <a:rPr kumimoji="1" lang="en-US" altLang="en-US" sz="2400" b="1" dirty="0"/>
              <a:t>Simultaneous images from the three SMEI cameras.</a:t>
            </a:r>
          </a:p>
        </p:txBody>
      </p:sp>
      <p:sp>
        <p:nvSpPr>
          <p:cNvPr id="128921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692150"/>
            <a:ext cx="3124200" cy="10033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800" b="1">
                <a:latin typeface="Arial" panose="020B0604020202020204" pitchFamily="34" charset="0"/>
              </a:rPr>
              <a:t>The Solar Mass Ejection Imager (SMEI)</a:t>
            </a:r>
          </a:p>
        </p:txBody>
      </p:sp>
      <p:sp>
        <p:nvSpPr>
          <p:cNvPr id="1289221" name="Text Box 5"/>
          <p:cNvSpPr txBox="1">
            <a:spLocks noChangeArrowheads="1"/>
          </p:cNvSpPr>
          <p:nvPr/>
        </p:nvSpPr>
        <p:spPr bwMode="auto">
          <a:xfrm>
            <a:off x="3962400" y="1892300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</a:pPr>
            <a:r>
              <a:rPr kumimoji="1" lang="en-US" altLang="en-US" sz="2400" b="1"/>
              <a:t>C1</a:t>
            </a:r>
          </a:p>
        </p:txBody>
      </p:sp>
      <p:sp>
        <p:nvSpPr>
          <p:cNvPr id="1289222" name="Text Box 6"/>
          <p:cNvSpPr txBox="1">
            <a:spLocks noChangeArrowheads="1"/>
          </p:cNvSpPr>
          <p:nvPr/>
        </p:nvSpPr>
        <p:spPr bwMode="auto">
          <a:xfrm>
            <a:off x="3962400" y="2781300"/>
            <a:ext cx="6810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</a:pPr>
            <a:r>
              <a:rPr kumimoji="1" lang="en-US" altLang="en-US" sz="2400" b="1"/>
              <a:t>C2</a:t>
            </a:r>
          </a:p>
        </p:txBody>
      </p:sp>
      <p:sp>
        <p:nvSpPr>
          <p:cNvPr id="1289223" name="Text Box 7"/>
          <p:cNvSpPr txBox="1">
            <a:spLocks noChangeArrowheads="1"/>
          </p:cNvSpPr>
          <p:nvPr/>
        </p:nvSpPr>
        <p:spPr bwMode="auto">
          <a:xfrm>
            <a:off x="3962400" y="3692525"/>
            <a:ext cx="6810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</a:pPr>
            <a:r>
              <a:rPr kumimoji="1" lang="en-US" altLang="en-US" sz="2400" b="1"/>
              <a:t>C3</a:t>
            </a:r>
          </a:p>
        </p:txBody>
      </p:sp>
      <p:sp>
        <p:nvSpPr>
          <p:cNvPr id="1289224" name="Text Box 8"/>
          <p:cNvSpPr txBox="1">
            <a:spLocks noChangeArrowheads="1"/>
          </p:cNvSpPr>
          <p:nvPr/>
        </p:nvSpPr>
        <p:spPr bwMode="auto">
          <a:xfrm>
            <a:off x="6372225" y="1316038"/>
            <a:ext cx="7953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</a:pPr>
            <a:r>
              <a:rPr kumimoji="1" lang="en-US" altLang="en-US" sz="2400" b="1"/>
              <a:t>Sun</a:t>
            </a:r>
          </a:p>
        </p:txBody>
      </p:sp>
      <p:sp>
        <p:nvSpPr>
          <p:cNvPr id="1289225" name="Text Box 9"/>
          <p:cNvSpPr txBox="1">
            <a:spLocks noChangeArrowheads="1"/>
          </p:cNvSpPr>
          <p:nvPr/>
        </p:nvSpPr>
        <p:spPr bwMode="auto">
          <a:xfrm>
            <a:off x="3886200" y="4210050"/>
            <a:ext cx="762000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</a:pPr>
            <a:r>
              <a:rPr kumimoji="1" lang="en-US" altLang="en-US" sz="2400" b="1"/>
              <a:t>Sun</a:t>
            </a:r>
          </a:p>
          <a:p>
            <a:pPr eaLnBrk="0" hangingPunct="0">
              <a:lnSpc>
                <a:spcPct val="5000"/>
              </a:lnSpc>
              <a:spcBef>
                <a:spcPct val="50000"/>
              </a:spcBef>
              <a:buFontTx/>
              <a:buNone/>
            </a:pPr>
            <a:endParaRPr kumimoji="1" lang="en-US" altLang="en-US" sz="2400" b="1"/>
          </a:p>
        </p:txBody>
      </p:sp>
      <p:pic>
        <p:nvPicPr>
          <p:cNvPr id="1289226" name="Picture 10" descr="Coriolis&amp;SMEIwFOV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828800"/>
            <a:ext cx="3457575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9227" name="Line 11"/>
          <p:cNvSpPr>
            <a:spLocks noChangeShapeType="1"/>
          </p:cNvSpPr>
          <p:nvPr/>
        </p:nvSpPr>
        <p:spPr bwMode="auto">
          <a:xfrm flipH="1">
            <a:off x="5795963" y="1557338"/>
            <a:ext cx="57626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89228" name="Line 12"/>
          <p:cNvSpPr>
            <a:spLocks noChangeShapeType="1"/>
          </p:cNvSpPr>
          <p:nvPr/>
        </p:nvSpPr>
        <p:spPr bwMode="auto">
          <a:xfrm flipH="1">
            <a:off x="4284663" y="4652963"/>
            <a:ext cx="0" cy="5762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89229" name="Text Box 13"/>
          <p:cNvSpPr txBox="1">
            <a:spLocks noChangeArrowheads="1"/>
          </p:cNvSpPr>
          <p:nvPr/>
        </p:nvSpPr>
        <p:spPr bwMode="auto">
          <a:xfrm>
            <a:off x="4495800" y="617538"/>
            <a:ext cx="41910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828675">
              <a:spcBef>
                <a:spcPct val="0"/>
              </a:spcBef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14338" defTabSz="828675">
              <a:spcBef>
                <a:spcPct val="0"/>
              </a:spcBef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8675" defTabSz="828675">
              <a:spcBef>
                <a:spcPct val="0"/>
              </a:spcBef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44600" defTabSz="828675">
              <a:spcBef>
                <a:spcPct val="0"/>
              </a:spcBef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58938" defTabSz="828675">
              <a:spcBef>
                <a:spcPct val="0"/>
              </a:spcBef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116138" defTabSz="828675" fontAlgn="base">
              <a:spcBef>
                <a:spcPct val="0"/>
              </a:spcBef>
              <a:spcAft>
                <a:spcPct val="0"/>
              </a:spcAft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73338" defTabSz="828675" fontAlgn="base">
              <a:spcBef>
                <a:spcPct val="0"/>
              </a:spcBef>
              <a:spcAft>
                <a:spcPct val="0"/>
              </a:spcAft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30538" defTabSz="828675" fontAlgn="base">
              <a:spcBef>
                <a:spcPct val="0"/>
              </a:spcBef>
              <a:spcAft>
                <a:spcPct val="0"/>
              </a:spcAft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87738" defTabSz="828675" fontAlgn="base">
              <a:spcBef>
                <a:spcPct val="0"/>
              </a:spcBef>
              <a:spcAft>
                <a:spcPct val="0"/>
              </a:spcAft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None/>
            </a:pPr>
            <a:r>
              <a:rPr lang="en-US" altLang="en-US" sz="1400" b="1">
                <a:latin typeface="Arial" panose="020B0604020202020204" pitchFamily="34" charset="0"/>
              </a:rPr>
              <a:t>Jackson, B.V., et al., 2004, </a:t>
            </a:r>
            <a:r>
              <a:rPr lang="en-US" altLang="en-US" sz="1400" b="1" i="1">
                <a:latin typeface="Arial" panose="020B0604020202020204" pitchFamily="34" charset="0"/>
              </a:rPr>
              <a:t>Solar Phys.,</a:t>
            </a:r>
            <a:r>
              <a:rPr lang="en-US" altLang="en-US" sz="1400" b="1">
                <a:latin typeface="Arial" panose="020B0604020202020204" pitchFamily="34" charset="0"/>
              </a:rPr>
              <a:t> 225, 177</a:t>
            </a:r>
            <a:r>
              <a:rPr lang="en-US" altLang="en-US" sz="140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289230" name="Text Box 14"/>
          <p:cNvSpPr txBox="1">
            <a:spLocks noChangeArrowheads="1"/>
          </p:cNvSpPr>
          <p:nvPr/>
        </p:nvSpPr>
        <p:spPr bwMode="auto">
          <a:xfrm>
            <a:off x="4191000" y="838200"/>
            <a:ext cx="4648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0" rIns="91420" bIns="45710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None/>
            </a:pPr>
            <a:r>
              <a:rPr kumimoji="1" lang="en-US" altLang="en-US" sz="3200" b="1">
                <a:latin typeface="Arial Narrow" panose="020B0606020202030204" pitchFamily="34" charset="0"/>
              </a:rPr>
              <a:t>Launch 6 January 2003</a:t>
            </a:r>
          </a:p>
        </p:txBody>
      </p:sp>
      <p:sp>
        <p:nvSpPr>
          <p:cNvPr id="1289231" name="Rectangle 15"/>
          <p:cNvSpPr>
            <a:spLocks noChangeArrowheads="1"/>
          </p:cNvSpPr>
          <p:nvPr/>
        </p:nvSpPr>
        <p:spPr bwMode="auto">
          <a:xfrm>
            <a:off x="4419600" y="4724400"/>
            <a:ext cx="4724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54" tIns="46028" rIns="92054" bIns="46028" anchor="ctr"/>
          <a:lstStyle>
            <a:lvl1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None/>
            </a:pPr>
            <a:r>
              <a:rPr lang="en-US" altLang="en-US" sz="2200" b="1" dirty="0">
                <a:latin typeface="Arial" panose="020B0604020202020204" pitchFamily="34" charset="0"/>
              </a:rPr>
              <a:t>1 </a:t>
            </a:r>
            <a:r>
              <a:rPr lang="en-US" altLang="en-US" sz="2200" b="1" dirty="0" smtClean="0">
                <a:latin typeface="Arial" panose="020B0604020202020204" pitchFamily="34" charset="0"/>
              </a:rPr>
              <a:t>gigabyte/day ~</a:t>
            </a:r>
            <a:r>
              <a:rPr lang="en-US" altLang="en-US" sz="2200" b="1" dirty="0">
                <a:latin typeface="Arial" panose="020B0604020202020204" pitchFamily="34" charset="0"/>
              </a:rPr>
              <a:t>4 </a:t>
            </a:r>
            <a:r>
              <a:rPr lang="en-US" altLang="en-US" sz="2200" b="1" dirty="0" smtClean="0">
                <a:latin typeface="Arial" panose="020B0604020202020204" pitchFamily="34" charset="0"/>
              </a:rPr>
              <a:t>terabytes total</a:t>
            </a:r>
            <a:endParaRPr lang="en-US" altLang="en-US" sz="2200" b="1" dirty="0">
              <a:latin typeface="Arial" panose="020B0604020202020204" pitchFamily="34" charset="0"/>
            </a:endParaRPr>
          </a:p>
        </p:txBody>
      </p:sp>
      <p:sp>
        <p:nvSpPr>
          <p:cNvPr id="1289232" name="Rectangle 16"/>
          <p:cNvSpPr>
            <a:spLocks noChangeArrowheads="1"/>
          </p:cNvSpPr>
          <p:nvPr/>
        </p:nvSpPr>
        <p:spPr bwMode="auto">
          <a:xfrm>
            <a:off x="0" y="64008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None/>
            </a:pPr>
            <a:r>
              <a:rPr lang="en-US" altLang="en-US" sz="2000" b="1">
                <a:latin typeface="Arial" panose="020B0604020202020204" pitchFamily="34" charset="0"/>
              </a:rPr>
              <a:t>A joint US Air Force - NASA Project</a:t>
            </a:r>
          </a:p>
        </p:txBody>
      </p:sp>
    </p:spTree>
    <p:extLst>
      <p:ext uri="{BB962C8B-B14F-4D97-AF65-F5344CB8AC3E}">
        <p14:creationId xmlns:p14="http://schemas.microsoft.com/office/powerpoint/2010/main" val="2467229536"/>
      </p:ext>
    </p:extLst>
  </p:cSld>
  <p:clrMapOvr>
    <a:masterClrMapping/>
  </p:clrMapOvr>
  <p:transition advTm="60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2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3266" name="Picture 2" descr="e3_200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905000"/>
            <a:ext cx="5791200" cy="289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78018" name="Picture 2" descr="smei_web_frontp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762000"/>
            <a:ext cx="86106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03268" name="Rectangle 3"/>
          <p:cNvSpPr>
            <a:spLocks noChangeArrowheads="1"/>
          </p:cNvSpPr>
          <p:nvPr/>
        </p:nvSpPr>
        <p:spPr bwMode="auto">
          <a:xfrm>
            <a:off x="0" y="6477000"/>
            <a:ext cx="83058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buFontTx/>
              <a:buNone/>
            </a:pPr>
            <a:r>
              <a:rPr lang="en-US" altLang="en-US" sz="2800" b="1">
                <a:solidFill>
                  <a:schemeClr val="tx2"/>
                </a:solidFill>
                <a:latin typeface="Arial" panose="020B0604020202020204" pitchFamily="34" charset="0"/>
              </a:rPr>
              <a:t>SMEI Webpages - </a:t>
            </a:r>
            <a:r>
              <a:rPr lang="en-US" altLang="en-US" sz="2000" b="1">
                <a:solidFill>
                  <a:schemeClr val="tx2"/>
                </a:solidFill>
                <a:latin typeface="Arial" panose="020B0604020202020204" pitchFamily="34" charset="0"/>
              </a:rPr>
              <a:t>http://smei.ucsd.edu</a:t>
            </a:r>
          </a:p>
        </p:txBody>
      </p:sp>
      <p:pic>
        <p:nvPicPr>
          <p:cNvPr id="1878020" name="Picture 4" descr="SMEI_Data&amp;Imag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33400"/>
            <a:ext cx="8305800" cy="592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03270" name="Text Box 6"/>
          <p:cNvSpPr txBox="1">
            <a:spLocks noChangeArrowheads="1"/>
          </p:cNvSpPr>
          <p:nvPr/>
        </p:nvSpPr>
        <p:spPr bwMode="auto">
          <a:xfrm>
            <a:off x="609600" y="5530850"/>
            <a:ext cx="82296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0" tIns="45710" rIns="91420" bIns="4571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en-US" sz="2000" b="1"/>
              <a:t>SMEI proton density reconstruction for the 27-28 May 2003 halo CME sequence.  Reconstructed and ACE L2</a:t>
            </a:r>
            <a:r>
              <a:rPr lang="en-US" altLang="en-US" sz="2000"/>
              <a:t> </a:t>
            </a:r>
            <a:r>
              <a:rPr lang="en-US" altLang="en-US" sz="2000" b="1" i="1"/>
              <a:t>in-situ</a:t>
            </a:r>
            <a:r>
              <a:rPr lang="en-US" altLang="en-US" sz="2000" b="1"/>
              <a:t> densities are compared over one Carrington rotation.</a:t>
            </a:r>
          </a:p>
        </p:txBody>
      </p:sp>
      <p:sp>
        <p:nvSpPr>
          <p:cNvPr id="1803271" name="Text Box 7"/>
          <p:cNvSpPr txBox="1">
            <a:spLocks noChangeArrowheads="1"/>
          </p:cNvSpPr>
          <p:nvPr/>
        </p:nvSpPr>
        <p:spPr bwMode="auto">
          <a:xfrm>
            <a:off x="1524000" y="5029200"/>
            <a:ext cx="6553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000" b="1">
                <a:latin typeface="Arial" panose="020B0604020202020204" pitchFamily="34" charset="0"/>
              </a:rPr>
              <a:t>Full SMEI data set, 6-hour cadence, 3</a:t>
            </a:r>
            <a:r>
              <a:rPr lang="en-US" altLang="en-US" sz="2000" b="1">
                <a:latin typeface="Arial" panose="020B0604020202020204" pitchFamily="34" charset="0"/>
                <a:cs typeface="Arial" panose="020B0604020202020204" pitchFamily="34" charset="0"/>
              </a:rPr>
              <a:t>º</a:t>
            </a:r>
            <a:r>
              <a:rPr lang="en-US" altLang="en-US" sz="2000" b="1">
                <a:latin typeface="Arial" panose="020B0604020202020204" pitchFamily="34" charset="0"/>
              </a:rPr>
              <a:t> x 3</a:t>
            </a:r>
            <a:r>
              <a:rPr lang="en-US" altLang="en-US" sz="2000" b="1">
                <a:latin typeface="Arial" panose="020B0604020202020204" pitchFamily="34" charset="0"/>
                <a:cs typeface="Arial" panose="020B0604020202020204" pitchFamily="34" charset="0"/>
              </a:rPr>
              <a:t>º</a:t>
            </a:r>
            <a:r>
              <a:rPr lang="en-US" altLang="en-US" sz="2000" b="1">
                <a:latin typeface="Arial" panose="020B0604020202020204" pitchFamily="34" charset="0"/>
              </a:rPr>
              <a:t> lat, long</a:t>
            </a:r>
          </a:p>
        </p:txBody>
      </p:sp>
      <p:sp>
        <p:nvSpPr>
          <p:cNvPr id="1803272" name="Rectangle 8"/>
          <p:cNvSpPr>
            <a:spLocks noChangeArrowheads="1"/>
          </p:cNvSpPr>
          <p:nvPr/>
        </p:nvSpPr>
        <p:spPr bwMode="auto">
          <a:xfrm>
            <a:off x="1676400" y="838200"/>
            <a:ext cx="5943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54" tIns="46028" rIns="92054" bIns="46028" anchor="ctr"/>
          <a:lstStyle>
            <a:lvl1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None/>
            </a:pPr>
            <a:r>
              <a:rPr lang="en-US" altLang="en-US" sz="2800" b="1">
                <a:latin typeface="Arial" panose="020B0604020202020204" pitchFamily="34" charset="0"/>
              </a:rPr>
              <a:t>27-28 May 2003 CME event period</a:t>
            </a:r>
          </a:p>
        </p:txBody>
      </p:sp>
      <p:sp>
        <p:nvSpPr>
          <p:cNvPr id="1803273" name="Text Box 9"/>
          <p:cNvSpPr txBox="1">
            <a:spLocks noChangeArrowheads="1"/>
          </p:cNvSpPr>
          <p:nvPr/>
        </p:nvSpPr>
        <p:spPr bwMode="auto">
          <a:xfrm>
            <a:off x="0" y="381000"/>
            <a:ext cx="914400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828675">
              <a:spcBef>
                <a:spcPct val="0"/>
              </a:spcBef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14338" defTabSz="828675">
              <a:spcBef>
                <a:spcPct val="0"/>
              </a:spcBef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8675" defTabSz="828675">
              <a:spcBef>
                <a:spcPct val="0"/>
              </a:spcBef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44600" defTabSz="828675">
              <a:spcBef>
                <a:spcPct val="0"/>
              </a:spcBef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58938" defTabSz="828675">
              <a:spcBef>
                <a:spcPct val="0"/>
              </a:spcBef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116138" defTabSz="828675" fontAlgn="base">
              <a:spcBef>
                <a:spcPct val="0"/>
              </a:spcBef>
              <a:spcAft>
                <a:spcPct val="0"/>
              </a:spcAft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73338" defTabSz="828675" fontAlgn="base">
              <a:spcBef>
                <a:spcPct val="0"/>
              </a:spcBef>
              <a:spcAft>
                <a:spcPct val="0"/>
              </a:spcAft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30538" defTabSz="828675" fontAlgn="base">
              <a:spcBef>
                <a:spcPct val="0"/>
              </a:spcBef>
              <a:spcAft>
                <a:spcPct val="0"/>
              </a:spcAft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87738" defTabSz="828675" fontAlgn="base">
              <a:spcBef>
                <a:spcPct val="0"/>
              </a:spcBef>
              <a:spcAft>
                <a:spcPct val="0"/>
              </a:spcAft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20000"/>
              </a:spcBef>
              <a:buFontTx/>
              <a:buNone/>
            </a:pPr>
            <a:r>
              <a:rPr lang="en-US" altLang="en-US" sz="1400" b="1">
                <a:latin typeface="Arial" panose="020B0604020202020204" pitchFamily="34" charset="0"/>
              </a:rPr>
              <a:t>Jackson, B.V., </a:t>
            </a:r>
            <a:r>
              <a:rPr lang="en-US" altLang="en-US" sz="1400" b="1" i="1">
                <a:latin typeface="Arial" panose="020B0604020202020204" pitchFamily="34" charset="0"/>
              </a:rPr>
              <a:t>et al</a:t>
            </a:r>
            <a:r>
              <a:rPr lang="en-US" altLang="en-US" sz="1400" b="1">
                <a:latin typeface="Arial" panose="020B0604020202020204" pitchFamily="34" charset="0"/>
              </a:rPr>
              <a:t>., 2008, </a:t>
            </a:r>
            <a:r>
              <a:rPr lang="en-US" altLang="en-US" sz="1400" b="1" i="1">
                <a:latin typeface="Arial" panose="020B0604020202020204" pitchFamily="34" charset="0"/>
              </a:rPr>
              <a:t>J. Geophys Res</a:t>
            </a:r>
            <a:r>
              <a:rPr lang="en-US" altLang="en-US" sz="1400" b="1">
                <a:latin typeface="Arial" panose="020B0604020202020204" pitchFamily="34" charset="0"/>
              </a:rPr>
              <a:t>., 113, A00A15, doi:10.1029/2008JA013224</a:t>
            </a:r>
            <a:r>
              <a:rPr lang="en-US" altLang="en-US" sz="2800"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1803274" name="Picture 10" descr="STEL-STEL_N_Ecliptic-cut_20030529-1200UT_ns0-+_nv3h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828800"/>
            <a:ext cx="32004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03275" name="Picture 11" descr="STEL-SMEI_552_Ecliptic-cut_20030529-1200UT_ns0-+_nv3h_v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828800"/>
            <a:ext cx="3200400" cy="3200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03276" name="Picture 12" descr="2003-05-29-1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828800"/>
            <a:ext cx="3200400" cy="32004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932662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8780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78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8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78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8780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78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3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803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803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803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3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03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0"/>
                                        <p:tgtEl>
                                          <p:spTgt spid="1803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3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803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803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803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3271" grpId="0"/>
      <p:bldP spid="1803272" grpId="0"/>
      <p:bldP spid="180327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2_movie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386158" y="667644"/>
            <a:ext cx="3840000" cy="2880000"/>
          </a:xfrm>
          <a:prstGeom prst="rect">
            <a:avLst/>
          </a:prstGeom>
        </p:spPr>
      </p:pic>
      <p:pic>
        <p:nvPicPr>
          <p:cNvPr id="14340" name="圖片 4" descr="C2_20110617_0254_Jet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1638" y="668338"/>
            <a:ext cx="4389437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字方塊 8"/>
          <p:cNvSpPr txBox="1"/>
          <p:nvPr/>
        </p:nvSpPr>
        <p:spPr>
          <a:xfrm>
            <a:off x="8489950" y="1577975"/>
            <a:ext cx="579438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C2</a:t>
            </a:r>
          </a:p>
          <a:p>
            <a:pPr>
              <a:defRPr/>
            </a:pPr>
            <a:r>
              <a:rPr lang="en-US" altLang="zh-TW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dif</a:t>
            </a:r>
            <a:endParaRPr lang="zh-TW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21" descr="SM_2007Sep14_N343_2303x2304_ht_sp_we_M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25838" y="3657600"/>
            <a:ext cx="5148329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9" descr="sep14_2303"/>
          <p:cNvPicPr>
            <a:picLocks noChangeAspect="1" noChangeArrowheads="1"/>
          </p:cNvPicPr>
          <p:nvPr/>
        </p:nvPicPr>
        <p:blipFill>
          <a:blip r:embed="rId9" cstate="print">
            <a:lum contrast="54000"/>
          </a:blip>
          <a:srcRect/>
          <a:stretch>
            <a:fillRect/>
          </a:stretch>
        </p:blipFill>
        <p:spPr bwMode="auto">
          <a:xfrm>
            <a:off x="566831" y="3782171"/>
            <a:ext cx="3093027" cy="3096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95"/>
          <p:cNvSpPr txBox="1">
            <a:spLocks noChangeArrowheads="1"/>
          </p:cNvSpPr>
          <p:nvPr/>
        </p:nvSpPr>
        <p:spPr bwMode="auto">
          <a:xfrm>
            <a:off x="685800" y="3671335"/>
            <a:ext cx="2514600" cy="58938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96003" tIns="48001" rIns="96003" bIns="48001">
            <a:spAutoFit/>
          </a:bodyPr>
          <a:lstStyle/>
          <a:p>
            <a:pPr algn="ctr" defTabSz="960438">
              <a:spcBef>
                <a:spcPct val="0"/>
              </a:spcBef>
              <a:buFontTx/>
              <a:buNone/>
            </a:pPr>
            <a:r>
              <a:rPr kumimoji="1" lang="en-US" altLang="zh-TW" sz="1600" b="1" dirty="0">
                <a:ea typeface="新細明體" charset="-120"/>
                <a:cs typeface="Arial" charset="0"/>
              </a:rPr>
              <a:t>2007 SEP 14</a:t>
            </a:r>
          </a:p>
          <a:p>
            <a:pPr algn="ctr" defTabSz="960438">
              <a:spcBef>
                <a:spcPct val="0"/>
              </a:spcBef>
              <a:buFontTx/>
              <a:buNone/>
            </a:pPr>
            <a:r>
              <a:rPr kumimoji="1" lang="en-US" altLang="zh-TW" sz="1600" b="1" dirty="0">
                <a:ea typeface="新細明體" charset="-120"/>
                <a:cs typeface="Arial" charset="0"/>
              </a:rPr>
              <a:t>08:30:04 – </a:t>
            </a:r>
            <a:r>
              <a:rPr kumimoji="1" lang="en-US" altLang="zh-TW" sz="1600" b="1" dirty="0" smtClean="0">
                <a:ea typeface="新細明體" charset="-120"/>
                <a:cs typeface="Arial" charset="0"/>
              </a:rPr>
              <a:t>08:06:04</a:t>
            </a:r>
            <a:endParaRPr kumimoji="1" lang="en-US" altLang="zh-TW" sz="1600" b="1" dirty="0">
              <a:ea typeface="新細明體" charset="-120"/>
              <a:cs typeface="Arial" charset="0"/>
            </a:endParaRPr>
          </a:p>
        </p:txBody>
      </p:sp>
      <p:pic>
        <p:nvPicPr>
          <p:cNvPr id="4" name="C2_movie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05442" y="667224"/>
            <a:ext cx="3840559" cy="2880419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76200" y="1053270"/>
            <a:ext cx="9067800" cy="758825"/>
          </a:xfrm>
          <a:solidFill>
            <a:schemeClr val="bg1"/>
          </a:solidFill>
        </p:spPr>
        <p:txBody>
          <a:bodyPr/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Optical Flow Technique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11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990600"/>
            <a:ext cx="9144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None/>
            </a:pPr>
            <a:r>
              <a:rPr lang="en-US" altLang="en-US" sz="3600" b="1" dirty="0" smtClean="0">
                <a:latin typeface="Arial" panose="020B0604020202020204" pitchFamily="34" charset="0"/>
              </a:rPr>
              <a:t>All Sky </a:t>
            </a:r>
            <a:r>
              <a:rPr lang="en-US" altLang="en-US" sz="3600" b="1" dirty="0" err="1" smtClean="0">
                <a:latin typeface="Arial" panose="020B0604020202020204" pitchFamily="34" charset="0"/>
              </a:rPr>
              <a:t>Heliospheric</a:t>
            </a:r>
            <a:r>
              <a:rPr lang="en-US" altLang="en-US" sz="3600" b="1" dirty="0" smtClean="0">
                <a:latin typeface="Arial" panose="020B0604020202020204" pitchFamily="34" charset="0"/>
              </a:rPr>
              <a:t> Imager (ASHI)</a:t>
            </a:r>
            <a:endParaRPr lang="en-US" altLang="en-US" sz="3600" b="1" dirty="0">
              <a:latin typeface="Arial" panose="020B0604020202020204" pitchFamily="34" charset="0"/>
            </a:endParaRPr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959429"/>
            <a:ext cx="6515327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5970734"/>
      </p:ext>
    </p:extLst>
  </p:cSld>
  <p:clrMapOvr>
    <a:masterClrMapping/>
  </p:clrMapOvr>
  <p:transition advTm="600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6055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4267200" cy="319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6605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969963"/>
            <a:ext cx="5029200" cy="2459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66057" name="Picture 9" descr="ASHI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721100"/>
            <a:ext cx="3352800" cy="313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6058" name="Picture 10" descr="ASHI_table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810000"/>
            <a:ext cx="45720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66059" name="Rectangle 11"/>
          <p:cNvSpPr>
            <a:spLocks noChangeArrowheads="1"/>
          </p:cNvSpPr>
          <p:nvPr/>
        </p:nvSpPr>
        <p:spPr bwMode="auto">
          <a:xfrm>
            <a:off x="4114800" y="609600"/>
            <a:ext cx="4800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54" tIns="46028" rIns="92054" bIns="46028" anchor="ctr"/>
          <a:lstStyle>
            <a:lvl1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algn="l">
              <a:buFontTx/>
              <a:buNone/>
            </a:pPr>
            <a:r>
              <a:rPr lang="en-US" altLang="en-US" sz="1800" b="1">
                <a:solidFill>
                  <a:schemeClr val="tx1"/>
                </a:solidFill>
                <a:latin typeface="Arial" panose="020B0604020202020204" pitchFamily="34" charset="0"/>
              </a:rPr>
              <a:t>All sky view to within 2</a:t>
            </a:r>
            <a:r>
              <a:rPr lang="en-US" altLang="en-US"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º (7.5Rs) of the Sun</a:t>
            </a:r>
          </a:p>
        </p:txBody>
      </p:sp>
      <p:sp>
        <p:nvSpPr>
          <p:cNvPr id="1666060" name="Rectangle 12"/>
          <p:cNvSpPr>
            <a:spLocks noChangeArrowheads="1"/>
          </p:cNvSpPr>
          <p:nvPr/>
        </p:nvSpPr>
        <p:spPr bwMode="auto">
          <a:xfrm>
            <a:off x="0" y="3429000"/>
            <a:ext cx="3810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54" tIns="46028" rIns="92054" bIns="46028" anchor="ctr"/>
          <a:lstStyle>
            <a:lvl1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algn="l">
              <a:buFontTx/>
              <a:buNone/>
            </a:pPr>
            <a:r>
              <a:rPr lang="en-US" altLang="en-US" sz="2400" b="1">
                <a:solidFill>
                  <a:schemeClr val="tx1"/>
                </a:solidFill>
                <a:latin typeface="Arial" panose="020B0604020202020204" pitchFamily="34" charset="0"/>
              </a:rPr>
              <a:t>Cut-away and schematic </a:t>
            </a:r>
            <a:endParaRPr lang="en-US" altLang="en-US" sz="24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66061" name="Rectangle 13"/>
          <p:cNvSpPr>
            <a:spLocks noChangeArrowheads="1"/>
          </p:cNvSpPr>
          <p:nvPr/>
        </p:nvSpPr>
        <p:spPr bwMode="auto">
          <a:xfrm>
            <a:off x="5257800" y="3581400"/>
            <a:ext cx="24384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54" tIns="46028" rIns="92054" bIns="46028" anchor="ctr"/>
          <a:lstStyle>
            <a:lvl1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algn="l">
              <a:buFontTx/>
              <a:buNone/>
            </a:pPr>
            <a:r>
              <a:rPr lang="en-US" altLang="en-US" sz="2400" b="1">
                <a:solidFill>
                  <a:schemeClr val="tx1"/>
                </a:solidFill>
                <a:latin typeface="Arial" panose="020B0604020202020204" pitchFamily="34" charset="0"/>
              </a:rPr>
              <a:t>Characteristics </a:t>
            </a:r>
            <a:endParaRPr lang="en-US" altLang="en-US" sz="24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66062" name="Rectangle 14"/>
          <p:cNvSpPr>
            <a:spLocks noChangeArrowheads="1"/>
          </p:cNvSpPr>
          <p:nvPr/>
        </p:nvSpPr>
        <p:spPr bwMode="auto">
          <a:xfrm>
            <a:off x="0" y="457200"/>
            <a:ext cx="2057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ctr">
              <a:spcBef>
                <a:spcPct val="20000"/>
              </a:spcBef>
              <a:buFontTx/>
              <a:buNone/>
            </a:pPr>
            <a:r>
              <a:rPr lang="en-US" altLang="zh-TW" sz="1000" b="1">
                <a:solidFill>
                  <a:srgbClr val="000066"/>
                </a:solidFill>
                <a:latin typeface="Arial" panose="020B0604020202020204" pitchFamily="34" charset="0"/>
                <a:ea typeface="新細明體" pitchFamily="18" charset="-120"/>
              </a:rPr>
              <a:t>Jackson,B.V., </a:t>
            </a:r>
            <a:r>
              <a:rPr lang="en-US" altLang="zh-TW" sz="1000" b="1" i="1">
                <a:solidFill>
                  <a:srgbClr val="000066"/>
                </a:solidFill>
                <a:latin typeface="Arial" panose="020B0604020202020204" pitchFamily="34" charset="0"/>
                <a:ea typeface="新細明體" pitchFamily="18" charset="-120"/>
              </a:rPr>
              <a:t>et al</a:t>
            </a:r>
            <a:r>
              <a:rPr lang="en-US" altLang="zh-TW" sz="1000" b="1">
                <a:solidFill>
                  <a:srgbClr val="000066"/>
                </a:solidFill>
                <a:latin typeface="Arial" panose="020B0604020202020204" pitchFamily="34" charset="0"/>
                <a:ea typeface="新細明體" pitchFamily="18" charset="-120"/>
              </a:rPr>
              <a:t>., 2004, </a:t>
            </a:r>
            <a:r>
              <a:rPr lang="en-US" altLang="ja-JP" sz="1000" i="1">
                <a:solidFill>
                  <a:srgbClr val="000066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Solar Phys.</a:t>
            </a:r>
            <a:r>
              <a:rPr lang="en-US" altLang="ja-JP" sz="1000">
                <a:solidFill>
                  <a:srgbClr val="000066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,</a:t>
            </a:r>
            <a:r>
              <a:rPr lang="en-US" altLang="ja-JP" sz="1000" b="1">
                <a:solidFill>
                  <a:srgbClr val="000066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225, </a:t>
            </a:r>
            <a:r>
              <a:rPr lang="en-US" altLang="ja-JP" sz="1000">
                <a:solidFill>
                  <a:srgbClr val="000066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177-207.</a:t>
            </a:r>
            <a:endParaRPr lang="en-US" altLang="en-US" sz="1000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1666063" name="Rectangle 15"/>
          <p:cNvSpPr>
            <a:spLocks noChangeArrowheads="1"/>
          </p:cNvSpPr>
          <p:nvPr/>
        </p:nvSpPr>
        <p:spPr bwMode="auto">
          <a:xfrm>
            <a:off x="2514600" y="6019800"/>
            <a:ext cx="16764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ctr">
              <a:spcBef>
                <a:spcPct val="20000"/>
              </a:spcBef>
              <a:buFontTx/>
              <a:buNone/>
            </a:pPr>
            <a:r>
              <a:rPr lang="en-US" altLang="zh-TW" sz="1000" b="1">
                <a:solidFill>
                  <a:srgbClr val="000066"/>
                </a:solidFill>
                <a:latin typeface="Arial" panose="020B0604020202020204" pitchFamily="34" charset="0"/>
                <a:ea typeface="新細明體" pitchFamily="18" charset="-120"/>
              </a:rPr>
              <a:t>Jackson,B.V., </a:t>
            </a:r>
            <a:r>
              <a:rPr lang="en-US" altLang="zh-TW" sz="1000" b="1" i="1">
                <a:solidFill>
                  <a:srgbClr val="000066"/>
                </a:solidFill>
                <a:latin typeface="Arial" panose="020B0604020202020204" pitchFamily="34" charset="0"/>
                <a:ea typeface="新細明體" pitchFamily="18" charset="-120"/>
              </a:rPr>
              <a:t>et al</a:t>
            </a:r>
            <a:r>
              <a:rPr lang="en-US" altLang="zh-TW" sz="1000" b="1">
                <a:solidFill>
                  <a:srgbClr val="000066"/>
                </a:solidFill>
                <a:latin typeface="Arial" panose="020B0604020202020204" pitchFamily="34" charset="0"/>
                <a:ea typeface="新細明體" pitchFamily="18" charset="-120"/>
              </a:rPr>
              <a:t>., 2010, </a:t>
            </a:r>
            <a:r>
              <a:rPr lang="en-US" altLang="ja-JP" sz="1000" i="1">
                <a:solidFill>
                  <a:srgbClr val="000066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Solar Phys.</a:t>
            </a:r>
            <a:r>
              <a:rPr lang="en-US" altLang="ja-JP" sz="1000">
                <a:solidFill>
                  <a:srgbClr val="000066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,</a:t>
            </a:r>
            <a:r>
              <a:rPr lang="en-US" altLang="ja-JP" sz="1000" b="1">
                <a:solidFill>
                  <a:srgbClr val="000066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265</a:t>
            </a:r>
            <a:r>
              <a:rPr lang="en-US" altLang="ja-JP" sz="1000">
                <a:solidFill>
                  <a:srgbClr val="000066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, 257–275.</a:t>
            </a:r>
            <a:endParaRPr lang="en-US" altLang="en-US" sz="1000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1666064" name="Rectangle 16"/>
          <p:cNvSpPr>
            <a:spLocks noChangeArrowheads="1"/>
          </p:cNvSpPr>
          <p:nvPr/>
        </p:nvSpPr>
        <p:spPr bwMode="auto">
          <a:xfrm>
            <a:off x="228600" y="2057400"/>
            <a:ext cx="1371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54" tIns="46028" rIns="92054" bIns="46028" anchor="ctr"/>
          <a:lstStyle>
            <a:lvl1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algn="l">
              <a:lnSpc>
                <a:spcPct val="70000"/>
              </a:lnSpc>
              <a:buFontTx/>
              <a:buNone/>
            </a:pPr>
            <a:r>
              <a:rPr lang="en-US" altLang="en-US" sz="3200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ASHI</a:t>
            </a:r>
            <a:endParaRPr lang="en-US" alt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2514600" y="2481782"/>
            <a:ext cx="1447800" cy="522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828675">
              <a:spcBef>
                <a:spcPct val="0"/>
              </a:spcBef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14338" defTabSz="828675">
              <a:spcBef>
                <a:spcPct val="0"/>
              </a:spcBef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8675" defTabSz="828675">
              <a:spcBef>
                <a:spcPct val="0"/>
              </a:spcBef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44600" defTabSz="828675">
              <a:spcBef>
                <a:spcPct val="0"/>
              </a:spcBef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58938" defTabSz="828675">
              <a:spcBef>
                <a:spcPct val="0"/>
              </a:spcBef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116138" defTabSz="828675" fontAlgn="base">
              <a:spcBef>
                <a:spcPct val="0"/>
              </a:spcBef>
              <a:spcAft>
                <a:spcPct val="0"/>
              </a:spcAft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73338" defTabSz="828675" fontAlgn="base">
              <a:spcBef>
                <a:spcPct val="0"/>
              </a:spcBef>
              <a:spcAft>
                <a:spcPct val="0"/>
              </a:spcAft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30538" defTabSz="828675" fontAlgn="base">
              <a:spcBef>
                <a:spcPct val="0"/>
              </a:spcBef>
              <a:spcAft>
                <a:spcPct val="0"/>
              </a:spcAft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87738" defTabSz="828675" fontAlgn="base">
              <a:spcBef>
                <a:spcPct val="0"/>
              </a:spcBef>
              <a:spcAft>
                <a:spcPct val="0"/>
              </a:spcAft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hangingPunct="0">
              <a:lnSpc>
                <a:spcPct val="117000"/>
              </a:lnSpc>
              <a:buClr>
                <a:srgbClr val="000000"/>
              </a:buClr>
              <a:buSzPct val="45000"/>
              <a:buFont typeface="Times New Roman" panose="02020603050405020304" pitchFamily="18" charset="0"/>
              <a:buNone/>
            </a:pPr>
            <a:r>
              <a:rPr lang="en-GB" altLang="en-US" sz="3200" b="1" dirty="0" smtClean="0">
                <a:solidFill>
                  <a:srgbClr val="990000"/>
                </a:solidFill>
                <a:latin typeface="Arial Narrow" panose="020B0606020202030204" pitchFamily="34" charset="0"/>
              </a:rPr>
              <a:t>Future</a:t>
            </a:r>
            <a:endParaRPr lang="en-GB" altLang="en-US" sz="3200" b="1" dirty="0">
              <a:solidFill>
                <a:srgbClr val="99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077526"/>
      </p:ext>
    </p:extLst>
  </p:cSld>
  <p:clrMapOvr>
    <a:masterClrMapping/>
  </p:clrMapOvr>
  <p:transition advTm="60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57200" y="2286000"/>
            <a:ext cx="78486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  <a:buFontTx/>
              <a:buNone/>
            </a:pPr>
            <a:r>
              <a:rPr lang="en-US" altLang="en-US" b="1" dirty="0"/>
              <a:t>     </a:t>
            </a:r>
            <a:r>
              <a:rPr lang="en-US" altLang="en-US" b="1" dirty="0" smtClean="0"/>
              <a:t> Heritage:</a:t>
            </a:r>
          </a:p>
          <a:p>
            <a:pPr eaLnBrk="1" hangingPunct="1">
              <a:spcBef>
                <a:spcPts val="0"/>
              </a:spcBef>
              <a:buFontTx/>
              <a:buNone/>
            </a:pPr>
            <a:endParaRPr lang="en-US" altLang="en-US" sz="1000" b="1" dirty="0"/>
          </a:p>
          <a:p>
            <a:pPr eaLnBrk="1" hangingPunct="1">
              <a:spcBef>
                <a:spcPts val="0"/>
              </a:spcBef>
              <a:buNone/>
            </a:pPr>
            <a:r>
              <a:rPr lang="en-US" altLang="en-US" sz="2400" b="1" dirty="0"/>
              <a:t>	IPS (Interplanetary scintillation</a:t>
            </a:r>
            <a:r>
              <a:rPr lang="en-US" altLang="en-US" sz="2400" b="1" dirty="0" smtClean="0"/>
              <a:t>)</a:t>
            </a:r>
          </a:p>
          <a:p>
            <a:pPr eaLnBrk="1" hangingPunct="1">
              <a:spcBef>
                <a:spcPts val="0"/>
              </a:spcBef>
              <a:buFontTx/>
              <a:buNone/>
            </a:pPr>
            <a:r>
              <a:rPr lang="en-US" altLang="en-US" sz="2400" b="1" dirty="0" smtClean="0"/>
              <a:t>           SMEI </a:t>
            </a:r>
            <a:r>
              <a:rPr lang="en-US" altLang="en-US" sz="2400" b="1" dirty="0"/>
              <a:t>(Solar Mass Ejection Imager)</a:t>
            </a:r>
          </a:p>
          <a:p>
            <a:pPr eaLnBrk="1" hangingPunct="1">
              <a:spcBef>
                <a:spcPts val="0"/>
              </a:spcBef>
              <a:buFontTx/>
              <a:buNone/>
            </a:pPr>
            <a:r>
              <a:rPr lang="en-US" altLang="en-US" sz="1400" b="1" dirty="0"/>
              <a:t>	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      What can a </a:t>
            </a:r>
            <a:r>
              <a:rPr lang="en-US" altLang="en-US" b="1" dirty="0" err="1" smtClean="0"/>
              <a:t>heliospheric</a:t>
            </a:r>
            <a:r>
              <a:rPr lang="en-US" altLang="en-US" b="1" dirty="0" smtClean="0"/>
              <a:t> imager do?</a:t>
            </a:r>
          </a:p>
          <a:p>
            <a:pPr eaLnBrk="1" hangingPunct="1">
              <a:spcBef>
                <a:spcPts val="200"/>
              </a:spcBef>
              <a:buFontTx/>
              <a:buNone/>
            </a:pPr>
            <a:r>
              <a:rPr lang="en-US" altLang="en-US" sz="2400" b="1" dirty="0" smtClean="0"/>
              <a:t>	</a:t>
            </a:r>
          </a:p>
          <a:p>
            <a:pPr lvl="1" eaLnBrk="1" hangingPunct="1">
              <a:spcBef>
                <a:spcPts val="0"/>
              </a:spcBef>
              <a:buFontTx/>
              <a:buNone/>
            </a:pPr>
            <a:r>
              <a:rPr lang="en-US" altLang="en-US" sz="2400" b="1" dirty="0"/>
              <a:t> </a:t>
            </a:r>
            <a:r>
              <a:rPr lang="en-US" altLang="en-US" b="1" dirty="0" smtClean="0"/>
              <a:t>Specifications</a:t>
            </a:r>
            <a:endParaRPr lang="en-US" altLang="en-US" b="1" dirty="0"/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609600" y="1219200"/>
            <a:ext cx="33528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 dirty="0">
                <a:solidFill>
                  <a:schemeClr val="tx2"/>
                </a:solidFill>
              </a:rPr>
              <a:t>Introduction:</a:t>
            </a:r>
          </a:p>
        </p:txBody>
      </p:sp>
    </p:spTree>
    <p:extLst>
      <p:ext uri="{BB962C8B-B14F-4D97-AF65-F5344CB8AC3E}">
        <p14:creationId xmlns:p14="http://schemas.microsoft.com/office/powerpoint/2010/main" val="28202240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6516" name="Picture 4" descr="stereozz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533400"/>
            <a:ext cx="4343400" cy="3814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56517" name="Picture 5" descr="bigdipM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609600"/>
            <a:ext cx="1385888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56519" name="Rectangle 7"/>
          <p:cNvSpPr>
            <a:spLocks noChangeArrowheads="1"/>
          </p:cNvSpPr>
          <p:nvPr/>
        </p:nvSpPr>
        <p:spPr bwMode="auto">
          <a:xfrm>
            <a:off x="5638800" y="2590800"/>
            <a:ext cx="32004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54" tIns="46028" rIns="92054" bIns="46028" anchor="ctr"/>
          <a:lstStyle>
            <a:lvl1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algn="l">
              <a:buFontTx/>
              <a:buNone/>
            </a:pPr>
            <a:r>
              <a:rPr lang="en-US" altLang="en-US" sz="2400" b="1">
                <a:solidFill>
                  <a:schemeClr val="tx1"/>
                </a:solidFill>
                <a:latin typeface="Arial" panose="020B0604020202020204" pitchFamily="34" charset="0"/>
              </a:rPr>
              <a:t>ASHI tests with a cooled CCD camera</a:t>
            </a:r>
          </a:p>
        </p:txBody>
      </p:sp>
      <p:sp>
        <p:nvSpPr>
          <p:cNvPr id="1856520" name="Rectangle 8"/>
          <p:cNvSpPr>
            <a:spLocks noChangeArrowheads="1"/>
          </p:cNvSpPr>
          <p:nvPr/>
        </p:nvSpPr>
        <p:spPr bwMode="auto">
          <a:xfrm>
            <a:off x="7355159" y="658784"/>
            <a:ext cx="16002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54" tIns="46028" rIns="92054" bIns="46028" anchor="ctr"/>
          <a:lstStyle>
            <a:lvl1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algn="l">
              <a:buFontTx/>
              <a:buNone/>
            </a:pPr>
            <a:r>
              <a:rPr lang="en-US" altLang="en-US" sz="2000" b="1" dirty="0">
                <a:solidFill>
                  <a:schemeClr val="tx1"/>
                </a:solidFill>
                <a:latin typeface="Arial" panose="020B0604020202020204" pitchFamily="34" charset="0"/>
              </a:rPr>
              <a:t>Night sky</a:t>
            </a:r>
            <a:br>
              <a:rPr lang="en-US" altLang="en-US" sz="2000" b="1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en-US" altLang="en-US" sz="2000" b="1" dirty="0">
                <a:solidFill>
                  <a:schemeClr val="tx1"/>
                </a:solidFill>
                <a:latin typeface="Arial" panose="020B0604020202020204" pitchFamily="34" charset="0"/>
              </a:rPr>
              <a:t>throughput tests</a:t>
            </a:r>
          </a:p>
        </p:txBody>
      </p:sp>
      <p:sp>
        <p:nvSpPr>
          <p:cNvPr id="1856521" name="Rectangle 9"/>
          <p:cNvSpPr>
            <a:spLocks noChangeArrowheads="1"/>
          </p:cNvSpPr>
          <p:nvPr/>
        </p:nvSpPr>
        <p:spPr bwMode="auto">
          <a:xfrm>
            <a:off x="685800" y="6248400"/>
            <a:ext cx="2362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54" tIns="46028" rIns="92054" bIns="46028" anchor="ctr"/>
          <a:lstStyle>
            <a:lvl1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algn="l">
              <a:buFontTx/>
              <a:buNone/>
            </a:pPr>
            <a:r>
              <a:rPr lang="en-US" altLang="en-US" sz="2000" b="1">
                <a:solidFill>
                  <a:schemeClr val="tx1"/>
                </a:solidFill>
                <a:latin typeface="Arial" panose="020B0604020202020204" pitchFamily="34" charset="0"/>
              </a:rPr>
              <a:t>Optic before diamond turning</a:t>
            </a:r>
          </a:p>
        </p:txBody>
      </p:sp>
      <p:sp>
        <p:nvSpPr>
          <p:cNvPr id="1856522" name="Rectangle 10"/>
          <p:cNvSpPr>
            <a:spLocks noChangeArrowheads="1"/>
          </p:cNvSpPr>
          <p:nvPr/>
        </p:nvSpPr>
        <p:spPr bwMode="auto">
          <a:xfrm>
            <a:off x="3429000" y="6248400"/>
            <a:ext cx="2667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54" tIns="46028" rIns="92054" bIns="46028" anchor="ctr"/>
          <a:lstStyle>
            <a:lvl1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algn="l">
              <a:buFontTx/>
              <a:buNone/>
            </a:pPr>
            <a:r>
              <a:rPr lang="en-US" altLang="en-US" sz="2000" b="1">
                <a:solidFill>
                  <a:schemeClr val="tx1"/>
                </a:solidFill>
                <a:latin typeface="Arial" panose="020B0604020202020204" pitchFamily="34" charset="0"/>
              </a:rPr>
              <a:t>Diamond turned optic</a:t>
            </a:r>
          </a:p>
        </p:txBody>
      </p:sp>
      <p:sp>
        <p:nvSpPr>
          <p:cNvPr id="1856523" name="Rectangle 11"/>
          <p:cNvSpPr>
            <a:spLocks noChangeArrowheads="1"/>
          </p:cNvSpPr>
          <p:nvPr/>
        </p:nvSpPr>
        <p:spPr bwMode="auto">
          <a:xfrm>
            <a:off x="6477000" y="6248400"/>
            <a:ext cx="2667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54" tIns="46028" rIns="92054" bIns="46028" anchor="ctr"/>
          <a:lstStyle>
            <a:lvl1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algn="l">
              <a:buFontTx/>
              <a:buNone/>
            </a:pPr>
            <a:r>
              <a:rPr lang="en-US" altLang="en-US" sz="2000" b="1">
                <a:solidFill>
                  <a:schemeClr val="tx1"/>
                </a:solidFill>
                <a:latin typeface="Arial" panose="020B0604020202020204" pitchFamily="34" charset="0"/>
              </a:rPr>
              <a:t>Optic stray light tests</a:t>
            </a:r>
          </a:p>
        </p:txBody>
      </p:sp>
      <p:pic>
        <p:nvPicPr>
          <p:cNvPr id="185651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267200"/>
            <a:ext cx="2516188" cy="188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56518" name="Picture 6" descr="D-T_optic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343400"/>
            <a:ext cx="28956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56524" name="Picture 12" descr="D-T_scatt_pto_furrows"/>
          <p:cNvPicPr>
            <a:picLocks noChangeAspect="1" noChangeArrowheads="1"/>
          </p:cNvPicPr>
          <p:nvPr/>
        </p:nvPicPr>
        <p:blipFill>
          <a:blip r:embed="rId7" cstate="print">
            <a:lum bright="-36000" contrast="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343400"/>
            <a:ext cx="2895600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56525" name="Rectangle 13"/>
          <p:cNvSpPr>
            <a:spLocks noChangeArrowheads="1"/>
          </p:cNvSpPr>
          <p:nvPr/>
        </p:nvSpPr>
        <p:spPr bwMode="auto">
          <a:xfrm>
            <a:off x="914400" y="3962400"/>
            <a:ext cx="77724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ctr">
              <a:spcBef>
                <a:spcPct val="20000"/>
              </a:spcBef>
              <a:buFontTx/>
              <a:buNone/>
            </a:pPr>
            <a:r>
              <a:rPr lang="en-US" altLang="zh-TW" sz="1400" b="1">
                <a:latin typeface="Arial" panose="020B0604020202020204" pitchFamily="34" charset="0"/>
                <a:ea typeface="新細明體" pitchFamily="18" charset="-120"/>
              </a:rPr>
              <a:t>Buffington, A., </a:t>
            </a:r>
            <a:r>
              <a:rPr lang="en-US" altLang="zh-TW" sz="1400" b="1" i="1">
                <a:latin typeface="Arial" panose="020B0604020202020204" pitchFamily="34" charset="0"/>
                <a:ea typeface="新細明體" pitchFamily="18" charset="-120"/>
              </a:rPr>
              <a:t>et al</a:t>
            </a:r>
            <a:r>
              <a:rPr lang="en-US" altLang="zh-TW" sz="1400" b="1">
                <a:latin typeface="Arial" panose="020B0604020202020204" pitchFamily="34" charset="0"/>
                <a:ea typeface="新細明體" pitchFamily="18" charset="-120"/>
              </a:rPr>
              <a:t>., 2009, </a:t>
            </a:r>
            <a:r>
              <a:rPr lang="en-US" altLang="zh-TW" sz="1400" b="1" i="1">
                <a:latin typeface="Arial" panose="020B0604020202020204" pitchFamily="34" charset="0"/>
                <a:ea typeface="新細明體" pitchFamily="18" charset="-120"/>
              </a:rPr>
              <a:t>Proc. of SPIE, </a:t>
            </a:r>
            <a:r>
              <a:rPr lang="en-US" altLang="zh-TW" sz="1400" b="1">
                <a:latin typeface="Arial" panose="020B0604020202020204" pitchFamily="34" charset="0"/>
                <a:ea typeface="新細明體" pitchFamily="18" charset="-120"/>
              </a:rPr>
              <a:t>Vol. 7438, 74380O-1-12, doi: 10.1117/12.825362</a:t>
            </a:r>
            <a:endParaRPr lang="en-US" altLang="en-US" sz="1400" b="1">
              <a:latin typeface="Arial" panose="020B0604020202020204" pitchFamily="34" charset="0"/>
            </a:endParaRPr>
          </a:p>
        </p:txBody>
      </p:sp>
      <p:sp>
        <p:nvSpPr>
          <p:cNvPr id="1856526" name="Rectangle 14"/>
          <p:cNvSpPr>
            <a:spLocks noChangeArrowheads="1"/>
          </p:cNvSpPr>
          <p:nvPr/>
        </p:nvSpPr>
        <p:spPr bwMode="auto">
          <a:xfrm>
            <a:off x="1600200" y="2133600"/>
            <a:ext cx="1143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ctr">
              <a:spcBef>
                <a:spcPct val="20000"/>
              </a:spcBef>
              <a:buFontTx/>
              <a:buNone/>
            </a:pPr>
            <a:r>
              <a:rPr lang="en-US" altLang="zh-TW" sz="1400" b="1">
                <a:solidFill>
                  <a:srgbClr val="000066"/>
                </a:solidFill>
                <a:latin typeface="Arial" panose="020B0604020202020204" pitchFamily="34" charset="0"/>
                <a:ea typeface="新細明體" pitchFamily="18" charset="-120"/>
              </a:rPr>
              <a:t>  </a:t>
            </a:r>
            <a:endParaRPr lang="en-US" altLang="en-US" sz="1400" b="1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1856527" name="Rectangle 15"/>
          <p:cNvSpPr>
            <a:spLocks noChangeArrowheads="1"/>
          </p:cNvSpPr>
          <p:nvPr/>
        </p:nvSpPr>
        <p:spPr bwMode="auto">
          <a:xfrm>
            <a:off x="5638800" y="3429000"/>
            <a:ext cx="34290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buFontTx/>
              <a:buNone/>
            </a:pPr>
            <a:r>
              <a:rPr lang="en-US" altLang="zh-TW" sz="1400" b="1">
                <a:latin typeface="Arial" panose="020B0604020202020204" pitchFamily="34" charset="0"/>
                <a:ea typeface="新細明體" pitchFamily="18" charset="-120"/>
              </a:rPr>
              <a:t>Jackson, B.V. </a:t>
            </a:r>
            <a:r>
              <a:rPr lang="en-US" altLang="zh-TW" sz="1400" b="1" i="1">
                <a:latin typeface="Arial" panose="020B0604020202020204" pitchFamily="34" charset="0"/>
                <a:ea typeface="新細明體" pitchFamily="18" charset="-120"/>
              </a:rPr>
              <a:t>et al</a:t>
            </a:r>
            <a:r>
              <a:rPr lang="en-US" altLang="zh-TW" sz="1400" b="1">
                <a:latin typeface="Arial" panose="020B0604020202020204" pitchFamily="34" charset="0"/>
                <a:ea typeface="新細明體" pitchFamily="18" charset="-120"/>
              </a:rPr>
              <a:t>.,  2014, </a:t>
            </a:r>
            <a:r>
              <a:rPr lang="en-US" altLang="zh-TW" sz="1400" b="1" i="1">
                <a:latin typeface="Arial" panose="020B0604020202020204" pitchFamily="34" charset="0"/>
                <a:ea typeface="新細明體" pitchFamily="18" charset="-120"/>
              </a:rPr>
              <a:t>Space Weather Workshop, NOAA</a:t>
            </a:r>
            <a:endParaRPr lang="en-US" altLang="zh-TW" sz="1400" b="1">
              <a:solidFill>
                <a:srgbClr val="000066"/>
              </a:solidFill>
              <a:latin typeface="Arial" panose="020B0604020202020204" pitchFamily="34" charset="0"/>
              <a:ea typeface="新細明體" pitchFamily="18" charset="-120"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7315200" y="1958947"/>
            <a:ext cx="1447800" cy="522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828675">
              <a:spcBef>
                <a:spcPct val="0"/>
              </a:spcBef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14338" defTabSz="828675">
              <a:spcBef>
                <a:spcPct val="0"/>
              </a:spcBef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8675" defTabSz="828675">
              <a:spcBef>
                <a:spcPct val="0"/>
              </a:spcBef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44600" defTabSz="828675">
              <a:spcBef>
                <a:spcPct val="0"/>
              </a:spcBef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58938" defTabSz="828675">
              <a:spcBef>
                <a:spcPct val="0"/>
              </a:spcBef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116138" defTabSz="828675" fontAlgn="base">
              <a:spcBef>
                <a:spcPct val="0"/>
              </a:spcBef>
              <a:spcAft>
                <a:spcPct val="0"/>
              </a:spcAft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73338" defTabSz="828675" fontAlgn="base">
              <a:spcBef>
                <a:spcPct val="0"/>
              </a:spcBef>
              <a:spcAft>
                <a:spcPct val="0"/>
              </a:spcAft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30538" defTabSz="828675" fontAlgn="base">
              <a:spcBef>
                <a:spcPct val="0"/>
              </a:spcBef>
              <a:spcAft>
                <a:spcPct val="0"/>
              </a:spcAft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87738" defTabSz="828675" fontAlgn="base">
              <a:spcBef>
                <a:spcPct val="0"/>
              </a:spcBef>
              <a:spcAft>
                <a:spcPct val="0"/>
              </a:spcAft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hangingPunct="0">
              <a:lnSpc>
                <a:spcPct val="117000"/>
              </a:lnSpc>
              <a:buClr>
                <a:srgbClr val="000000"/>
              </a:buClr>
              <a:buSzPct val="45000"/>
              <a:buFont typeface="Times New Roman" panose="02020603050405020304" pitchFamily="18" charset="0"/>
              <a:buNone/>
            </a:pPr>
            <a:r>
              <a:rPr lang="en-GB" altLang="en-US" sz="3200" b="1" dirty="0" smtClean="0">
                <a:solidFill>
                  <a:srgbClr val="990000"/>
                </a:solidFill>
                <a:latin typeface="Arial Narrow" panose="020B0606020202030204" pitchFamily="34" charset="0"/>
              </a:rPr>
              <a:t>Future</a:t>
            </a:r>
            <a:endParaRPr lang="en-GB" altLang="en-US" sz="3200" b="1" dirty="0">
              <a:solidFill>
                <a:srgbClr val="99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9965549"/>
      </p:ext>
    </p:extLst>
  </p:cSld>
  <p:clrMapOvr>
    <a:masterClrMapping/>
  </p:clrMapOvr>
  <p:transition advTm="600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63" name="Picture 3" descr="P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1166813"/>
            <a:ext cx="8791575" cy="4929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4564" name="Rectangle 4"/>
          <p:cNvSpPr>
            <a:spLocks noChangeArrowheads="1"/>
          </p:cNvSpPr>
          <p:nvPr/>
        </p:nvSpPr>
        <p:spPr bwMode="auto">
          <a:xfrm>
            <a:off x="0" y="1257470"/>
            <a:ext cx="7672387" cy="60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None/>
            </a:pPr>
            <a:r>
              <a:rPr lang="en-US" altLang="en-US" sz="3000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Possible Instrumentation </a:t>
            </a:r>
            <a:r>
              <a:rPr lang="en-US" altLang="en-US" sz="3000" b="1" dirty="0" err="1">
                <a:solidFill>
                  <a:schemeClr val="tx1"/>
                </a:solidFill>
                <a:latin typeface="Arial" panose="020B0604020202020204" pitchFamily="34" charset="0"/>
              </a:rPr>
              <a:t>Accomodation</a:t>
            </a:r>
            <a:endParaRPr lang="en-US" altLang="en-US" sz="30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319212" y="557213"/>
            <a:ext cx="6553200" cy="60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None/>
            </a:pPr>
            <a:r>
              <a:rPr lang="en-US" altLang="en-US" sz="3600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PERSEUS</a:t>
            </a:r>
            <a:endParaRPr lang="en-US" altLang="en-US" sz="36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609600" y="647870"/>
            <a:ext cx="1447800" cy="522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828675">
              <a:spcBef>
                <a:spcPct val="0"/>
              </a:spcBef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14338" defTabSz="828675">
              <a:spcBef>
                <a:spcPct val="0"/>
              </a:spcBef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8675" defTabSz="828675">
              <a:spcBef>
                <a:spcPct val="0"/>
              </a:spcBef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44600" defTabSz="828675">
              <a:spcBef>
                <a:spcPct val="0"/>
              </a:spcBef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58938" defTabSz="828675">
              <a:spcBef>
                <a:spcPct val="0"/>
              </a:spcBef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116138" defTabSz="828675" fontAlgn="base">
              <a:spcBef>
                <a:spcPct val="0"/>
              </a:spcBef>
              <a:spcAft>
                <a:spcPct val="0"/>
              </a:spcAft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73338" defTabSz="828675" fontAlgn="base">
              <a:spcBef>
                <a:spcPct val="0"/>
              </a:spcBef>
              <a:spcAft>
                <a:spcPct val="0"/>
              </a:spcAft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30538" defTabSz="828675" fontAlgn="base">
              <a:spcBef>
                <a:spcPct val="0"/>
              </a:spcBef>
              <a:spcAft>
                <a:spcPct val="0"/>
              </a:spcAft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87738" defTabSz="828675" fontAlgn="base">
              <a:spcBef>
                <a:spcPct val="0"/>
              </a:spcBef>
              <a:spcAft>
                <a:spcPct val="0"/>
              </a:spcAft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hangingPunct="0">
              <a:lnSpc>
                <a:spcPct val="117000"/>
              </a:lnSpc>
              <a:buClr>
                <a:srgbClr val="000000"/>
              </a:buClr>
              <a:buSzPct val="45000"/>
              <a:buFont typeface="Times New Roman" panose="02020603050405020304" pitchFamily="18" charset="0"/>
              <a:buNone/>
            </a:pPr>
            <a:r>
              <a:rPr lang="en-GB" altLang="en-US" sz="3200" b="1" dirty="0" smtClean="0">
                <a:solidFill>
                  <a:srgbClr val="990000"/>
                </a:solidFill>
                <a:latin typeface="Arial Narrow" panose="020B0606020202030204" pitchFamily="34" charset="0"/>
              </a:rPr>
              <a:t>Future?</a:t>
            </a:r>
            <a:endParaRPr lang="en-GB" altLang="en-US" sz="3200" b="1" dirty="0">
              <a:solidFill>
                <a:srgbClr val="990000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6020" y="5959209"/>
            <a:ext cx="9144000" cy="72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defTabSz="828675">
              <a:spcBef>
                <a:spcPct val="0"/>
              </a:spcBef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14338" defTabSz="828675">
              <a:spcBef>
                <a:spcPct val="0"/>
              </a:spcBef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8675" defTabSz="828675">
              <a:spcBef>
                <a:spcPct val="0"/>
              </a:spcBef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44600" defTabSz="828675">
              <a:spcBef>
                <a:spcPct val="0"/>
              </a:spcBef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58938" defTabSz="828675">
              <a:spcBef>
                <a:spcPct val="0"/>
              </a:spcBef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116138" defTabSz="828675" fontAlgn="base">
              <a:spcBef>
                <a:spcPct val="0"/>
              </a:spcBef>
              <a:spcAft>
                <a:spcPct val="0"/>
              </a:spcAft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73338" defTabSz="828675" fontAlgn="base">
              <a:spcBef>
                <a:spcPct val="0"/>
              </a:spcBef>
              <a:spcAft>
                <a:spcPct val="0"/>
              </a:spcAft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30538" defTabSz="828675" fontAlgn="base">
              <a:spcBef>
                <a:spcPct val="0"/>
              </a:spcBef>
              <a:spcAft>
                <a:spcPct val="0"/>
              </a:spcAft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87738" defTabSz="828675" fontAlgn="base">
              <a:spcBef>
                <a:spcPct val="0"/>
              </a:spcBef>
              <a:spcAft>
                <a:spcPct val="0"/>
              </a:spcAft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hangingPunct="0">
              <a:lnSpc>
                <a:spcPct val="117000"/>
              </a:lnSpc>
              <a:buClr>
                <a:srgbClr val="000000"/>
              </a:buClr>
              <a:buSzPct val="45000"/>
              <a:buFont typeface="Times New Roman" panose="02020603050405020304" pitchFamily="18" charset="0"/>
              <a:buNone/>
            </a:pPr>
            <a:r>
              <a:rPr lang="en-GB" altLang="en-US" sz="4000" b="1" dirty="0" smtClean="0">
                <a:solidFill>
                  <a:srgbClr val="990000"/>
                </a:solidFill>
                <a:latin typeface="Arial Narrow" panose="020B0606020202030204" pitchFamily="34" charset="0"/>
              </a:rPr>
              <a:t>Needs a Good Flight Test to Certify </a:t>
            </a:r>
            <a:endParaRPr lang="en-GB" altLang="en-US" sz="4000" b="1" dirty="0">
              <a:solidFill>
                <a:srgbClr val="99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5754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219200"/>
            <a:ext cx="7188200" cy="5391150"/>
          </a:xfrm>
          <a:prstGeom prst="rect">
            <a:avLst/>
          </a:prstGeom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0" y="457200"/>
            <a:ext cx="6553200" cy="60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spcBef>
                <a:spcPct val="0"/>
              </a:spcBef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Pegasus Launcher</a:t>
            </a:r>
            <a:endParaRPr lang="en-US" altLang="en-US" sz="36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22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66799"/>
            <a:ext cx="9067800" cy="758825"/>
          </a:xfrm>
        </p:spPr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Final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8286750" cy="3508375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How do we future-proof these data sets and link to improvements in modelling capabilities?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	        (Mario can answer this one)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11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228600" y="1219200"/>
            <a:ext cx="33528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 dirty="0" smtClean="0">
                <a:solidFill>
                  <a:schemeClr val="tx2"/>
                </a:solidFill>
              </a:rPr>
              <a:t>Summary:</a:t>
            </a:r>
            <a:endParaRPr lang="en-US" altLang="en-US" sz="4000" b="1" dirty="0">
              <a:solidFill>
                <a:schemeClr val="tx2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09600" y="2286000"/>
            <a:ext cx="78486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  <a:buFontTx/>
              <a:buNone/>
            </a:pPr>
            <a:r>
              <a:rPr lang="en-US" altLang="en-US" b="1" dirty="0"/>
              <a:t>     </a:t>
            </a:r>
            <a:r>
              <a:rPr lang="en-US" altLang="en-US" b="1" dirty="0" smtClean="0"/>
              <a:t> Heritage:</a:t>
            </a:r>
          </a:p>
          <a:p>
            <a:pPr eaLnBrk="1" hangingPunct="1">
              <a:spcBef>
                <a:spcPts val="0"/>
              </a:spcBef>
              <a:buFontTx/>
              <a:buNone/>
            </a:pPr>
            <a:endParaRPr lang="en-US" altLang="en-US" sz="1000" b="1" dirty="0"/>
          </a:p>
          <a:p>
            <a:pPr eaLnBrk="1" hangingPunct="1">
              <a:spcBef>
                <a:spcPts val="0"/>
              </a:spcBef>
              <a:buNone/>
            </a:pPr>
            <a:r>
              <a:rPr lang="en-US" altLang="en-US" sz="2400" b="1" dirty="0"/>
              <a:t>	IPS (Interplanetary scintillation</a:t>
            </a:r>
            <a:r>
              <a:rPr lang="en-US" altLang="en-US" sz="2400" b="1" dirty="0" smtClean="0"/>
              <a:t>)</a:t>
            </a:r>
          </a:p>
          <a:p>
            <a:pPr eaLnBrk="1" hangingPunct="1">
              <a:spcBef>
                <a:spcPts val="0"/>
              </a:spcBef>
              <a:buFontTx/>
              <a:buNone/>
            </a:pPr>
            <a:r>
              <a:rPr lang="en-US" altLang="en-US" sz="2400" b="1" dirty="0" smtClean="0"/>
              <a:t>           SMEI </a:t>
            </a:r>
            <a:r>
              <a:rPr lang="en-US" altLang="en-US" sz="2400" b="1" dirty="0"/>
              <a:t>(Solar Mass Ejection Imager)</a:t>
            </a:r>
          </a:p>
          <a:p>
            <a:pPr eaLnBrk="1" hangingPunct="1">
              <a:spcBef>
                <a:spcPts val="0"/>
              </a:spcBef>
              <a:buFontTx/>
              <a:buNone/>
            </a:pPr>
            <a:r>
              <a:rPr lang="en-US" altLang="en-US" sz="1400" b="1" dirty="0"/>
              <a:t>	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      What can a </a:t>
            </a:r>
            <a:r>
              <a:rPr lang="en-US" altLang="en-US" b="1" dirty="0" err="1" smtClean="0"/>
              <a:t>heliospheric</a:t>
            </a:r>
            <a:r>
              <a:rPr lang="en-US" altLang="en-US" b="1" dirty="0" smtClean="0"/>
              <a:t> imager do?</a:t>
            </a:r>
          </a:p>
          <a:p>
            <a:pPr eaLnBrk="1" hangingPunct="1">
              <a:spcBef>
                <a:spcPts val="200"/>
              </a:spcBef>
              <a:buFontTx/>
              <a:buNone/>
            </a:pPr>
            <a:r>
              <a:rPr lang="en-US" altLang="en-US" sz="2400" b="1" dirty="0" smtClean="0"/>
              <a:t>	</a:t>
            </a:r>
          </a:p>
          <a:p>
            <a:pPr lvl="1" eaLnBrk="1" hangingPunct="1">
              <a:spcBef>
                <a:spcPts val="0"/>
              </a:spcBef>
              <a:buFontTx/>
              <a:buNone/>
            </a:pPr>
            <a:r>
              <a:rPr lang="en-US" altLang="en-US" sz="2400" b="1" dirty="0"/>
              <a:t> </a:t>
            </a:r>
            <a:r>
              <a:rPr lang="en-US" altLang="en-US" b="1" dirty="0" smtClean="0"/>
              <a:t>Specifications</a:t>
            </a:r>
            <a:endParaRPr lang="en-US" altLang="en-US" b="1" dirty="0"/>
          </a:p>
        </p:txBody>
      </p:sp>
    </p:spTree>
    <p:extLst>
      <p:ext uri="{BB962C8B-B14F-4D97-AF65-F5344CB8AC3E}">
        <p14:creationId xmlns:p14="http://schemas.microsoft.com/office/powerpoint/2010/main" val="9585789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066800"/>
            <a:ext cx="7886700" cy="623888"/>
          </a:xfrm>
        </p:spPr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Current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828800"/>
            <a:ext cx="7886700" cy="4351338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How well can we define, observe, and measure those phenomena that are crucial to space-weather situational awareness and what do we really need going forward?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87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540766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altLang="ja-JP" sz="3200" b="1" dirty="0" smtClean="0">
                <a:solidFill>
                  <a:schemeClr val="tx2"/>
                </a:solidFill>
                <a:ea typeface="MS PGothic" panose="020B0600070205080204" pitchFamily="34" charset="-128"/>
              </a:rPr>
              <a:t>2014/08/12/ 21UT CME </a:t>
            </a:r>
            <a:endParaRPr lang="en-US" altLang="ja-JP" sz="3600" dirty="0">
              <a:solidFill>
                <a:schemeClr val="tx2"/>
              </a:solidFill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pic>
        <p:nvPicPr>
          <p:cNvPr id="38917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6018" y="12181628"/>
            <a:ext cx="1113513" cy="111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853554" y="1600200"/>
            <a:ext cx="2362200" cy="1664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altLang="ja-JP" sz="3200" b="1" dirty="0" smtClean="0">
                <a:solidFill>
                  <a:schemeClr val="tx2"/>
                </a:solidFill>
                <a:ea typeface="MS PGothic" panose="020B0600070205080204" pitchFamily="34" charset="-128"/>
              </a:rPr>
              <a:t>UCSD Kinematic IPS Model</a:t>
            </a:r>
            <a:endParaRPr lang="en-US" altLang="ja-JP" sz="3600" dirty="0">
              <a:solidFill>
                <a:schemeClr val="tx2"/>
              </a:solidFill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8014"/>
            <a:ext cx="2209800" cy="217718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428013"/>
            <a:ext cx="2209800" cy="220428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421822"/>
            <a:ext cx="2205354" cy="218338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95" y="3962400"/>
            <a:ext cx="4163209" cy="20574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404" y="3886200"/>
            <a:ext cx="4166796" cy="2122823"/>
          </a:xfrm>
          <a:prstGeom prst="rect">
            <a:avLst/>
          </a:prstGeom>
        </p:spPr>
      </p:pic>
      <p:sp>
        <p:nvSpPr>
          <p:cNvPr id="14" name="文字方塊 45"/>
          <p:cNvSpPr txBox="1"/>
          <p:nvPr/>
        </p:nvSpPr>
        <p:spPr>
          <a:xfrm>
            <a:off x="1243404" y="6273142"/>
            <a:ext cx="6096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>
              <a:defRPr/>
            </a:pPr>
            <a:r>
              <a:rPr lang="en-US" altLang="zh-TW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新細明體" charset="-120"/>
              </a:rPr>
              <a:t>Time </a:t>
            </a:r>
            <a:r>
              <a:rPr lang="en-US" altLang="zh-TW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新細明體" charset="-120"/>
              </a:rPr>
              <a:t>series </a:t>
            </a:r>
            <a:r>
              <a:rPr lang="en-US" altLang="zh-TW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新細明體" charset="-120"/>
              </a:rPr>
              <a:t>showing</a:t>
            </a:r>
            <a:r>
              <a:rPr lang="en-US" altLang="zh-TW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新細明體" charset="-120"/>
              </a:rPr>
              <a:t> density </a:t>
            </a:r>
            <a:r>
              <a:rPr lang="en-US" altLang="zh-TW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新細明體" charset="-120"/>
              </a:rPr>
              <a:t>and velocity arrival </a:t>
            </a:r>
            <a:r>
              <a:rPr lang="en-US" altLang="zh-TW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新細明體" charset="-120"/>
              </a:rPr>
              <a:t>5 days </a:t>
            </a:r>
            <a:r>
              <a:rPr lang="en-US" altLang="zh-TW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新細明體" charset="-120"/>
              </a:rPr>
              <a:t>later. </a:t>
            </a:r>
          </a:p>
        </p:txBody>
      </p:sp>
      <p:sp>
        <p:nvSpPr>
          <p:cNvPr id="15" name="文字方塊 45"/>
          <p:cNvSpPr txBox="1"/>
          <p:nvPr/>
        </p:nvSpPr>
        <p:spPr>
          <a:xfrm>
            <a:off x="0" y="1050362"/>
            <a:ext cx="9144000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 eaLnBrk="1" hangingPunct="1">
              <a:defRPr/>
            </a:pPr>
            <a:r>
              <a:rPr lang="en-US" altLang="zh-TW" sz="1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新細明體" charset="-120"/>
              </a:rPr>
              <a:t>CME LASCO C3 Coronagraph           IPS g-level fisheye	</a:t>
            </a:r>
          </a:p>
        </p:txBody>
      </p:sp>
      <p:sp>
        <p:nvSpPr>
          <p:cNvPr id="9" name="文字方塊 45"/>
          <p:cNvSpPr txBox="1"/>
          <p:nvPr/>
        </p:nvSpPr>
        <p:spPr>
          <a:xfrm>
            <a:off x="0" y="1045711"/>
            <a:ext cx="9144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>
              <a:defRPr/>
            </a:pPr>
            <a:r>
              <a:rPr lang="en-US" altLang="zh-TW" sz="1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新細明體" charset="-120"/>
              </a:rPr>
              <a:t>CME LASCO C3 Coronagraph           IPS g-level fisheye	</a:t>
            </a:r>
            <a:r>
              <a:rPr lang="en-US" altLang="zh-TW" sz="1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新細明體" charset="-120"/>
              </a:rPr>
              <a:t> </a:t>
            </a:r>
            <a:r>
              <a:rPr lang="en-US" altLang="zh-TW" sz="1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新細明體" charset="-120"/>
              </a:rPr>
              <a:t>     Density Ecliptic Cut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47" y="1657459"/>
            <a:ext cx="4049305" cy="398954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403" y="1619373"/>
            <a:ext cx="4105867" cy="4095627"/>
          </a:xfrm>
          <a:prstGeom prst="rect">
            <a:avLst/>
          </a:prstGeom>
        </p:spPr>
      </p:pic>
      <p:sp>
        <p:nvSpPr>
          <p:cNvPr id="18" name="文字方塊 45"/>
          <p:cNvSpPr txBox="1"/>
          <p:nvPr/>
        </p:nvSpPr>
        <p:spPr>
          <a:xfrm>
            <a:off x="169547" y="980341"/>
            <a:ext cx="807445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>
              <a:defRPr/>
            </a:pPr>
            <a:r>
              <a:rPr lang="en-US" altLang="zh-TW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新細明體" charset="-120"/>
              </a:rPr>
              <a:t>CME LASCO C3 Coronagraph  Image                 IPS g-level fisheye 2½ days later. </a:t>
            </a:r>
          </a:p>
        </p:txBody>
      </p:sp>
    </p:spTree>
    <p:extLst>
      <p:ext uri="{BB962C8B-B14F-4D97-AF65-F5344CB8AC3E}">
        <p14:creationId xmlns:p14="http://schemas.microsoft.com/office/powerpoint/2010/main" val="1873686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 animBg="1"/>
      <p:bldP spid="9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804614"/>
            <a:ext cx="7281862" cy="4580205"/>
          </a:xfrm>
          <a:prstGeom prst="rect">
            <a:avLst/>
          </a:prstGeom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0" y="6400800"/>
            <a:ext cx="7696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800" b="1"/>
              <a:t>Web Analysis Runs Automatically Using Linux on a P.C</a:t>
            </a:r>
            <a:r>
              <a:rPr lang="en-US" altLang="en-US" sz="2400" b="1">
                <a:solidFill>
                  <a:srgbClr val="003399"/>
                </a:solidFill>
              </a:rPr>
              <a:t>.</a:t>
            </a:r>
            <a:endParaRPr lang="en-US" altLang="en-US" sz="2400" b="1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838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chemeClr val="tx2"/>
                </a:solidFill>
              </a:rPr>
              <a:t>       http</a:t>
            </a:r>
            <a:r>
              <a:rPr lang="en-US" altLang="en-US" sz="2400" b="1" dirty="0">
                <a:solidFill>
                  <a:schemeClr val="tx2"/>
                </a:solidFill>
              </a:rPr>
              <a:t>://</a:t>
            </a:r>
            <a:r>
              <a:rPr lang="en-US" altLang="en-US" sz="2400" b="1" dirty="0" smtClean="0">
                <a:solidFill>
                  <a:schemeClr val="tx2"/>
                </a:solidFill>
              </a:rPr>
              <a:t>ips.ucsd.edu/</a:t>
            </a:r>
            <a:endParaRPr lang="en-US" altLang="en-US" sz="2400" b="1" dirty="0">
              <a:solidFill>
                <a:srgbClr val="0000FF"/>
              </a:solidFill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304800" y="2862454"/>
            <a:ext cx="11430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chemeClr val="tx2"/>
                </a:solidFill>
              </a:rPr>
              <a:t>UCSD Web pages</a:t>
            </a:r>
            <a:endParaRPr lang="en-US" altLang="en-US" sz="2400" b="1" dirty="0">
              <a:solidFill>
                <a:srgbClr val="0000FF"/>
              </a:solidFill>
            </a:endParaRPr>
          </a:p>
        </p:txBody>
      </p:sp>
      <p:sp>
        <p:nvSpPr>
          <p:cNvPr id="22534" name="Rectangle 2"/>
          <p:cNvSpPr>
            <a:spLocks noChangeArrowheads="1"/>
          </p:cNvSpPr>
          <p:nvPr/>
        </p:nvSpPr>
        <p:spPr bwMode="auto">
          <a:xfrm>
            <a:off x="990600" y="1347613"/>
            <a:ext cx="7010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altLang="ja-JP" sz="3200" b="1" dirty="0" smtClean="0">
                <a:solidFill>
                  <a:schemeClr val="tx2"/>
                </a:solidFill>
                <a:ea typeface="MS PGothic" panose="020B0600070205080204" pitchFamily="34" charset="-128"/>
              </a:rPr>
              <a:t>UCSD Prediction Analyses</a:t>
            </a:r>
            <a:r>
              <a:rPr lang="en-US" altLang="ja-JP" sz="3600" dirty="0" smtClean="0">
                <a:solidFill>
                  <a:schemeClr val="tx2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 </a:t>
            </a:r>
            <a:endParaRPr lang="en-US" altLang="ja-JP" sz="3600" dirty="0">
              <a:solidFill>
                <a:schemeClr val="tx2"/>
              </a:solidFill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22535" name="Text Box 9"/>
          <p:cNvSpPr txBox="1">
            <a:spLocks noChangeArrowheads="1"/>
          </p:cNvSpPr>
          <p:nvPr/>
        </p:nvSpPr>
        <p:spPr bwMode="auto">
          <a:xfrm>
            <a:off x="0" y="544741"/>
            <a:ext cx="91440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828675">
              <a:spcBef>
                <a:spcPct val="20000"/>
              </a:spcBef>
              <a:buChar char="•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8675">
              <a:spcBef>
                <a:spcPct val="20000"/>
              </a:spcBef>
              <a:buChar char="•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8675">
              <a:spcBef>
                <a:spcPct val="20000"/>
              </a:spcBef>
              <a:buChar char="•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8675">
              <a:spcBef>
                <a:spcPct val="20000"/>
              </a:spcBef>
              <a:buChar char="•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8675">
              <a:spcBef>
                <a:spcPct val="20000"/>
              </a:spcBef>
              <a:buChar char="•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867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867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867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8675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1400" b="1" dirty="0"/>
              <a:t>Jackson, B.V., </a:t>
            </a:r>
            <a:r>
              <a:rPr lang="en-US" altLang="en-US" sz="1400" b="1" i="1" dirty="0"/>
              <a:t>et al</a:t>
            </a:r>
            <a:r>
              <a:rPr lang="en-US" altLang="en-US" sz="1400" b="1" dirty="0"/>
              <a:t>., </a:t>
            </a:r>
            <a:r>
              <a:rPr lang="en-US" altLang="en-US" sz="1400" b="1" dirty="0" smtClean="0"/>
              <a:t>2011, </a:t>
            </a:r>
            <a:r>
              <a:rPr lang="en-US" altLang="en-US" sz="1400" b="1" i="1" dirty="0"/>
              <a:t>Adv. in Geosciences,</a:t>
            </a:r>
            <a:r>
              <a:rPr lang="en-US" altLang="en-US" sz="1400" b="1" dirty="0"/>
              <a:t> 30, 93-115.</a:t>
            </a:r>
          </a:p>
        </p:txBody>
      </p:sp>
    </p:spTree>
    <p:extLst>
      <p:ext uri="{BB962C8B-B14F-4D97-AF65-F5344CB8AC3E}">
        <p14:creationId xmlns:p14="http://schemas.microsoft.com/office/powerpoint/2010/main" val="1087177425"/>
      </p:ext>
    </p:extLst>
  </p:cSld>
  <p:clrMapOvr>
    <a:masterClrMapping/>
  </p:clrMapOvr>
  <p:transition advTm="600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6775" y="4921754"/>
            <a:ext cx="3214702" cy="160593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8608" y="5218050"/>
            <a:ext cx="2544033" cy="1272017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223" y="4885244"/>
            <a:ext cx="1647032" cy="1647032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" y="4889097"/>
            <a:ext cx="1664103" cy="166410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2752" y="3314836"/>
            <a:ext cx="3188725" cy="1592956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186" y="3601902"/>
            <a:ext cx="2452566" cy="122628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354" y="3175105"/>
            <a:ext cx="1633939" cy="163393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3204230"/>
            <a:ext cx="1618363" cy="161836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64" y="543858"/>
            <a:ext cx="2329595" cy="2495995"/>
          </a:xfrm>
          <a:prstGeom prst="rect">
            <a:avLst/>
          </a:prstGeom>
        </p:spPr>
      </p:pic>
      <p:sp>
        <p:nvSpPr>
          <p:cNvPr id="4099" name="Text Box 4"/>
          <p:cNvSpPr txBox="1">
            <a:spLocks noChangeArrowheads="1"/>
          </p:cNvSpPr>
          <p:nvPr/>
        </p:nvSpPr>
        <p:spPr bwMode="auto">
          <a:xfrm>
            <a:off x="593725" y="80327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0" tIns="45710" rIns="91420" bIns="4571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2590800" y="6477000"/>
            <a:ext cx="12954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54" tIns="46028" rIns="92054" bIns="46028"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 b="1">
                <a:solidFill>
                  <a:schemeClr val="bg1"/>
                </a:solidFill>
                <a:latin typeface="Times New Roman" panose="02020603050405020304" pitchFamily="18" charset="0"/>
              </a:rPr>
              <a:t>Masayoshi</a:t>
            </a:r>
            <a:endParaRPr lang="en-US" altLang="en-US" sz="36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3277023" y="4885244"/>
            <a:ext cx="2745421" cy="338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20" tIns="45710" rIns="91420" bIns="4571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1" lang="en-US" altLang="en-US" sz="1600" b="1" dirty="0" smtClean="0"/>
              <a:t>Radial Magnetic Field (</a:t>
            </a:r>
            <a:r>
              <a:rPr kumimoji="1" lang="en-US" altLang="en-US" sz="1600" b="1" dirty="0" err="1" smtClean="0"/>
              <a:t>nT</a:t>
            </a:r>
            <a:r>
              <a:rPr kumimoji="1" lang="en-US" altLang="en-US" sz="1600" b="1" dirty="0" smtClean="0"/>
              <a:t>)</a:t>
            </a:r>
            <a:endParaRPr kumimoji="1" lang="en-US" altLang="en-US" sz="1600" b="1" dirty="0"/>
          </a:p>
        </p:txBody>
      </p:sp>
      <p:sp>
        <p:nvSpPr>
          <p:cNvPr id="4102" name="Text Box 7"/>
          <p:cNvSpPr txBox="1">
            <a:spLocks noChangeArrowheads="1"/>
          </p:cNvSpPr>
          <p:nvPr/>
        </p:nvSpPr>
        <p:spPr bwMode="auto">
          <a:xfrm>
            <a:off x="3653258" y="3175106"/>
            <a:ext cx="1905000" cy="338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20" tIns="45710" rIns="91420" bIns="4571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1" lang="en-US" altLang="en-US" sz="1600" b="1" dirty="0" smtClean="0"/>
              <a:t>Density (n/cm</a:t>
            </a:r>
            <a:r>
              <a:rPr kumimoji="1" lang="en-US" altLang="en-US" sz="1600" b="1" baseline="30000" dirty="0" smtClean="0"/>
              <a:t>3</a:t>
            </a:r>
            <a:r>
              <a:rPr kumimoji="1" lang="en-US" altLang="en-US" sz="1600" b="1" dirty="0" smtClean="0"/>
              <a:t>)</a:t>
            </a:r>
            <a:endParaRPr kumimoji="1" lang="en-US" altLang="en-US" sz="1600" b="1" dirty="0"/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223836" y="739945"/>
            <a:ext cx="923927" cy="338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20" tIns="45710" rIns="91420" bIns="4571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1" lang="en-US" altLang="en-US" sz="1600" b="1" dirty="0" smtClean="0"/>
              <a:t>Density</a:t>
            </a:r>
            <a:endParaRPr kumimoji="1" lang="en-US" altLang="en-US" sz="1600" b="1" dirty="0"/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3653258" y="754498"/>
            <a:ext cx="3810000" cy="2348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altLang="ja-JP" sz="3200" b="1" dirty="0" smtClean="0">
                <a:solidFill>
                  <a:schemeClr val="tx2"/>
                </a:solidFill>
                <a:ea typeface="MS PGothic" panose="020B0600070205080204" pitchFamily="34" charset="-128"/>
              </a:rPr>
              <a:t>UCSD Prediction</a:t>
            </a:r>
          </a:p>
          <a:p>
            <a:pPr algn="ctr" eaLnBrk="1" hangingPunct="1">
              <a:lnSpc>
                <a:spcPct val="75000"/>
              </a:lnSpc>
              <a:spcBef>
                <a:spcPct val="0"/>
              </a:spcBef>
              <a:buFontTx/>
              <a:buNone/>
            </a:pPr>
            <a:endParaRPr lang="en-US" altLang="ja-JP" sz="3200" b="1" dirty="0">
              <a:solidFill>
                <a:schemeClr val="tx2"/>
              </a:solidFill>
              <a:latin typeface="Times New Roman" panose="02020603050405020304" pitchFamily="18" charset="0"/>
              <a:ea typeface="MS PGothic" panose="020B0600070205080204" pitchFamily="34" charset="-128"/>
            </a:endParaRPr>
          </a:p>
          <a:p>
            <a:pPr algn="ctr" eaLnBrk="1" hangingPunct="1">
              <a:lnSpc>
                <a:spcPct val="75000"/>
              </a:lnSpc>
              <a:spcBef>
                <a:spcPct val="0"/>
              </a:spcBef>
              <a:buFontTx/>
              <a:buNone/>
            </a:pPr>
            <a:endParaRPr lang="en-US" altLang="ja-JP" sz="3200" b="1" dirty="0" smtClean="0">
              <a:solidFill>
                <a:schemeClr val="tx2"/>
              </a:solidFill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algn="ctr" eaLnBrk="1" hangingPunct="1"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altLang="ja-JP" sz="3200" b="1" dirty="0" smtClean="0">
                <a:solidFill>
                  <a:schemeClr val="tx2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Yesterday’s Analysis from ISEE</a:t>
            </a:r>
            <a:r>
              <a:rPr lang="en-US" altLang="ja-JP" sz="3600" dirty="0" smtClean="0">
                <a:solidFill>
                  <a:schemeClr val="tx2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endParaRPr lang="en-US" altLang="ja-JP" sz="3600" dirty="0">
              <a:solidFill>
                <a:schemeClr val="tx2"/>
              </a:solidFill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0" y="6400800"/>
            <a:ext cx="7696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800" b="1" dirty="0"/>
              <a:t>Web analysis runs automatically using Linux on a P.C</a:t>
            </a:r>
            <a:r>
              <a:rPr lang="en-US" altLang="en-US" sz="2400" b="1" dirty="0">
                <a:solidFill>
                  <a:srgbClr val="003399"/>
                </a:solidFill>
              </a:rPr>
              <a:t>.</a:t>
            </a:r>
            <a:endParaRPr lang="en-US" altLang="en-US" sz="2400" b="1" dirty="0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3494314" y="1237741"/>
            <a:ext cx="420188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 dirty="0" smtClean="0">
                <a:solidFill>
                  <a:schemeClr val="tx2"/>
                </a:solidFill>
              </a:rPr>
              <a:t>(http</a:t>
            </a:r>
            <a:r>
              <a:rPr lang="en-US" altLang="en-US" sz="1600" b="1" dirty="0">
                <a:solidFill>
                  <a:schemeClr val="tx2"/>
                </a:solidFill>
              </a:rPr>
              <a:t>://</a:t>
            </a:r>
            <a:r>
              <a:rPr lang="en-US" altLang="en-US" sz="1600" b="1" dirty="0" smtClean="0">
                <a:solidFill>
                  <a:schemeClr val="tx2"/>
                </a:solidFill>
              </a:rPr>
              <a:t>ips.ucsd.edu/ips_workshop_2016)</a:t>
            </a:r>
            <a:endParaRPr lang="en-US" altLang="en-US" sz="16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5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379" y="4191000"/>
            <a:ext cx="4717315" cy="235657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1" y="4224470"/>
            <a:ext cx="4620664" cy="230829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49082"/>
            <a:ext cx="4646717" cy="2321308"/>
          </a:xfrm>
          <a:prstGeom prst="rect">
            <a:avLst/>
          </a:prstGeom>
        </p:spPr>
      </p:pic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2590800" y="6477000"/>
            <a:ext cx="12954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54" tIns="46028" rIns="92054" bIns="46028"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 b="1">
                <a:solidFill>
                  <a:schemeClr val="bg1"/>
                </a:solidFill>
                <a:latin typeface="Times New Roman" panose="02020603050405020304" pitchFamily="18" charset="0"/>
              </a:rPr>
              <a:t>Masayoshi</a:t>
            </a:r>
            <a:endParaRPr lang="en-US" altLang="en-US" sz="36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1218089" y="1117953"/>
            <a:ext cx="2745421" cy="400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20" tIns="45710" rIns="91420" bIns="4571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1" lang="en-US" altLang="en-US" sz="2000" b="1" dirty="0" smtClean="0"/>
              <a:t>GSM </a:t>
            </a:r>
            <a:r>
              <a:rPr kumimoji="1" lang="en-US" altLang="en-US" sz="2000" b="1" dirty="0" err="1" smtClean="0"/>
              <a:t>Bx</a:t>
            </a:r>
            <a:r>
              <a:rPr kumimoji="1" lang="en-US" altLang="en-US" sz="2000" b="1" dirty="0" smtClean="0"/>
              <a:t> Field (</a:t>
            </a:r>
            <a:r>
              <a:rPr kumimoji="1" lang="en-US" altLang="en-US" sz="2000" b="1" dirty="0" err="1" smtClean="0"/>
              <a:t>nT</a:t>
            </a:r>
            <a:r>
              <a:rPr kumimoji="1" lang="en-US" altLang="en-US" sz="1600" b="1" dirty="0" smtClean="0"/>
              <a:t>)</a:t>
            </a:r>
            <a:endParaRPr kumimoji="1" lang="en-US" altLang="en-US" sz="1600" b="1" dirty="0"/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4876800" y="1030795"/>
            <a:ext cx="3962400" cy="2633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3200" b="1" dirty="0" smtClean="0">
                <a:solidFill>
                  <a:schemeClr val="tx2"/>
                </a:solidFill>
                <a:ea typeface="MS PGothic" panose="020B0600070205080204" pitchFamily="34" charset="-128"/>
              </a:rPr>
              <a:t>UCSD Prediction:</a:t>
            </a:r>
            <a:endParaRPr lang="en-US" altLang="ja-JP" sz="3200" b="1" dirty="0" smtClean="0">
              <a:solidFill>
                <a:schemeClr val="tx2"/>
              </a:solidFill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3200" b="1" dirty="0" smtClean="0">
                <a:solidFill>
                  <a:schemeClr val="tx2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Yesterday’s </a:t>
            </a:r>
            <a:r>
              <a:rPr lang="en-US" altLang="ja-JP" sz="3200" b="1" dirty="0">
                <a:solidFill>
                  <a:schemeClr val="tx2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a</a:t>
            </a:r>
            <a:r>
              <a:rPr lang="en-US" altLang="ja-JP" sz="3200" b="1" dirty="0" smtClean="0">
                <a:solidFill>
                  <a:schemeClr val="tx2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nalysis from ISEE</a:t>
            </a:r>
            <a:r>
              <a:rPr lang="en-US" altLang="ja-JP" sz="3600" dirty="0" smtClean="0">
                <a:solidFill>
                  <a:schemeClr val="tx2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ja-JP" sz="3600" b="1" dirty="0" smtClean="0">
                <a:solidFill>
                  <a:schemeClr val="tx2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GONG </a:t>
            </a:r>
            <a:r>
              <a:rPr lang="en-US" altLang="ja-JP" sz="3600" b="1" dirty="0" err="1" smtClean="0">
                <a:solidFill>
                  <a:schemeClr val="tx2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magnetograms</a:t>
            </a:r>
            <a:endParaRPr lang="en-US" altLang="ja-JP" sz="3600" b="1" dirty="0">
              <a:solidFill>
                <a:schemeClr val="tx2"/>
              </a:solidFill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0" y="6477000"/>
            <a:ext cx="7772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800" b="1" dirty="0"/>
              <a:t>Web analysis ru</a:t>
            </a:r>
            <a:r>
              <a:rPr lang="en-US" altLang="en-US" sz="1800" dirty="0"/>
              <a:t>n</a:t>
            </a:r>
            <a:r>
              <a:rPr lang="en-US" altLang="en-US" sz="1800" b="1" dirty="0"/>
              <a:t>s automatically using Linux on a P.C</a:t>
            </a:r>
            <a:r>
              <a:rPr lang="en-US" altLang="en-US" sz="2400" b="1" dirty="0">
                <a:solidFill>
                  <a:srgbClr val="003399"/>
                </a:solidFill>
              </a:rPr>
              <a:t>.</a:t>
            </a:r>
            <a:endParaRPr lang="en-US" altLang="en-US" sz="2400" b="1" dirty="0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2116671" y="562339"/>
            <a:ext cx="467496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 dirty="0" smtClean="0">
                <a:solidFill>
                  <a:schemeClr val="tx2"/>
                </a:solidFill>
              </a:rPr>
              <a:t>(see: http</a:t>
            </a:r>
            <a:r>
              <a:rPr lang="en-US" altLang="en-US" sz="1600" b="1" dirty="0">
                <a:solidFill>
                  <a:schemeClr val="tx2"/>
                </a:solidFill>
              </a:rPr>
              <a:t>://</a:t>
            </a:r>
            <a:r>
              <a:rPr lang="en-US" altLang="en-US" sz="1600" b="1" dirty="0" smtClean="0">
                <a:solidFill>
                  <a:schemeClr val="tx2"/>
                </a:solidFill>
              </a:rPr>
              <a:t>ips.ucsd.edu/ips_workshop_2016)</a:t>
            </a:r>
            <a:endParaRPr lang="en-US" altLang="en-US" sz="1600" b="1" dirty="0">
              <a:solidFill>
                <a:srgbClr val="0000FF"/>
              </a:solidFill>
            </a:endParaRPr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1202333" y="3964119"/>
            <a:ext cx="2745421" cy="400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20" tIns="45710" rIns="91420" bIns="4571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1" lang="en-US" altLang="en-US" sz="2000" b="1" dirty="0" smtClean="0"/>
              <a:t>GSM By Field (</a:t>
            </a:r>
            <a:r>
              <a:rPr kumimoji="1" lang="en-US" altLang="en-US" sz="2000" b="1" dirty="0" err="1" smtClean="0"/>
              <a:t>nT</a:t>
            </a:r>
            <a:r>
              <a:rPr kumimoji="1" lang="en-US" altLang="en-US" sz="1600" b="1" dirty="0" smtClean="0"/>
              <a:t>)</a:t>
            </a:r>
            <a:endParaRPr kumimoji="1" lang="en-US" altLang="en-US" sz="1600" b="1" dirty="0"/>
          </a:p>
        </p:txBody>
      </p:sp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5638800" y="3938298"/>
            <a:ext cx="2745421" cy="400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20" tIns="45710" rIns="91420" bIns="4571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1" lang="en-US" altLang="en-US" sz="2000" b="1" dirty="0" smtClean="0"/>
              <a:t>GSM </a:t>
            </a:r>
            <a:r>
              <a:rPr kumimoji="1" lang="en-US" altLang="en-US" sz="2000" b="1" dirty="0" err="1" smtClean="0"/>
              <a:t>Bz</a:t>
            </a:r>
            <a:r>
              <a:rPr kumimoji="1" lang="en-US" altLang="en-US" sz="2000" b="1" dirty="0" smtClean="0"/>
              <a:t> Field (</a:t>
            </a:r>
            <a:r>
              <a:rPr kumimoji="1" lang="en-US" altLang="en-US" sz="2000" b="1" dirty="0" err="1" smtClean="0"/>
              <a:t>nT</a:t>
            </a:r>
            <a:r>
              <a:rPr kumimoji="1" lang="en-US" altLang="en-US" sz="1600" b="1" dirty="0" smtClean="0"/>
              <a:t>)</a:t>
            </a:r>
            <a:endParaRPr kumimoji="1" lang="en-US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95889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959139"/>
            <a:ext cx="9144000" cy="839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altLang="ja-JP" sz="3100" b="1" dirty="0" smtClean="0">
                <a:solidFill>
                  <a:schemeClr val="tx2"/>
                </a:solidFill>
                <a:ea typeface="MS PGothic" panose="020B0600070205080204" pitchFamily="34" charset="-128"/>
              </a:rPr>
              <a:t>UCSD Predictions</a:t>
            </a:r>
            <a:endParaRPr lang="en-US" altLang="ja-JP" sz="3100" b="1" dirty="0">
              <a:solidFill>
                <a:schemeClr val="tx2"/>
              </a:solidFill>
              <a:latin typeface="Times New Roman" panose="02020603050405020304" pitchFamily="18" charset="0"/>
              <a:ea typeface="MS PGothic" panose="020B0600070205080204" pitchFamily="34" charset="-128"/>
            </a:endParaRPr>
          </a:p>
          <a:p>
            <a:pPr algn="ctr" eaLnBrk="1" hangingPunct="1"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altLang="ja-JP" sz="3100" b="1" dirty="0" smtClean="0">
                <a:solidFill>
                  <a:schemeClr val="tx2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Four-Day-Ago Magnetic Field Analysis</a:t>
            </a:r>
            <a:endParaRPr lang="en-US" altLang="ja-JP" sz="3100" dirty="0">
              <a:solidFill>
                <a:schemeClr val="tx2"/>
              </a:solidFill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968329"/>
            <a:ext cx="9144000" cy="839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altLang="ja-JP" sz="3100" b="1" dirty="0" smtClean="0">
                <a:solidFill>
                  <a:schemeClr val="tx2"/>
                </a:solidFill>
                <a:ea typeface="MS PGothic" panose="020B0600070205080204" pitchFamily="34" charset="-128"/>
              </a:rPr>
              <a:t>UCSD Predictions</a:t>
            </a:r>
            <a:endParaRPr lang="en-US" altLang="ja-JP" sz="3100" b="1" dirty="0">
              <a:solidFill>
                <a:schemeClr val="tx2"/>
              </a:solidFill>
              <a:latin typeface="Times New Roman" panose="02020603050405020304" pitchFamily="18" charset="0"/>
              <a:ea typeface="MS PGothic" panose="020B0600070205080204" pitchFamily="34" charset="-128"/>
            </a:endParaRPr>
          </a:p>
          <a:p>
            <a:pPr algn="ctr" eaLnBrk="1" hangingPunct="1"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altLang="ja-JP" sz="3100" b="1" dirty="0" smtClean="0">
                <a:solidFill>
                  <a:schemeClr val="tx2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Yesterday’s Magnetic Field Analysis</a:t>
            </a:r>
            <a:endParaRPr lang="en-US" altLang="ja-JP" sz="3100" dirty="0">
              <a:solidFill>
                <a:schemeClr val="tx2"/>
              </a:solidFill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0" y="6400800"/>
            <a:ext cx="7696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800" b="1" dirty="0"/>
              <a:t>Web analysis runs automatically using Linux on a P.C</a:t>
            </a:r>
            <a:r>
              <a:rPr lang="en-US" altLang="en-US" sz="2400" b="1" dirty="0">
                <a:solidFill>
                  <a:srgbClr val="003399"/>
                </a:solidFill>
              </a:rPr>
              <a:t>.</a:t>
            </a:r>
            <a:endParaRPr lang="en-US" altLang="en-US" sz="2400" b="1" dirty="0"/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457200"/>
            <a:ext cx="914399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 smtClean="0">
                <a:solidFill>
                  <a:schemeClr val="tx2"/>
                </a:solidFill>
              </a:rPr>
              <a:t>(see: http</a:t>
            </a:r>
            <a:r>
              <a:rPr lang="en-US" altLang="en-US" sz="2000" b="1" dirty="0">
                <a:solidFill>
                  <a:schemeClr val="tx2"/>
                </a:solidFill>
              </a:rPr>
              <a:t>://</a:t>
            </a:r>
            <a:r>
              <a:rPr lang="en-US" altLang="en-US" sz="2000" b="1" dirty="0" smtClean="0">
                <a:solidFill>
                  <a:schemeClr val="tx2"/>
                </a:solidFill>
              </a:rPr>
              <a:t>ips.ucsd.edu/ips_workshop_2016)</a:t>
            </a:r>
            <a:endParaRPr lang="en-US" altLang="en-US" sz="2000" b="1" dirty="0">
              <a:solidFill>
                <a:srgbClr val="0000FF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" y="1828800"/>
            <a:ext cx="8802354" cy="439729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" y="1828800"/>
            <a:ext cx="8784653" cy="4388450"/>
          </a:xfrm>
          <a:prstGeom prst="rect">
            <a:avLst/>
          </a:prstGeom>
        </p:spPr>
      </p:pic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3581400" y="1905000"/>
            <a:ext cx="228599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 err="1" smtClean="0">
                <a:solidFill>
                  <a:schemeClr val="tx2"/>
                </a:solidFill>
              </a:rPr>
              <a:t>Bz</a:t>
            </a:r>
            <a:r>
              <a:rPr lang="en-US" altLang="en-US" sz="3600" b="1" dirty="0" smtClean="0">
                <a:solidFill>
                  <a:schemeClr val="tx2"/>
                </a:solidFill>
              </a:rPr>
              <a:t> (GSM)</a:t>
            </a:r>
            <a:endParaRPr lang="en-US" altLang="en-US" sz="3600" b="1" dirty="0">
              <a:solidFill>
                <a:srgbClr val="0000FF"/>
              </a:solidFill>
            </a:endParaRPr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3554849" y="1719005"/>
            <a:ext cx="2285999" cy="7469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lIns="92075" tIns="46038" rIns="92075" bIns="46038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 smtClean="0">
                <a:solidFill>
                  <a:schemeClr val="tx2"/>
                </a:solidFill>
              </a:rPr>
              <a:t>NOAA </a:t>
            </a:r>
            <a:r>
              <a:rPr lang="en-US" altLang="en-US" sz="3600" b="1" dirty="0" err="1" smtClean="0">
                <a:solidFill>
                  <a:schemeClr val="tx2"/>
                </a:solidFill>
              </a:rPr>
              <a:t>Kp</a:t>
            </a:r>
            <a:endParaRPr lang="en-US" altLang="en-US" sz="3600" b="1" dirty="0">
              <a:solidFill>
                <a:srgbClr val="0000F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2362200"/>
            <a:ext cx="449580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01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066800"/>
            <a:ext cx="6354790" cy="562104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2614" y="2400301"/>
            <a:ext cx="1672742" cy="167274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2438401"/>
            <a:ext cx="1634642" cy="1634642"/>
          </a:xfrm>
          <a:prstGeom prst="rect">
            <a:avLst/>
          </a:prstGeom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altLang="ja-JP" sz="3200" b="1" dirty="0" smtClean="0">
                <a:solidFill>
                  <a:schemeClr val="tx2"/>
                </a:solidFill>
                <a:ea typeface="MS PGothic" panose="020B0600070205080204" pitchFamily="34" charset="-128"/>
              </a:rPr>
              <a:t>IPS </a:t>
            </a:r>
            <a:r>
              <a:rPr lang="en-US" altLang="ja-JP" sz="3200" b="1" dirty="0">
                <a:solidFill>
                  <a:schemeClr val="tx2"/>
                </a:solidFill>
                <a:ea typeface="MS PGothic" panose="020B0600070205080204" pitchFamily="34" charset="-128"/>
              </a:rPr>
              <a:t>Prediction (KSWC)</a:t>
            </a:r>
            <a:endParaRPr lang="en-US" altLang="ja-JP" sz="3600" dirty="0">
              <a:solidFill>
                <a:schemeClr val="tx2"/>
              </a:solidFill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38915" name="Rectangle 2"/>
          <p:cNvSpPr>
            <a:spLocks noChangeArrowheads="1"/>
          </p:cNvSpPr>
          <p:nvPr/>
        </p:nvSpPr>
        <p:spPr bwMode="auto">
          <a:xfrm>
            <a:off x="0" y="762000"/>
            <a:ext cx="9144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altLang="ja-JP" sz="1600" b="1">
                <a:solidFill>
                  <a:schemeClr val="tx2"/>
                </a:solidFill>
                <a:ea typeface="MS PGothic" panose="020B0600070205080204" pitchFamily="34" charset="-128"/>
              </a:rPr>
              <a:t>http://www.spaceweather.go.kr/models/ips</a:t>
            </a:r>
            <a:r>
              <a:rPr lang="en-US" altLang="ja-JP" sz="3600">
                <a:solidFill>
                  <a:schemeClr val="tx2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 </a:t>
            </a:r>
          </a:p>
        </p:txBody>
      </p:sp>
      <p:pic>
        <p:nvPicPr>
          <p:cNvPr id="38917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6018" y="12181628"/>
            <a:ext cx="1113513" cy="111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52400" y="3352800"/>
            <a:ext cx="2362200" cy="1664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altLang="ja-JP" sz="3200" b="1" dirty="0" smtClean="0">
                <a:solidFill>
                  <a:schemeClr val="tx2"/>
                </a:solidFill>
                <a:ea typeface="MS PGothic" panose="020B0600070205080204" pitchFamily="34" charset="-128"/>
              </a:rPr>
              <a:t>UCSD Kinematic IPS Model</a:t>
            </a:r>
            <a:endParaRPr lang="en-US" altLang="ja-JP" sz="3600" dirty="0">
              <a:solidFill>
                <a:schemeClr val="tx2"/>
              </a:solidFill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2086" y="4225443"/>
            <a:ext cx="3893514" cy="194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38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97992</TotalTime>
  <Words>988</Words>
  <Application>Microsoft Office PowerPoint</Application>
  <PresentationFormat>On-screen Show (4:3)</PresentationFormat>
  <Paragraphs>185</Paragraphs>
  <Slides>24</Slides>
  <Notes>14</Notes>
  <HiddenSlides>0</HiddenSlides>
  <MMClips>3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MS PGothic</vt:lpstr>
      <vt:lpstr>MS PGothic</vt:lpstr>
      <vt:lpstr>Arial</vt:lpstr>
      <vt:lpstr>Arial Narrow</vt:lpstr>
      <vt:lpstr>PMingLiU</vt:lpstr>
      <vt:lpstr>PMingLiU</vt:lpstr>
      <vt:lpstr>Times New Roman</vt:lpstr>
      <vt:lpstr>Default Design</vt:lpstr>
      <vt:lpstr>PowerPoint Presentation</vt:lpstr>
      <vt:lpstr>PowerPoint Presentation</vt:lpstr>
      <vt:lpstr>Current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Next?</vt:lpstr>
      <vt:lpstr>PowerPoint Presentation</vt:lpstr>
      <vt:lpstr>PowerPoint Presentation</vt:lpstr>
      <vt:lpstr>The Solar Mass Ejection Imager (SMEI)</vt:lpstr>
      <vt:lpstr>PowerPoint Presentation</vt:lpstr>
      <vt:lpstr>Optical Flow Technique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Final</vt:lpstr>
      <vt:lpstr>PowerPoint Presentation</vt:lpstr>
    </vt:vector>
  </TitlesOfParts>
  <Company>Your Company Name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webb</dc:creator>
  <cp:lastModifiedBy>Bernard Jackson</cp:lastModifiedBy>
  <cp:revision>1005</cp:revision>
  <dcterms:created xsi:type="dcterms:W3CDTF">2003-11-21T18:47:47Z</dcterms:created>
  <dcterms:modified xsi:type="dcterms:W3CDTF">2017-03-08T12:19:36Z</dcterms:modified>
</cp:coreProperties>
</file>