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5" r:id="rId2"/>
    <p:sldId id="273" r:id="rId3"/>
    <p:sldId id="287" r:id="rId4"/>
    <p:sldId id="289" r:id="rId5"/>
    <p:sldId id="283" r:id="rId6"/>
    <p:sldId id="292" r:id="rId7"/>
    <p:sldId id="277" r:id="rId8"/>
    <p:sldId id="290" r:id="rId9"/>
    <p:sldId id="291" r:id="rId10"/>
    <p:sldId id="278" r:id="rId11"/>
    <p:sldId id="279" r:id="rId12"/>
  </p:sldIdLst>
  <p:sldSz cx="21336000" cy="13335000"/>
  <p:notesSz cx="6858000" cy="9144000"/>
  <p:defaultTextStyle>
    <a:lvl1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1pPr>
    <a:lvl2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2pPr>
    <a:lvl3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3pPr>
    <a:lvl4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4pPr>
    <a:lvl5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5pPr>
    <a:lvl6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6pPr>
    <a:lvl7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7pPr>
    <a:lvl8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8pPr>
    <a:lvl9pPr marR="79021" indent="79021" defTabSz="1765300">
      <a:defRPr sz="3200">
        <a:uFill>
          <a:solidFill/>
        </a:u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2245" autoAdjust="0"/>
  </p:normalViewPr>
  <p:slideViewPr>
    <p:cSldViewPr snapToGrid="0" snapToObjects="1">
      <p:cViewPr varScale="1">
        <p:scale>
          <a:sx n="59" d="100"/>
          <a:sy n="59" d="100"/>
        </p:scale>
        <p:origin x="-152" y="-528"/>
      </p:cViewPr>
      <p:guideLst>
        <p:guide orient="horz" pos="4200"/>
        <p:guide pos="67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465A1-0CC9-3B4E-942C-E2D22A857602}" type="datetimeFigureOut">
              <a:rPr lang="en-US" smtClean="0"/>
              <a:t>08/03/17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DC188-656E-7746-AA6D-BE8E70659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4592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7" name="Shape 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549073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AR could produce biggest ever X-class</a:t>
            </a:r>
            <a:r>
              <a:rPr lang="en-GB" baseline="0" dirty="0" smtClean="0"/>
              <a:t> flare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510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AR could produce biggest ever X-class</a:t>
            </a:r>
            <a:r>
              <a:rPr lang="en-GB" baseline="0" dirty="0" smtClean="0"/>
              <a:t> flare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510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On-board processing of vector</a:t>
            </a:r>
            <a:r>
              <a:rPr lang="en-GB" baseline="0" dirty="0" smtClean="0"/>
              <a:t> data risky; SOHO/MDI got </a:t>
            </a:r>
            <a:r>
              <a:rPr lang="en-GB" baseline="0" smtClean="0"/>
              <a:t>it wrong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8455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gmoid_UKSP_200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>
              <a:defRPr sz="6000"/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6400" dirty="0">
                <a:solidFill>
                  <a:srgbClr val="532F67"/>
                </a:solidFill>
                <a:uFill>
                  <a:solidFill>
                    <a:srgbClr val="532F67"/>
                  </a:solidFill>
                </a:uFill>
              </a:rPr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One</a:t>
            </a:r>
          </a:p>
          <a:p>
            <a:pPr lvl="1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Two</a:t>
            </a:r>
          </a:p>
          <a:p>
            <a:pPr lvl="2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Three</a:t>
            </a:r>
          </a:p>
          <a:p>
            <a:pPr lvl="3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Four</a:t>
            </a:r>
          </a:p>
          <a:p>
            <a:pPr lvl="4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" y="-203200"/>
            <a:ext cx="21336000" cy="120015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82600" y="983925"/>
            <a:ext cx="19939000" cy="117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200" tIns="76200" rIns="76200" bIns="7620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6400" dirty="0">
                <a:solidFill>
                  <a:srgbClr val="532F67"/>
                </a:solidFill>
                <a:uFill>
                  <a:solidFill>
                    <a:srgbClr val="532F67"/>
                  </a:solidFill>
                </a:uFill>
              </a:rP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82600" y="2358572"/>
            <a:ext cx="19939000" cy="10976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6200" tIns="76200" rIns="76200" bIns="76200">
            <a:normAutofit/>
          </a:bodyPr>
          <a:lstStyle/>
          <a:p>
            <a:pPr lvl="0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One</a:t>
            </a:r>
          </a:p>
          <a:p>
            <a:pPr lvl="1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Two</a:t>
            </a:r>
          </a:p>
          <a:p>
            <a:pPr lvl="2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Three</a:t>
            </a:r>
          </a:p>
          <a:p>
            <a:pPr lvl="3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Four</a:t>
            </a:r>
          </a:p>
          <a:p>
            <a:pPr lvl="4">
              <a:defRPr sz="1800">
                <a:uFillTx/>
              </a:defRPr>
            </a:pPr>
            <a:r>
              <a:rPr sz="4800" dirty="0">
                <a:uFill>
                  <a:solidFill/>
                </a:u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xmlns:p14="http://schemas.microsoft.com/office/powerpoint/2010/main" spd="med"/>
  <p:hf hdr="0" ftr="0" dt="0"/>
  <p:txStyles>
    <p:titleStyle>
      <a:lvl1pPr marR="79021" indent="79021" defTabSz="1765300">
        <a:defRPr sz="5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1pPr>
      <a:lvl2pPr marR="79021" indent="79021" defTabSz="1765300">
        <a:defRPr sz="6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2pPr>
      <a:lvl3pPr marR="79021" indent="79021" defTabSz="1765300">
        <a:defRPr sz="6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3pPr>
      <a:lvl4pPr marR="79021" indent="79021" defTabSz="1765300">
        <a:defRPr sz="6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4pPr>
      <a:lvl5pPr marR="79021" indent="79021" defTabSz="1765300">
        <a:defRPr sz="6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5pPr>
      <a:lvl6pPr marR="79021" indent="79021" defTabSz="1765300">
        <a:defRPr sz="6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6pPr>
      <a:lvl7pPr marR="79021" indent="79021" defTabSz="1765300">
        <a:defRPr sz="6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7pPr>
      <a:lvl8pPr marR="79021" indent="79021" defTabSz="1765300">
        <a:defRPr sz="6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8pPr>
      <a:lvl9pPr marR="79021" indent="79021" defTabSz="1765300">
        <a:defRPr sz="6400">
          <a:solidFill>
            <a:srgbClr val="532F67"/>
          </a:solidFill>
          <a:uFill>
            <a:solidFill>
              <a:srgbClr val="532F67"/>
            </a:solidFill>
          </a:uFill>
          <a:latin typeface="Arial Bold"/>
          <a:ea typeface="Arial Bold"/>
          <a:cs typeface="Arial Bold"/>
          <a:sym typeface="Arial Bold"/>
        </a:defRPr>
      </a:lvl9pPr>
    </p:titleStyle>
    <p:bodyStyle>
      <a:lvl1pPr marL="540398" marR="79021" indent="-482600" defTabSz="1765300">
        <a:spcBef>
          <a:spcPts val="1400"/>
        </a:spcBef>
        <a:buSzPct val="100000"/>
        <a:buChar char="•"/>
        <a:defRPr sz="3600">
          <a:uFill>
            <a:solidFill/>
          </a:uFill>
          <a:latin typeface="Arial"/>
          <a:ea typeface="Arial"/>
          <a:cs typeface="Arial"/>
          <a:sym typeface="Arial"/>
        </a:defRPr>
      </a:lvl1pPr>
      <a:lvl2pPr marL="1114438" marR="79021" indent="-406400" defTabSz="1765300">
        <a:spcBef>
          <a:spcPts val="1400"/>
        </a:spcBef>
        <a:buSzPct val="100000"/>
        <a:buChar char="–"/>
        <a:defRPr sz="3600">
          <a:uFill>
            <a:solidFill/>
          </a:uFill>
          <a:latin typeface="Arial"/>
          <a:ea typeface="Arial"/>
          <a:cs typeface="Arial"/>
          <a:sym typeface="Arial"/>
        </a:defRPr>
      </a:lvl2pPr>
      <a:lvl3pPr marL="1688478" marR="79021" indent="-330200" defTabSz="1765300">
        <a:spcBef>
          <a:spcPts val="1400"/>
        </a:spcBef>
        <a:buSzPct val="100000"/>
        <a:buChar char="•"/>
        <a:defRPr sz="3600">
          <a:uFill>
            <a:solidFill/>
          </a:uFill>
          <a:latin typeface="Arial"/>
          <a:ea typeface="Arial"/>
          <a:cs typeface="Arial"/>
          <a:sym typeface="Arial"/>
        </a:defRPr>
      </a:lvl3pPr>
      <a:lvl4pPr marL="2338717" marR="79021" indent="-330200" defTabSz="1765300">
        <a:spcBef>
          <a:spcPts val="1400"/>
        </a:spcBef>
        <a:buSzPct val="100000"/>
        <a:buChar char="–"/>
        <a:defRPr sz="3600">
          <a:uFill>
            <a:solidFill/>
          </a:uFill>
          <a:latin typeface="Arial"/>
          <a:ea typeface="Arial"/>
          <a:cs typeface="Arial"/>
          <a:sym typeface="Arial"/>
        </a:defRPr>
      </a:lvl4pPr>
      <a:lvl5pPr marL="2988959" marR="79021" indent="-330200" defTabSz="1765300">
        <a:spcBef>
          <a:spcPts val="1400"/>
        </a:spcBef>
        <a:buSzPct val="100000"/>
        <a:buChar char="»"/>
        <a:defRPr sz="3600">
          <a:uFill>
            <a:solidFill/>
          </a:uFill>
          <a:latin typeface="Arial"/>
          <a:ea typeface="Arial"/>
          <a:cs typeface="Arial"/>
          <a:sym typeface="Arial"/>
        </a:defRPr>
      </a:lvl5pPr>
      <a:lvl6pPr marL="3639198" marR="79021" indent="-330200" defTabSz="1765300">
        <a:spcBef>
          <a:spcPts val="1400"/>
        </a:spcBef>
        <a:buSzPct val="171000"/>
        <a:buChar char="•"/>
        <a:defRPr sz="4800">
          <a:uFill>
            <a:solidFill/>
          </a:uFill>
          <a:latin typeface="Arial"/>
          <a:ea typeface="Arial"/>
          <a:cs typeface="Arial"/>
          <a:sym typeface="Arial"/>
        </a:defRPr>
      </a:lvl6pPr>
      <a:lvl7pPr marL="4289438" marR="79021" indent="-330200" defTabSz="1765300">
        <a:spcBef>
          <a:spcPts val="1400"/>
        </a:spcBef>
        <a:buSzPct val="171000"/>
        <a:buChar char="•"/>
        <a:defRPr sz="4800">
          <a:uFill>
            <a:solidFill/>
          </a:uFill>
          <a:latin typeface="Arial"/>
          <a:ea typeface="Arial"/>
          <a:cs typeface="Arial"/>
          <a:sym typeface="Arial"/>
        </a:defRPr>
      </a:lvl7pPr>
      <a:lvl8pPr marL="4939679" marR="79021" indent="-330200" defTabSz="1765300">
        <a:spcBef>
          <a:spcPts val="1400"/>
        </a:spcBef>
        <a:buSzPct val="171000"/>
        <a:buChar char="•"/>
        <a:defRPr sz="4800">
          <a:uFill>
            <a:solidFill/>
          </a:uFill>
          <a:latin typeface="Arial"/>
          <a:ea typeface="Arial"/>
          <a:cs typeface="Arial"/>
          <a:sym typeface="Arial"/>
        </a:defRPr>
      </a:lvl8pPr>
      <a:lvl9pPr marL="5589918" marR="79021" indent="-330200" defTabSz="1765300">
        <a:spcBef>
          <a:spcPts val="1400"/>
        </a:spcBef>
        <a:buSzPct val="171000"/>
        <a:buChar char="•"/>
        <a:defRPr sz="4800">
          <a:uFill>
            <a:solidFill/>
          </a:uFill>
          <a:latin typeface="Arial"/>
          <a:ea typeface="Arial"/>
          <a:cs typeface="Arial"/>
          <a:sym typeface="Arial"/>
        </a:defRPr>
      </a:lvl9pPr>
    </p:bodyStyle>
    <p:otherStyle>
      <a:lvl1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1pPr>
      <a:lvl2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2pPr>
      <a:lvl3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3pPr>
      <a:lvl4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4pPr>
      <a:lvl5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5pPr>
      <a:lvl6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6pPr>
      <a:lvl7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7pPr>
      <a:lvl8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8pPr>
      <a:lvl9pPr marR="79021" indent="79021" algn="r" defTabSz="1765300">
        <a:defRPr sz="1200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438" y="2542524"/>
            <a:ext cx="19191564" cy="8567460"/>
          </a:xfrm>
        </p:spPr>
        <p:txBody>
          <a:bodyPr>
            <a:normAutofit/>
          </a:bodyPr>
          <a:lstStyle/>
          <a:p>
            <a:r>
              <a:rPr lang="en-GB" sz="6600" dirty="0" smtClean="0"/>
              <a:t>WG5: EUV Imagers and XRS-type Instrumentation</a:t>
            </a:r>
            <a:br>
              <a:rPr lang="en-GB" sz="6600" dirty="0" smtClean="0"/>
            </a:br>
            <a:r>
              <a:rPr lang="en-GB" sz="6600" dirty="0" smtClean="0"/>
              <a:t/>
            </a:r>
            <a:br>
              <a:rPr lang="en-GB" sz="6600" dirty="0" smtClean="0"/>
            </a:br>
            <a:r>
              <a:rPr lang="en-GB" sz="6000" dirty="0" smtClean="0"/>
              <a:t>R.D. Bentley</a:t>
            </a:r>
            <a:br>
              <a:rPr lang="en-GB" sz="6000" dirty="0" smtClean="0"/>
            </a:br>
            <a:r>
              <a:rPr lang="en-GB" sz="4400" dirty="0" smtClean="0"/>
              <a:t>University College London, </a:t>
            </a:r>
            <a:r>
              <a:rPr lang="en-GB" sz="4400" dirty="0" err="1" smtClean="0"/>
              <a:t>Mullard</a:t>
            </a:r>
            <a:r>
              <a:rPr lang="en-GB" sz="4400" dirty="0" smtClean="0"/>
              <a:t> Space Science Laboratory</a:t>
            </a:r>
            <a:br>
              <a:rPr lang="en-GB" sz="4400" dirty="0" smtClean="0"/>
            </a:br>
            <a:r>
              <a:rPr lang="en-GB" sz="4400" dirty="0"/>
              <a:t/>
            </a:r>
            <a:br>
              <a:rPr lang="en-GB" sz="4400" dirty="0"/>
            </a:br>
            <a:r>
              <a:rPr lang="en-GB" sz="4400" dirty="0" smtClean="0"/>
              <a:t>M. West, D. </a:t>
            </a:r>
            <a:r>
              <a:rPr lang="en-GB" sz="4400" dirty="0" err="1" smtClean="0"/>
              <a:t>Berghmans</a:t>
            </a:r>
            <a:r>
              <a:rPr lang="en-GB" sz="4400" dirty="0" smtClean="0"/>
              <a:t>, J </a:t>
            </a:r>
            <a:r>
              <a:rPr lang="en-GB" sz="4400" dirty="0" err="1" smtClean="0"/>
              <a:t>Andries</a:t>
            </a:r>
            <a:r>
              <a:rPr lang="en-GB" sz="4400" dirty="0" smtClean="0"/>
              <a:t> (OMA), T Woods, A. Jones (LASP), </a:t>
            </a:r>
            <a:r>
              <a:rPr lang="en-GB" sz="4400" dirty="0"/>
              <a:t/>
            </a:r>
            <a:br>
              <a:rPr lang="en-GB" sz="4400" dirty="0"/>
            </a:br>
            <a:r>
              <a:rPr lang="en-GB" sz="4400" dirty="0" smtClean="0"/>
              <a:t>S </a:t>
            </a:r>
            <a:r>
              <a:rPr lang="en-GB" sz="4400" dirty="0" err="1" smtClean="0"/>
              <a:t>Petsov</a:t>
            </a:r>
            <a:r>
              <a:rPr lang="en-GB" sz="4400" dirty="0" smtClean="0"/>
              <a:t> (NOAO), S. Bloomfield (TCD), D. </a:t>
            </a:r>
            <a:r>
              <a:rPr lang="en-GB" sz="4400" dirty="0" err="1" smtClean="0"/>
              <a:t>Biesecker</a:t>
            </a:r>
            <a:r>
              <a:rPr lang="en-GB" sz="4400" dirty="0" smtClean="0"/>
              <a:t> (NOAA), L.M. Green, S. Matthews (UCL)</a:t>
            </a:r>
            <a:br>
              <a:rPr lang="en-GB" sz="4400" dirty="0" smtClean="0"/>
            </a:b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/>
              <a:t/>
            </a:r>
            <a:br>
              <a:rPr lang="en-GB" sz="4400" dirty="0"/>
            </a:br>
            <a:r>
              <a:rPr lang="en-GB" sz="3600" dirty="0" smtClean="0"/>
              <a:t>L5 in Tandem with L1, London, 6-9 March 2017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764276703"/>
      </p:ext>
    </p:extLst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Need </a:t>
            </a:r>
            <a:r>
              <a:rPr lang="en-GB" dirty="0"/>
              <a:t>to consider </a:t>
            </a:r>
            <a:r>
              <a:rPr lang="en-GB" dirty="0" smtClean="0"/>
              <a:t>downlink contents carefully</a:t>
            </a:r>
            <a:endParaRPr lang="en-GB" dirty="0"/>
          </a:p>
          <a:p>
            <a:pPr lvl="1"/>
            <a:r>
              <a:rPr lang="en-GB" dirty="0" smtClean="0"/>
              <a:t>Baseline set of observations that are minimum required for forecasting</a:t>
            </a:r>
          </a:p>
          <a:p>
            <a:pPr lvl="1"/>
            <a:r>
              <a:rPr lang="en-GB" dirty="0"/>
              <a:t>B</a:t>
            </a:r>
            <a:r>
              <a:rPr lang="en-GB" dirty="0" smtClean="0"/>
              <a:t>ursts </a:t>
            </a:r>
            <a:r>
              <a:rPr lang="en-GB" dirty="0"/>
              <a:t>of extra </a:t>
            </a:r>
            <a:r>
              <a:rPr lang="en-GB" dirty="0" smtClean="0"/>
              <a:t>data for </a:t>
            </a:r>
            <a:r>
              <a:rPr lang="en-GB" dirty="0"/>
              <a:t>more detailed look </a:t>
            </a:r>
            <a:r>
              <a:rPr lang="en-GB" dirty="0" smtClean="0"/>
              <a:t>at issues and </a:t>
            </a:r>
            <a:r>
              <a:rPr lang="en-GB" dirty="0"/>
              <a:t>use of extra capabilities</a:t>
            </a:r>
          </a:p>
          <a:p>
            <a:pPr lvl="2"/>
            <a:r>
              <a:rPr lang="en-GB" dirty="0"/>
              <a:t>Campaigns for regions of interest – called by forecasters, others join </a:t>
            </a:r>
            <a:r>
              <a:rPr lang="en-GB" dirty="0" smtClean="0"/>
              <a:t>in?</a:t>
            </a:r>
          </a:p>
          <a:p>
            <a:r>
              <a:rPr lang="en-GB" dirty="0"/>
              <a:t>Packetized telemetry allows easy modification of data stream to </a:t>
            </a:r>
            <a:r>
              <a:rPr lang="en-GB" dirty="0" smtClean="0"/>
              <a:t>Earth</a:t>
            </a:r>
            <a:endParaRPr lang="en-GB" dirty="0"/>
          </a:p>
          <a:p>
            <a:endParaRPr lang="en-GB" sz="1800" dirty="0" smtClean="0"/>
          </a:p>
          <a:p>
            <a:r>
              <a:rPr lang="en-GB" dirty="0" smtClean="0"/>
              <a:t>Reasonable </a:t>
            </a:r>
            <a:r>
              <a:rPr lang="en-GB" dirty="0"/>
              <a:t>powerful on-board processing capabilities are required</a:t>
            </a:r>
          </a:p>
          <a:p>
            <a:pPr lvl="1"/>
            <a:r>
              <a:rPr lang="en-GB" dirty="0"/>
              <a:t>Techniques that could be used to reduce data volumes need careful consideration</a:t>
            </a:r>
          </a:p>
          <a:p>
            <a:pPr lvl="1"/>
            <a:r>
              <a:rPr lang="en-GB" dirty="0"/>
              <a:t>Compression many solve many of the telemetry constraints; better than alternatives?</a:t>
            </a:r>
          </a:p>
          <a:p>
            <a:endParaRPr lang="en-GB" sz="1800" dirty="0"/>
          </a:p>
          <a:p>
            <a:r>
              <a:rPr lang="en-GB" dirty="0"/>
              <a:t>Essential/extremely useful if the same instruments flown at L5 and L1</a:t>
            </a:r>
          </a:p>
          <a:p>
            <a:pPr lvl="1"/>
            <a:r>
              <a:rPr lang="en-GB" dirty="0"/>
              <a:t>Greatly simplifies merging of the datasets, particularly the magnetograms </a:t>
            </a:r>
          </a:p>
          <a:p>
            <a:endParaRPr lang="en-GB" sz="1800" dirty="0"/>
          </a:p>
          <a:p>
            <a:r>
              <a:rPr lang="en-GB" dirty="0"/>
              <a:t>Almost all existing instruments will need some modification for a service </a:t>
            </a:r>
            <a:r>
              <a:rPr lang="en-GB" dirty="0" smtClean="0"/>
              <a:t>mission</a:t>
            </a:r>
          </a:p>
          <a:p>
            <a:r>
              <a:rPr lang="en-GB" dirty="0" smtClean="0"/>
              <a:t>Issue of </a:t>
            </a:r>
            <a:r>
              <a:rPr lang="en-GB" b="1" dirty="0" smtClean="0"/>
              <a:t>redundancy</a:t>
            </a:r>
            <a:r>
              <a:rPr lang="en-GB" dirty="0" smtClean="0"/>
              <a:t> of the instruments needs to be considered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2663326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Required core set of </a:t>
            </a:r>
            <a:r>
              <a:rPr lang="en-GB" dirty="0" smtClean="0"/>
              <a:t>observations </a:t>
            </a:r>
            <a:r>
              <a:rPr lang="en-GB" dirty="0"/>
              <a:t>defined by operational forecasting </a:t>
            </a:r>
            <a:r>
              <a:rPr lang="en-GB" dirty="0" smtClean="0"/>
              <a:t>needs</a:t>
            </a:r>
            <a:endParaRPr lang="en-GB" dirty="0"/>
          </a:p>
          <a:p>
            <a:r>
              <a:rPr lang="en-GB" dirty="0"/>
              <a:t>Science is evolving and ideas of what is important may change</a:t>
            </a:r>
          </a:p>
          <a:p>
            <a:pPr lvl="1"/>
            <a:r>
              <a:rPr lang="en-GB" dirty="0"/>
              <a:t>Observations </a:t>
            </a:r>
            <a:r>
              <a:rPr lang="en-GB" dirty="0" smtClean="0"/>
              <a:t>at </a:t>
            </a:r>
            <a:r>
              <a:rPr lang="en-GB" dirty="0"/>
              <a:t>L5 still have large element of research – </a:t>
            </a:r>
            <a:r>
              <a:rPr lang="en-GB" dirty="0" smtClean="0"/>
              <a:t>many things that are </a:t>
            </a:r>
            <a:r>
              <a:rPr lang="en-GB" b="1" dirty="0" smtClean="0"/>
              <a:t>not</a:t>
            </a:r>
            <a:r>
              <a:rPr lang="en-GB" dirty="0" smtClean="0"/>
              <a:t> </a:t>
            </a:r>
            <a:r>
              <a:rPr lang="en-GB" dirty="0"/>
              <a:t>clear</a:t>
            </a:r>
          </a:p>
          <a:p>
            <a:pPr lvl="1"/>
            <a:r>
              <a:rPr lang="en-GB" dirty="0" smtClean="0"/>
              <a:t>Need </a:t>
            </a:r>
            <a:r>
              <a:rPr lang="en-GB" dirty="0"/>
              <a:t>to think what could be needed for modelling, etc. in the future when </a:t>
            </a:r>
            <a:r>
              <a:rPr lang="en-GB" dirty="0" smtClean="0"/>
              <a:t>considering the </a:t>
            </a:r>
            <a:r>
              <a:rPr lang="en-GB" dirty="0"/>
              <a:t>instrument </a:t>
            </a:r>
            <a:r>
              <a:rPr lang="en-GB" dirty="0" smtClean="0"/>
              <a:t>designs</a:t>
            </a:r>
          </a:p>
          <a:p>
            <a:pPr lvl="1"/>
            <a:endParaRPr lang="en-GB" sz="1900" dirty="0"/>
          </a:p>
          <a:p>
            <a:r>
              <a:rPr lang="en-GB" dirty="0"/>
              <a:t>Instrument should be capable as we can make them (but not cutting edge)</a:t>
            </a:r>
          </a:p>
          <a:p>
            <a:pPr lvl="1"/>
            <a:r>
              <a:rPr lang="en-GB" dirty="0"/>
              <a:t>Instrument designs should be flexible and not preclude ability to do science</a:t>
            </a:r>
          </a:p>
          <a:p>
            <a:pPr lvl="1"/>
            <a:r>
              <a:rPr lang="en-GB" dirty="0"/>
              <a:t>Capabilities beyond core needs that can be deployed if </a:t>
            </a:r>
            <a:r>
              <a:rPr lang="en-GB" dirty="0" smtClean="0"/>
              <a:t>necessary</a:t>
            </a:r>
            <a:endParaRPr lang="en-GB" dirty="0"/>
          </a:p>
          <a:p>
            <a:r>
              <a:rPr lang="en-GB" dirty="0"/>
              <a:t>Good on-board processing </a:t>
            </a:r>
            <a:r>
              <a:rPr lang="en-GB" dirty="0" smtClean="0"/>
              <a:t>capabilities and </a:t>
            </a:r>
            <a:r>
              <a:rPr lang="en-GB" dirty="0"/>
              <a:t>the ability to change data </a:t>
            </a:r>
            <a:r>
              <a:rPr lang="en-GB" dirty="0" smtClean="0"/>
              <a:t>selection and priorities </a:t>
            </a:r>
          </a:p>
          <a:p>
            <a:r>
              <a:rPr lang="en-GB" dirty="0" smtClean="0"/>
              <a:t>Additional </a:t>
            </a:r>
            <a:r>
              <a:rPr lang="en-GB" dirty="0"/>
              <a:t>downlinks </a:t>
            </a:r>
            <a:r>
              <a:rPr lang="en-GB" dirty="0" smtClean="0"/>
              <a:t>beyond real-time stream enhance capabilities very desirable</a:t>
            </a:r>
            <a:endParaRPr lang="en-GB" dirty="0"/>
          </a:p>
          <a:p>
            <a:pPr lvl="1"/>
            <a:endParaRPr lang="en-GB" sz="1900" dirty="0"/>
          </a:p>
          <a:p>
            <a:r>
              <a:rPr lang="en-GB" dirty="0"/>
              <a:t>Idea is </a:t>
            </a:r>
            <a:r>
              <a:rPr lang="en-GB" b="1" dirty="0"/>
              <a:t>not</a:t>
            </a:r>
            <a:r>
              <a:rPr lang="en-GB" dirty="0"/>
              <a:t> to turn the mission into a science mission but rather to maximize the </a:t>
            </a:r>
            <a:r>
              <a:rPr lang="en-GB" dirty="0" smtClean="0"/>
              <a:t>flexibility of </a:t>
            </a:r>
            <a:r>
              <a:rPr lang="en-GB" dirty="0"/>
              <a:t>a service </a:t>
            </a:r>
            <a:r>
              <a:rPr lang="en-GB" dirty="0" smtClean="0"/>
              <a:t>mission</a:t>
            </a:r>
            <a:endParaRPr lang="en-GB" dirty="0"/>
          </a:p>
          <a:p>
            <a:r>
              <a:rPr lang="en-GB" dirty="0" smtClean="0"/>
              <a:t>Clever </a:t>
            </a:r>
            <a:r>
              <a:rPr lang="en-GB" dirty="0"/>
              <a:t>researchers will still be able to do good science within the constraints </a:t>
            </a:r>
            <a:r>
              <a:rPr lang="en-GB" dirty="0" smtClean="0"/>
              <a:t>so </a:t>
            </a:r>
            <a:r>
              <a:rPr lang="en-GB" dirty="0"/>
              <a:t>long as we do not hamstring them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255587"/>
      </p:ext>
    </p:extLst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 Payload for L5</a:t>
            </a:r>
            <a:endParaRPr lang="en-GB" dirty="0"/>
          </a:p>
        </p:txBody>
      </p:sp>
      <p:pic>
        <p:nvPicPr>
          <p:cNvPr id="4" name="Picture 3" descr="L5-drif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5693" y="3174998"/>
            <a:ext cx="8335305" cy="694799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various studies are in general agreement about which instruments should be included:</a:t>
            </a:r>
          </a:p>
          <a:p>
            <a:r>
              <a:rPr lang="en-GB" dirty="0" smtClean="0">
                <a:solidFill>
                  <a:srgbClr val="800000"/>
                </a:solidFill>
              </a:rPr>
              <a:t>Remote Sensing:</a:t>
            </a:r>
          </a:p>
          <a:p>
            <a:pPr lvl="1"/>
            <a:r>
              <a:rPr lang="en-GB" dirty="0" smtClean="0"/>
              <a:t>Coronagraph</a:t>
            </a:r>
          </a:p>
          <a:p>
            <a:pPr lvl="1"/>
            <a:r>
              <a:rPr lang="en-GB" dirty="0" smtClean="0"/>
              <a:t>Heliospheric Imager (HI)</a:t>
            </a:r>
          </a:p>
          <a:p>
            <a:pPr lvl="1"/>
            <a:r>
              <a:rPr lang="en-GB" dirty="0" smtClean="0"/>
              <a:t>EUV imager (</a:t>
            </a:r>
            <a:r>
              <a:rPr lang="en-GB" dirty="0"/>
              <a:t>full </a:t>
            </a:r>
            <a:r>
              <a:rPr lang="en-GB" dirty="0" smtClean="0"/>
              <a:t>disk)</a:t>
            </a:r>
          </a:p>
          <a:p>
            <a:pPr lvl="1"/>
            <a:r>
              <a:rPr lang="en-GB" dirty="0" smtClean="0"/>
              <a:t>Magnetograph (full disk)</a:t>
            </a:r>
          </a:p>
          <a:p>
            <a:pPr lvl="1"/>
            <a:r>
              <a:rPr lang="en-GB" dirty="0" smtClean="0"/>
              <a:t>White light imager </a:t>
            </a:r>
            <a:r>
              <a:rPr lang="en-GB" dirty="0"/>
              <a:t>(full disk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X-ray sensor (GOES-type, whole sun)</a:t>
            </a:r>
          </a:p>
          <a:p>
            <a:pPr lvl="1"/>
            <a:r>
              <a:rPr lang="en-GB" dirty="0" smtClean="0"/>
              <a:t>Radio monitor (possibly)</a:t>
            </a:r>
          </a:p>
          <a:p>
            <a:r>
              <a:rPr lang="en-GB" dirty="0" smtClean="0">
                <a:solidFill>
                  <a:srgbClr val="800000"/>
                </a:solidFill>
              </a:rPr>
              <a:t>In-situ:</a:t>
            </a:r>
          </a:p>
          <a:p>
            <a:pPr lvl="1"/>
            <a:r>
              <a:rPr lang="en-GB" dirty="0"/>
              <a:t>S</a:t>
            </a:r>
            <a:r>
              <a:rPr lang="en-GB" dirty="0" smtClean="0"/>
              <a:t>olar wind plasma analyser (velocity, temperature, density)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agnetometer</a:t>
            </a:r>
          </a:p>
          <a:p>
            <a:pPr lvl="1"/>
            <a:r>
              <a:rPr lang="en-GB" dirty="0" smtClean="0"/>
              <a:t>Energetic particle monitor(s)</a:t>
            </a:r>
            <a:endParaRPr lang="en-GB" dirty="0"/>
          </a:p>
          <a:p>
            <a:r>
              <a:rPr lang="en-GB" dirty="0" smtClean="0"/>
              <a:t>Still a lot of discussion of the exact design of each instrument and what capabilities are needed</a:t>
            </a:r>
          </a:p>
          <a:p>
            <a:endParaRPr lang="en-GB" sz="1800" dirty="0" smtClean="0"/>
          </a:p>
          <a:p>
            <a:r>
              <a:rPr lang="en-GB" dirty="0"/>
              <a:t>Mass, volume and power are not driving factors  (within reason)</a:t>
            </a:r>
          </a:p>
          <a:p>
            <a:r>
              <a:rPr lang="en-GB" dirty="0" smtClean="0"/>
              <a:t>Near continuous </a:t>
            </a:r>
            <a:r>
              <a:rPr lang="en-GB" dirty="0"/>
              <a:t>downlink of telemetry required; some limitation on quantity </a:t>
            </a:r>
          </a:p>
        </p:txBody>
      </p:sp>
    </p:spTree>
    <p:extLst>
      <p:ext uri="{BB962C8B-B14F-4D97-AF65-F5344CB8AC3E}">
        <p14:creationId xmlns:p14="http://schemas.microsoft.com/office/powerpoint/2010/main" val="1493407136"/>
      </p:ext>
    </p:extLst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Underlying purpose of the observations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Detection and tracking of structures </a:t>
            </a:r>
            <a:r>
              <a:rPr lang="en-GB" dirty="0"/>
              <a:t>in the h</a:t>
            </a:r>
            <a:r>
              <a:rPr lang="en-GB" dirty="0" smtClean="0"/>
              <a:t>eliosphere that could be geo-effective</a:t>
            </a:r>
          </a:p>
          <a:p>
            <a:pPr lvl="1"/>
            <a:r>
              <a:rPr lang="en-GB" dirty="0" smtClean="0"/>
              <a:t>Coronagraph detects ejection; HI and Radio monitor </a:t>
            </a:r>
            <a:r>
              <a:rPr lang="en-GB" dirty="0" smtClean="0"/>
              <a:t>propagation; L5 </a:t>
            </a:r>
            <a:r>
              <a:rPr lang="en-GB" smtClean="0"/>
              <a:t>gives better view</a:t>
            </a:r>
            <a:endParaRPr lang="en-GB" dirty="0" smtClean="0"/>
          </a:p>
          <a:p>
            <a:pPr lvl="1"/>
            <a:endParaRPr lang="en-GB" sz="1000" dirty="0" smtClean="0"/>
          </a:p>
          <a:p>
            <a:r>
              <a:rPr lang="en-GB" dirty="0" smtClean="0"/>
              <a:t>Modelling the heliosphere to facilitate prediction of arrival times of propagating phenomena</a:t>
            </a:r>
          </a:p>
          <a:p>
            <a:pPr lvl="1"/>
            <a:r>
              <a:rPr lang="en-GB" dirty="0" smtClean="0"/>
              <a:t>Structure based on extrapolation of the photospheric magnetic field</a:t>
            </a:r>
          </a:p>
          <a:p>
            <a:pPr lvl="2"/>
            <a:r>
              <a:rPr lang="en-GB" dirty="0" smtClean="0"/>
              <a:t>Perspective from L5 extends region of solar surface that is accurately described</a:t>
            </a:r>
          </a:p>
          <a:p>
            <a:pPr lvl="1"/>
            <a:r>
              <a:rPr lang="en-GB" dirty="0" smtClean="0"/>
              <a:t>Spot check of model using </a:t>
            </a:r>
            <a:r>
              <a:rPr lang="en-GB" i="1" dirty="0" smtClean="0"/>
              <a:t>in</a:t>
            </a:r>
            <a:r>
              <a:rPr lang="en-GB" i="1" dirty="0"/>
              <a:t>-situ</a:t>
            </a:r>
            <a:r>
              <a:rPr lang="en-GB" dirty="0"/>
              <a:t> measurements of ambient solar wind and magnetic </a:t>
            </a:r>
            <a:r>
              <a:rPr lang="en-GB" dirty="0" smtClean="0"/>
              <a:t>field</a:t>
            </a:r>
          </a:p>
          <a:p>
            <a:pPr lvl="1"/>
            <a:endParaRPr lang="en-GB" sz="1000" dirty="0" smtClean="0"/>
          </a:p>
          <a:p>
            <a:r>
              <a:rPr lang="en-GB" dirty="0"/>
              <a:t>M</a:t>
            </a:r>
            <a:r>
              <a:rPr lang="en-GB" dirty="0" smtClean="0"/>
              <a:t>onitoring structure in the solar wind that will sweep across the Earth in 4+ days</a:t>
            </a:r>
          </a:p>
          <a:p>
            <a:pPr lvl="1"/>
            <a:r>
              <a:rPr lang="en-GB" dirty="0" smtClean="0"/>
              <a:t>In</a:t>
            </a:r>
            <a:r>
              <a:rPr lang="en-GB" dirty="0"/>
              <a:t>-situ </a:t>
            </a:r>
            <a:r>
              <a:rPr lang="en-GB" dirty="0" smtClean="0"/>
              <a:t>measurements of ambient solar wind </a:t>
            </a:r>
            <a:r>
              <a:rPr lang="en-GB" dirty="0"/>
              <a:t>and magnetic </a:t>
            </a:r>
            <a:r>
              <a:rPr lang="en-GB" dirty="0" smtClean="0"/>
              <a:t>field</a:t>
            </a:r>
          </a:p>
          <a:p>
            <a:pPr lvl="1"/>
            <a:r>
              <a:rPr lang="en-GB" dirty="0" smtClean="0"/>
              <a:t>Changes could occur if morphology of the solar surface evolves</a:t>
            </a:r>
          </a:p>
          <a:p>
            <a:pPr lvl="1"/>
            <a:endParaRPr lang="en-GB" sz="1000" dirty="0" smtClean="0"/>
          </a:p>
          <a:p>
            <a:r>
              <a:rPr lang="en-GB" dirty="0" smtClean="0"/>
              <a:t>Observing structure and evolution of surface features to facilitate probabilistic forecasting</a:t>
            </a:r>
          </a:p>
          <a:p>
            <a:pPr lvl="1"/>
            <a:r>
              <a:rPr lang="en-GB" dirty="0" smtClean="0"/>
              <a:t>Remote </a:t>
            </a:r>
            <a:r>
              <a:rPr lang="en-GB" dirty="0"/>
              <a:t>sensing of </a:t>
            </a:r>
            <a:r>
              <a:rPr lang="en-GB" dirty="0" smtClean="0"/>
              <a:t>the </a:t>
            </a:r>
            <a:r>
              <a:rPr lang="en-GB" dirty="0"/>
              <a:t>solar </a:t>
            </a:r>
            <a:r>
              <a:rPr lang="en-GB" dirty="0" smtClean="0"/>
              <a:t>disk by EUV imager, magnetograph and X-ray monitor from around the limb</a:t>
            </a:r>
          </a:p>
          <a:p>
            <a:pPr lvl="1"/>
            <a:r>
              <a:rPr lang="en-GB" dirty="0" smtClean="0"/>
              <a:t>In</a:t>
            </a:r>
            <a:r>
              <a:rPr lang="en-GB" dirty="0"/>
              <a:t>-situ measurements of energetic </a:t>
            </a:r>
            <a:r>
              <a:rPr lang="en-GB" dirty="0" smtClean="0"/>
              <a:t>particles provide additional information on active regions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362820"/>
      </p:ext>
    </p:extLst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Remote sensing of </a:t>
            </a:r>
            <a:r>
              <a:rPr lang="en-GB" dirty="0" smtClean="0"/>
              <a:t>the solar </a:t>
            </a:r>
            <a:r>
              <a:rPr lang="en-GB" dirty="0"/>
              <a:t>disk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Build </a:t>
            </a:r>
            <a:r>
              <a:rPr lang="en-GB" dirty="0"/>
              <a:t>up an understanding of how features are evolving and what activity might be produced</a:t>
            </a:r>
          </a:p>
          <a:p>
            <a:pPr lvl="1"/>
            <a:r>
              <a:rPr lang="en-GB" dirty="0" smtClean="0"/>
              <a:t>Location of various types of features and relation to underlying magnetic field</a:t>
            </a:r>
          </a:p>
          <a:p>
            <a:pPr lvl="1"/>
            <a:r>
              <a:rPr lang="en-GB" dirty="0" smtClean="0"/>
              <a:t>Where </a:t>
            </a:r>
            <a:r>
              <a:rPr lang="en-GB" dirty="0"/>
              <a:t>active regions that will </a:t>
            </a:r>
            <a:r>
              <a:rPr lang="en-GB" dirty="0" smtClean="0"/>
              <a:t>cross the </a:t>
            </a:r>
            <a:r>
              <a:rPr lang="en-GB" dirty="0"/>
              <a:t>east limb are in their life cycle</a:t>
            </a:r>
          </a:p>
          <a:p>
            <a:pPr lvl="1"/>
            <a:r>
              <a:rPr lang="en-GB" dirty="0"/>
              <a:t>How the field morphology associated with </a:t>
            </a:r>
            <a:r>
              <a:rPr lang="en-GB" dirty="0" smtClean="0"/>
              <a:t>filaments, CHs, etc. </a:t>
            </a:r>
            <a:r>
              <a:rPr lang="en-GB" dirty="0"/>
              <a:t>is </a:t>
            </a:r>
            <a:r>
              <a:rPr lang="en-GB" dirty="0" smtClean="0"/>
              <a:t>evolving</a:t>
            </a:r>
          </a:p>
          <a:p>
            <a:pPr lvl="1"/>
            <a:endParaRPr lang="en-GB" dirty="0"/>
          </a:p>
          <a:p>
            <a:r>
              <a:rPr lang="en-GB" dirty="0"/>
              <a:t>Need full disk imagery in EUV, white light and </a:t>
            </a:r>
            <a:r>
              <a:rPr lang="en-GB" dirty="0" smtClean="0"/>
              <a:t>magnetograph</a:t>
            </a:r>
          </a:p>
          <a:p>
            <a:pPr lvl="1"/>
            <a:r>
              <a:rPr lang="en-GB" u="sng" dirty="0" smtClean="0"/>
              <a:t>All three needed</a:t>
            </a:r>
            <a:r>
              <a:rPr lang="en-GB" dirty="0" smtClean="0"/>
              <a:t> if we are to truly understand what is happening</a:t>
            </a:r>
          </a:p>
          <a:p>
            <a:pPr lvl="2"/>
            <a:r>
              <a:rPr lang="en-GB" dirty="0" smtClean="0"/>
              <a:t>None provide a complete picture on their own</a:t>
            </a:r>
          </a:p>
          <a:p>
            <a:pPr lvl="1"/>
            <a:r>
              <a:rPr lang="en-GB" dirty="0" smtClean="0"/>
              <a:t>Structures and phenomena evolve on different time scales</a:t>
            </a:r>
          </a:p>
          <a:p>
            <a:pPr lvl="2"/>
            <a:r>
              <a:rPr lang="en-GB" dirty="0"/>
              <a:t>A</a:t>
            </a:r>
            <a:r>
              <a:rPr lang="en-GB" dirty="0" smtClean="0"/>
              <a:t>ffects required cadences of different types of imagery</a:t>
            </a:r>
            <a:endParaRPr lang="en-GB" dirty="0"/>
          </a:p>
          <a:p>
            <a:pPr lvl="1"/>
            <a:endParaRPr lang="en-GB" dirty="0"/>
          </a:p>
          <a:p>
            <a:r>
              <a:rPr lang="en-GB" dirty="0" smtClean="0"/>
              <a:t>Note that limitations on telemetry mean it is not </a:t>
            </a:r>
            <a:r>
              <a:rPr lang="en-GB" dirty="0"/>
              <a:t>practical to observe some </a:t>
            </a:r>
            <a:r>
              <a:rPr lang="en-GB" dirty="0" smtClean="0"/>
              <a:t>feature</a:t>
            </a:r>
            <a:endParaRPr lang="en-GB" dirty="0"/>
          </a:p>
          <a:p>
            <a:pPr lvl="1"/>
            <a:r>
              <a:rPr lang="en-GB" dirty="0"/>
              <a:t>Cadence </a:t>
            </a:r>
            <a:r>
              <a:rPr lang="en-GB" dirty="0" smtClean="0"/>
              <a:t>may preclude </a:t>
            </a:r>
            <a:r>
              <a:rPr lang="en-GB" dirty="0"/>
              <a:t>detection of EUV waves and shock </a:t>
            </a:r>
            <a:r>
              <a:rPr lang="en-GB" dirty="0" smtClean="0"/>
              <a:t>waves seen in magnetogram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8551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Remote sensing of </a:t>
            </a:r>
            <a:r>
              <a:rPr lang="en-GB" dirty="0" smtClean="0"/>
              <a:t>the solar </a:t>
            </a:r>
            <a:r>
              <a:rPr lang="en-GB" dirty="0"/>
              <a:t>disk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EUV observations in at least </a:t>
            </a:r>
            <a:r>
              <a:rPr lang="en-GB" b="1" dirty="0" smtClean="0"/>
              <a:t>two wavelengths</a:t>
            </a:r>
            <a:r>
              <a:rPr lang="en-GB" dirty="0" smtClean="0"/>
              <a:t> are desirable</a:t>
            </a:r>
          </a:p>
          <a:p>
            <a:pPr lvl="1"/>
            <a:r>
              <a:rPr lang="en-GB" dirty="0" smtClean="0"/>
              <a:t>Flare </a:t>
            </a:r>
            <a:r>
              <a:rPr lang="en-GB" dirty="0"/>
              <a:t>locations </a:t>
            </a:r>
            <a:r>
              <a:rPr lang="en-GB" dirty="0" smtClean="0"/>
              <a:t>best identified in shorter wavelengths</a:t>
            </a:r>
          </a:p>
          <a:p>
            <a:pPr lvl="2"/>
            <a:r>
              <a:rPr lang="en-GB" dirty="0"/>
              <a:t>S</a:t>
            </a:r>
            <a:r>
              <a:rPr lang="en-GB" dirty="0" smtClean="0"/>
              <a:t>how </a:t>
            </a:r>
            <a:r>
              <a:rPr lang="en-GB" dirty="0"/>
              <a:t>where energy released </a:t>
            </a:r>
            <a:r>
              <a:rPr lang="en-GB" dirty="0" smtClean="0"/>
              <a:t>but </a:t>
            </a:r>
            <a:r>
              <a:rPr lang="en-GB" b="1" dirty="0" smtClean="0"/>
              <a:t>not</a:t>
            </a:r>
            <a:r>
              <a:rPr lang="en-GB" dirty="0" smtClean="0"/>
              <a:t> </a:t>
            </a:r>
            <a:r>
              <a:rPr lang="en-GB" dirty="0"/>
              <a:t>the </a:t>
            </a:r>
            <a:r>
              <a:rPr lang="en-GB" dirty="0" smtClean="0"/>
              <a:t>overall structure (or how it is changing)</a:t>
            </a:r>
            <a:endParaRPr lang="en-GB" dirty="0"/>
          </a:p>
          <a:p>
            <a:pPr lvl="1"/>
            <a:r>
              <a:rPr lang="en-GB" dirty="0" smtClean="0"/>
              <a:t>Longer </a:t>
            </a:r>
            <a:r>
              <a:rPr lang="en-GB" dirty="0"/>
              <a:t>wavelength </a:t>
            </a:r>
            <a:r>
              <a:rPr lang="en-GB" dirty="0" smtClean="0"/>
              <a:t>potentially </a:t>
            </a:r>
            <a:r>
              <a:rPr lang="en-GB" dirty="0"/>
              <a:t>more important </a:t>
            </a:r>
            <a:r>
              <a:rPr lang="en-GB" dirty="0" smtClean="0"/>
              <a:t>for </a:t>
            </a:r>
            <a:r>
              <a:rPr lang="en-GB" dirty="0"/>
              <a:t>understanding long term evolution</a:t>
            </a:r>
          </a:p>
          <a:p>
            <a:pPr lvl="2"/>
            <a:r>
              <a:rPr lang="en-GB" dirty="0"/>
              <a:t>F</a:t>
            </a:r>
            <a:r>
              <a:rPr lang="en-GB" dirty="0" smtClean="0"/>
              <a:t>eatures </a:t>
            </a:r>
            <a:r>
              <a:rPr lang="en-GB" dirty="0"/>
              <a:t>that could </a:t>
            </a:r>
            <a:r>
              <a:rPr lang="en-GB" dirty="0" smtClean="0"/>
              <a:t>disrupt – e.g. filaments – are easier to identify</a:t>
            </a:r>
          </a:p>
          <a:p>
            <a:pPr lvl="2"/>
            <a:endParaRPr lang="en-GB" dirty="0" smtClean="0"/>
          </a:p>
          <a:p>
            <a:r>
              <a:rPr lang="en-GB" dirty="0" smtClean="0"/>
              <a:t>Nature of the features differ and they evolve on different time scales</a:t>
            </a:r>
          </a:p>
          <a:p>
            <a:pPr lvl="1"/>
            <a:r>
              <a:rPr lang="en-GB" dirty="0" smtClean="0"/>
              <a:t>Opens up the possibility of ringing the changes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941595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Remote sensing of the solar disk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600" y="8179661"/>
            <a:ext cx="19939000" cy="5155340"/>
          </a:xfrm>
        </p:spPr>
        <p:txBody>
          <a:bodyPr/>
          <a:lstStyle/>
          <a:p>
            <a:r>
              <a:rPr lang="en-GB" dirty="0" smtClean="0"/>
              <a:t>Differences can be seen if examine the images in 195, 174 and 304 </a:t>
            </a:r>
            <a:r>
              <a:rPr lang="en-GB" dirty="0" err="1" smtClean="0"/>
              <a:t>Å</a:t>
            </a:r>
            <a:endParaRPr lang="en-GB" dirty="0"/>
          </a:p>
        </p:txBody>
      </p:sp>
      <p:pic>
        <p:nvPicPr>
          <p:cNvPr id="4" name="Picture 3" descr="suvi-wavelength-lo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670" y="2326665"/>
            <a:ext cx="11544300" cy="492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267137" y="7328716"/>
            <a:ext cx="5419553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79021" indent="79021" algn="l" defTabSz="17653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2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T</a:t>
            </a:r>
            <a:r>
              <a:rPr kumimoji="0" lang="en-GB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sym typeface="Arial"/>
              </a:rPr>
              <a:t>able</a:t>
            </a:r>
            <a:r>
              <a:rPr kumimoji="0" lang="en-GB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sym typeface="Arial"/>
              </a:rPr>
              <a:t> from the GOES-R SUVI instrument page</a:t>
            </a:r>
            <a:endParaRPr kumimoji="0" lang="en-GB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sym typeface="Arial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830154" y="9088658"/>
            <a:ext cx="10302259" cy="3541348"/>
            <a:chOff x="4830154" y="9217808"/>
            <a:chExt cx="10302259" cy="3541348"/>
          </a:xfrm>
        </p:grpSpPr>
        <p:grpSp>
          <p:nvGrpSpPr>
            <p:cNvPr id="16" name="Group 704"/>
            <p:cNvGrpSpPr>
              <a:grpSpLocks noChangeAspect="1"/>
            </p:cNvGrpSpPr>
            <p:nvPr/>
          </p:nvGrpSpPr>
          <p:grpSpPr>
            <a:xfrm>
              <a:off x="4830154" y="9519158"/>
              <a:ext cx="3239998" cy="3239998"/>
              <a:chOff x="0" y="0"/>
              <a:chExt cx="2923511" cy="2923511"/>
            </a:xfrm>
          </p:grpSpPr>
          <p:pic>
            <p:nvPicPr>
              <p:cNvPr id="17" name="latest_512_0193.jpg"/>
              <p:cNvPicPr>
                <a:picLocks noChangeAspect="1"/>
              </p:cNvPicPr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0800" y="50800"/>
                <a:ext cx="2821912" cy="2821912"/>
              </a:xfrm>
              <a:prstGeom prst="rect">
                <a:avLst/>
              </a:prstGeom>
              <a:ln>
                <a:noFill/>
              </a:ln>
              <a:effectLst/>
            </p:spPr>
          </p:pic>
          <p:pic>
            <p:nvPicPr>
              <p:cNvPr id="18" name="Picture 17"/>
              <p:cNvPicPr>
                <a:picLocks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0" y="0"/>
                <a:ext cx="2923512" cy="2923512"/>
              </a:xfrm>
              <a:prstGeom prst="rect">
                <a:avLst/>
              </a:prstGeom>
              <a:effectLst/>
            </p:spPr>
          </p:pic>
        </p:grpSp>
        <p:grpSp>
          <p:nvGrpSpPr>
            <p:cNvPr id="19" name="Group 707"/>
            <p:cNvGrpSpPr>
              <a:grpSpLocks noChangeAspect="1"/>
            </p:cNvGrpSpPr>
            <p:nvPr/>
          </p:nvGrpSpPr>
          <p:grpSpPr>
            <a:xfrm>
              <a:off x="8376914" y="9519158"/>
              <a:ext cx="3208734" cy="3239998"/>
              <a:chOff x="0" y="0"/>
              <a:chExt cx="2923511" cy="2923511"/>
            </a:xfrm>
          </p:grpSpPr>
          <p:pic>
            <p:nvPicPr>
              <p:cNvPr id="20" name="latest_512_0171.jp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50800" y="50800"/>
                <a:ext cx="2821912" cy="2821912"/>
              </a:xfrm>
              <a:prstGeom prst="rect">
                <a:avLst/>
              </a:prstGeom>
              <a:ln>
                <a:noFill/>
              </a:ln>
              <a:effectLst/>
            </p:spPr>
          </p:pic>
          <p:pic>
            <p:nvPicPr>
              <p:cNvPr id="21" name="Picture 20"/>
              <p:cNvPicPr>
                <a:picLocks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0" y="0"/>
                <a:ext cx="2923512" cy="2923512"/>
              </a:xfrm>
              <a:prstGeom prst="rect">
                <a:avLst/>
              </a:prstGeom>
              <a:effectLst/>
            </p:spPr>
          </p:pic>
        </p:grpSp>
        <p:grpSp>
          <p:nvGrpSpPr>
            <p:cNvPr id="22" name="Group 710"/>
            <p:cNvGrpSpPr>
              <a:grpSpLocks noChangeAspect="1"/>
            </p:cNvGrpSpPr>
            <p:nvPr/>
          </p:nvGrpSpPr>
          <p:grpSpPr>
            <a:xfrm>
              <a:off x="11923678" y="9217808"/>
              <a:ext cx="3208735" cy="3485048"/>
              <a:chOff x="0" y="-271908"/>
              <a:chExt cx="2923512" cy="3144620"/>
            </a:xfrm>
          </p:grpSpPr>
          <p:pic>
            <p:nvPicPr>
              <p:cNvPr id="23" name="latest_512_0304.jp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tretch>
                <a:fillRect/>
              </a:stretch>
            </p:blipFill>
            <p:spPr>
              <a:xfrm>
                <a:off x="50800" y="50800"/>
                <a:ext cx="2821912" cy="2821912"/>
              </a:xfrm>
              <a:prstGeom prst="rect">
                <a:avLst/>
              </a:prstGeom>
              <a:ln>
                <a:noFill/>
              </a:ln>
              <a:effectLst/>
            </p:spPr>
          </p:pic>
          <p:pic>
            <p:nvPicPr>
              <p:cNvPr id="24" name="Picture 23"/>
              <p:cNvPicPr>
                <a:picLocks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0" y="-271908"/>
                <a:ext cx="2923512" cy="2923512"/>
              </a:xfrm>
              <a:prstGeom prst="rect">
                <a:avLst/>
              </a:prstGeom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2464658050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Remote sensing of </a:t>
            </a:r>
            <a:r>
              <a:rPr lang="en-GB" dirty="0" smtClean="0"/>
              <a:t>the solar </a:t>
            </a:r>
            <a:r>
              <a:rPr lang="en-GB" dirty="0"/>
              <a:t>disk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Many EUV imagers have flown before but </a:t>
            </a:r>
            <a:r>
              <a:rPr lang="en-GB" dirty="0"/>
              <a:t>w</a:t>
            </a:r>
            <a:r>
              <a:rPr lang="en-GB" dirty="0" smtClean="0"/>
              <a:t>hat mix of wavelengths required for forecasting and what should the other instrument </a:t>
            </a:r>
            <a:r>
              <a:rPr lang="en-GB" dirty="0" err="1" smtClean="0"/>
              <a:t>capabities</a:t>
            </a:r>
            <a:r>
              <a:rPr lang="en-GB" dirty="0" smtClean="0"/>
              <a:t> be ?</a:t>
            </a:r>
          </a:p>
          <a:p>
            <a:pPr lvl="1"/>
            <a:r>
              <a:rPr lang="en-GB" dirty="0" smtClean="0"/>
              <a:t>Mainly full </a:t>
            </a:r>
            <a:r>
              <a:rPr lang="en-GB" dirty="0"/>
              <a:t>disk </a:t>
            </a:r>
            <a:r>
              <a:rPr lang="en-GB" dirty="0" smtClean="0"/>
              <a:t>images in a mid/long </a:t>
            </a:r>
            <a:r>
              <a:rPr lang="en-GB" dirty="0"/>
              <a:t>wavelength to observe general </a:t>
            </a:r>
            <a:r>
              <a:rPr lang="en-GB" dirty="0" smtClean="0"/>
              <a:t>morphology</a:t>
            </a:r>
          </a:p>
          <a:p>
            <a:pPr lvl="1"/>
            <a:r>
              <a:rPr lang="en-GB" dirty="0" smtClean="0"/>
              <a:t>Occasional context image in a longer wavelength for slowly evolving features</a:t>
            </a:r>
            <a:endParaRPr lang="en-GB" dirty="0"/>
          </a:p>
          <a:p>
            <a:pPr lvl="1"/>
            <a:r>
              <a:rPr lang="en-GB" dirty="0"/>
              <a:t>Automatic flare detection and cut out of flaring region in shorter </a:t>
            </a:r>
            <a:r>
              <a:rPr lang="en-GB" dirty="0" smtClean="0"/>
              <a:t>EUV wavelength with occasion context image</a:t>
            </a:r>
            <a:endParaRPr lang="en-GB" dirty="0"/>
          </a:p>
          <a:p>
            <a:endParaRPr lang="en-GB" dirty="0"/>
          </a:p>
          <a:p>
            <a:r>
              <a:rPr lang="en-GB" b="1" dirty="0" smtClean="0"/>
              <a:t>LOS </a:t>
            </a:r>
            <a:r>
              <a:rPr lang="en-GB" dirty="0" smtClean="0"/>
              <a:t>Magnetograph provides contextual information for changes seen in the EUV</a:t>
            </a:r>
          </a:p>
          <a:p>
            <a:pPr lvl="1"/>
            <a:r>
              <a:rPr lang="en-GB" b="1" dirty="0" smtClean="0"/>
              <a:t>Vector</a:t>
            </a:r>
            <a:r>
              <a:rPr lang="en-GB" dirty="0" smtClean="0"/>
              <a:t> </a:t>
            </a:r>
            <a:r>
              <a:rPr lang="en-GB" dirty="0"/>
              <a:t>Magnetograph </a:t>
            </a:r>
            <a:r>
              <a:rPr lang="en-GB" dirty="0" smtClean="0"/>
              <a:t>probably of </a:t>
            </a:r>
            <a:r>
              <a:rPr lang="en-GB" dirty="0"/>
              <a:t>more use in understanding </a:t>
            </a:r>
            <a:r>
              <a:rPr lang="en-GB" dirty="0" smtClean="0"/>
              <a:t>evolution of active regions</a:t>
            </a:r>
            <a:endParaRPr lang="en-GB" dirty="0"/>
          </a:p>
          <a:p>
            <a:r>
              <a:rPr lang="en-GB" dirty="0" smtClean="0"/>
              <a:t>Continuum images (by</a:t>
            </a:r>
            <a:r>
              <a:rPr lang="en-GB" dirty="0"/>
              <a:t>-product of the </a:t>
            </a:r>
            <a:r>
              <a:rPr lang="en-GB" dirty="0" smtClean="0"/>
              <a:t>magnetograph) facilitate interpretation</a:t>
            </a:r>
          </a:p>
          <a:p>
            <a:endParaRPr lang="en-GB" dirty="0"/>
          </a:p>
          <a:p>
            <a:r>
              <a:rPr lang="en-GB" dirty="0" smtClean="0"/>
              <a:t>GOES-style X-ray monitor allows description of flares consistent with Earth</a:t>
            </a:r>
          </a:p>
          <a:p>
            <a:pPr lvl="1"/>
            <a:r>
              <a:rPr lang="en-GB" dirty="0" smtClean="0"/>
              <a:t>X-ray class of flares seen from L5 should have same meaning as those seen from Earth</a:t>
            </a:r>
          </a:p>
          <a:p>
            <a:pPr lvl="1"/>
            <a:r>
              <a:rPr lang="en-GB" dirty="0" smtClean="0"/>
              <a:t>Same instrument as GOES would simplify some things but is not essential</a:t>
            </a:r>
          </a:p>
          <a:p>
            <a:pPr lvl="1"/>
            <a:r>
              <a:rPr lang="en-GB" dirty="0" smtClean="0"/>
              <a:t>Location probably better derived from the imager…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544737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Cadence, </a:t>
            </a:r>
            <a:r>
              <a:rPr lang="en-GB" dirty="0" smtClean="0"/>
              <a:t>Resolution, FOV </a:t>
            </a:r>
            <a:r>
              <a:rPr lang="en-GB" dirty="0"/>
              <a:t>and Latency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With large downlink capabilities some of the discussion may not be relevant. </a:t>
            </a:r>
          </a:p>
          <a:p>
            <a:r>
              <a:rPr lang="en-GB" dirty="0" smtClean="0"/>
              <a:t>Take conservative approach to match lower end of range under discussion</a:t>
            </a:r>
          </a:p>
          <a:p>
            <a:pPr lvl="1"/>
            <a:r>
              <a:rPr lang="en-GB" dirty="0" smtClean="0"/>
              <a:t>Have defined extensions that could come down in “burst mode”…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Image resolutions should allow interpretation</a:t>
            </a:r>
          </a:p>
          <a:p>
            <a:pPr lvl="1"/>
            <a:r>
              <a:rPr lang="en-GB" dirty="0" smtClean="0"/>
              <a:t>1024x1024 covering just over solar disk; extended FOV might be useful </a:t>
            </a:r>
          </a:p>
          <a:p>
            <a:r>
              <a:rPr lang="en-GB" dirty="0" smtClean="0"/>
              <a:t>Volume can be reduced by using different cadences for the different wavelengths</a:t>
            </a:r>
          </a:p>
          <a:p>
            <a:pPr lvl="1"/>
            <a:r>
              <a:rPr lang="en-GB" dirty="0" smtClean="0"/>
              <a:t>Steady cadence of 15 minutes for the general overview</a:t>
            </a:r>
          </a:p>
          <a:p>
            <a:pPr lvl="1"/>
            <a:r>
              <a:rPr lang="en-GB" dirty="0" smtClean="0"/>
              <a:t>Reduced cadence for the wavelengths showing slowly evolving features</a:t>
            </a:r>
          </a:p>
          <a:p>
            <a:pPr lvl="1"/>
            <a:r>
              <a:rPr lang="en-GB" dirty="0" smtClean="0"/>
              <a:t>On demand for </a:t>
            </a:r>
            <a:r>
              <a:rPr lang="en-GB" dirty="0" err="1" smtClean="0"/>
              <a:t>transiet</a:t>
            </a:r>
            <a:r>
              <a:rPr lang="en-GB" dirty="0" smtClean="0"/>
              <a:t> event?  (Flares OK, but problems with other things)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Magnetograms and continuum images needed to aid </a:t>
            </a:r>
            <a:r>
              <a:rPr lang="en-GB" dirty="0" err="1" smtClean="0"/>
              <a:t>interprettaion</a:t>
            </a:r>
            <a:endParaRPr lang="en-GB" dirty="0" smtClean="0"/>
          </a:p>
          <a:p>
            <a:pPr lvl="1"/>
            <a:r>
              <a:rPr lang="en-GB" dirty="0" smtClean="0"/>
              <a:t>Several discussion suggest similar FOV &amp; resolution to EUV at 1 hour cadence</a:t>
            </a:r>
          </a:p>
          <a:p>
            <a:pPr lvl="1"/>
            <a:r>
              <a:rPr lang="en-GB" dirty="0" smtClean="0"/>
              <a:t>Vector magnetograph might benefit from higher cadence; subfield of ROI?</a:t>
            </a:r>
          </a:p>
        </p:txBody>
      </p:sp>
    </p:spTree>
    <p:extLst>
      <p:ext uri="{BB962C8B-B14F-4D97-AF65-F5344CB8AC3E}">
        <p14:creationId xmlns:p14="http://schemas.microsoft.com/office/powerpoint/2010/main" val="4091711493"/>
      </p:ext>
    </p:extLst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Cadence, </a:t>
            </a:r>
            <a:r>
              <a:rPr lang="en-GB" dirty="0" smtClean="0"/>
              <a:t>Resolution, FOV </a:t>
            </a:r>
            <a:r>
              <a:rPr lang="en-GB" dirty="0"/>
              <a:t>and Latency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With on-board processing, sub-field of image could be extracted</a:t>
            </a:r>
          </a:p>
          <a:p>
            <a:pPr lvl="1"/>
            <a:r>
              <a:rPr lang="en-GB" dirty="0" smtClean="0"/>
              <a:t>AR sized sub image centred around flare site = both EUV and Vector magnetogram?</a:t>
            </a:r>
          </a:p>
          <a:p>
            <a:pPr lvl="1"/>
            <a:r>
              <a:rPr lang="en-GB" dirty="0" smtClean="0"/>
              <a:t>Series could be returned within same envelope as a full image</a:t>
            </a:r>
          </a:p>
          <a:p>
            <a:pPr lvl="1"/>
            <a:endParaRPr lang="en-GB" dirty="0"/>
          </a:p>
          <a:p>
            <a:r>
              <a:rPr lang="en-GB" dirty="0" smtClean="0"/>
              <a:t>Coronagraph observations require near real time downlink</a:t>
            </a:r>
          </a:p>
          <a:p>
            <a:pPr lvl="1"/>
            <a:r>
              <a:rPr lang="en-GB" dirty="0" smtClean="0"/>
              <a:t>Need to maximize the warning for Earth-directed CMEs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Delays in downlink of other datasets can be tolerated</a:t>
            </a:r>
          </a:p>
          <a:p>
            <a:pPr lvl="1"/>
            <a:r>
              <a:rPr lang="en-GB" dirty="0"/>
              <a:t>Magnetograms and in-situ plasma data needed for modelling</a:t>
            </a:r>
          </a:p>
          <a:p>
            <a:pPr lvl="1"/>
            <a:r>
              <a:rPr lang="en-GB" dirty="0" smtClean="0"/>
              <a:t>HI data support information derived from the coronagraph, further out</a:t>
            </a:r>
          </a:p>
          <a:p>
            <a:pPr lvl="1"/>
            <a:r>
              <a:rPr lang="en-GB" dirty="0" smtClean="0"/>
              <a:t>EUV imagery and X-ray monitor used for prediction days ahead</a:t>
            </a:r>
          </a:p>
        </p:txBody>
      </p:sp>
    </p:spTree>
    <p:extLst>
      <p:ext uri="{BB962C8B-B14F-4D97-AF65-F5344CB8AC3E}">
        <p14:creationId xmlns:p14="http://schemas.microsoft.com/office/powerpoint/2010/main" val="1686139274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/>
      </a:spPr>
      <a:bodyPr rot="0" spcFirstLastPara="1" vertOverflow="overflow" horzOverflow="overflow" vert="horz" wrap="square" lIns="76200" tIns="76200" rIns="76200" bIns="76200" numCol="1" spcCol="38100" rtlCol="0" anchor="ctr">
        <a:spAutoFit/>
      </a:bodyPr>
      <a:lstStyle>
        <a:defPPr marL="0" marR="79021" indent="79021" algn="l" defTabSz="17653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79021" indent="79021" algn="l" defTabSz="17653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/>
      </a:spPr>
      <a:bodyPr rot="0" spcFirstLastPara="1" vertOverflow="overflow" horzOverflow="overflow" vert="horz" wrap="square" lIns="76200" tIns="76200" rIns="76200" bIns="76200" numCol="1" spcCol="38100" rtlCol="0" anchor="ctr">
        <a:spAutoFit/>
      </a:bodyPr>
      <a:lstStyle>
        <a:defPPr marL="0" marR="79021" indent="79021" algn="l" defTabSz="17653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79021" indent="79021" algn="l" defTabSz="17653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2438</TotalTime>
  <Words>1278</Words>
  <Application>Microsoft Macintosh PowerPoint</Application>
  <PresentationFormat>Custom</PresentationFormat>
  <Paragraphs>135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</vt:lpstr>
      <vt:lpstr>WG5: EUV Imagers and XRS-type Instrumentation  R.D. Bentley University College London, Mullard Space Science Laboratory  M. West, D. Berghmans, J Andries (OMA), T Woods, A. Jones (LASP),  S Petsov (NOAO), S. Bloomfield (TCD), D. Biesecker (NOAA), L.M. Green, S. Matthews (UCL)   L5 in Tandem with L1, London, 6-9 March 2017</vt:lpstr>
      <vt:lpstr>Outline Payload for L5</vt:lpstr>
      <vt:lpstr>Underlying purpose of the observations</vt:lpstr>
      <vt:lpstr>Remote sensing of the solar disk</vt:lpstr>
      <vt:lpstr>Remote sensing of the solar disk</vt:lpstr>
      <vt:lpstr>Remote sensing of the solar disk</vt:lpstr>
      <vt:lpstr>Remote sensing of the solar disk</vt:lpstr>
      <vt:lpstr>Cadence, Resolution, FOV and Latency</vt:lpstr>
      <vt:lpstr>Cadence, Resolution, FOV and Latency</vt:lpstr>
      <vt:lpstr>Discussion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Bob Bentley</cp:lastModifiedBy>
  <cp:revision>203</cp:revision>
  <dcterms:modified xsi:type="dcterms:W3CDTF">2017-03-08T12:10:53Z</dcterms:modified>
</cp:coreProperties>
</file>