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  <Override PartName="/ppt/media/media1.mov" ContentType="video/unknown"/>
  <Override PartName="/ppt/media/media2.mov" ContentType="video/unknown"/>
  <Override PartName="/ppt/media/image3.jpeg" ContentType="image/jpeg"/>
  <Override PartName="/ppt/media/media3.mov" ContentType="video/unknown"/>
  <Override PartName="/ppt/media/image4.jpeg" ContentType="image/jpeg"/>
  <Override PartName="/ppt/media/media1.mp4" ContentType="video/unknown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4400" u="none" kumimoji="0" normalizeH="0">
        <a:ln>
          <a:noFill/>
        </a:ln>
        <a:solidFill>
          <a:srgbClr val="5E524C"/>
        </a:solidFill>
        <a:effectLst>
          <a:outerShdw sx="100000" sy="100000" kx="0" ky="0" algn="b" rotWithShape="0" blurRad="25400" dist="25400" dir="5520000">
            <a:srgbClr val="FFFFFF">
              <a:alpha val="71999"/>
            </a:srgbClr>
          </a:outerShdw>
        </a:effectLst>
        <a:uFillTx/>
        <a:latin typeface="Avenir Next Medium"/>
        <a:ea typeface="Avenir Next Medium"/>
        <a:cs typeface="Avenir Next Medium"/>
        <a:sym typeface="Avenir Next Medium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4400" u="none" kumimoji="0" normalizeH="0">
        <a:ln>
          <a:noFill/>
        </a:ln>
        <a:solidFill>
          <a:srgbClr val="5E524C"/>
        </a:solidFill>
        <a:effectLst>
          <a:outerShdw sx="100000" sy="100000" kx="0" ky="0" algn="b" rotWithShape="0" blurRad="25400" dist="25400" dir="5520000">
            <a:srgbClr val="FFFFFF">
              <a:alpha val="71999"/>
            </a:srgbClr>
          </a:outerShdw>
        </a:effectLst>
        <a:uFillTx/>
        <a:latin typeface="Avenir Next Medium"/>
        <a:ea typeface="Avenir Next Medium"/>
        <a:cs typeface="Avenir Next Medium"/>
        <a:sym typeface="Avenir Next Medium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4400" u="none" kumimoji="0" normalizeH="0">
        <a:ln>
          <a:noFill/>
        </a:ln>
        <a:solidFill>
          <a:srgbClr val="5E524C"/>
        </a:solidFill>
        <a:effectLst>
          <a:outerShdw sx="100000" sy="100000" kx="0" ky="0" algn="b" rotWithShape="0" blurRad="25400" dist="25400" dir="5520000">
            <a:srgbClr val="FFFFFF">
              <a:alpha val="71999"/>
            </a:srgbClr>
          </a:outerShdw>
        </a:effectLst>
        <a:uFillTx/>
        <a:latin typeface="Avenir Next Medium"/>
        <a:ea typeface="Avenir Next Medium"/>
        <a:cs typeface="Avenir Next Medium"/>
        <a:sym typeface="Avenir Next Medium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4400" u="none" kumimoji="0" normalizeH="0">
        <a:ln>
          <a:noFill/>
        </a:ln>
        <a:solidFill>
          <a:srgbClr val="5E524C"/>
        </a:solidFill>
        <a:effectLst>
          <a:outerShdw sx="100000" sy="100000" kx="0" ky="0" algn="b" rotWithShape="0" blurRad="25400" dist="25400" dir="5520000">
            <a:srgbClr val="FFFFFF">
              <a:alpha val="71999"/>
            </a:srgbClr>
          </a:outerShdw>
        </a:effectLst>
        <a:uFillTx/>
        <a:latin typeface="Avenir Next Medium"/>
        <a:ea typeface="Avenir Next Medium"/>
        <a:cs typeface="Avenir Next Medium"/>
        <a:sym typeface="Avenir Next Medium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4400" u="none" kumimoji="0" normalizeH="0">
        <a:ln>
          <a:noFill/>
        </a:ln>
        <a:solidFill>
          <a:srgbClr val="5E524C"/>
        </a:solidFill>
        <a:effectLst>
          <a:outerShdw sx="100000" sy="100000" kx="0" ky="0" algn="b" rotWithShape="0" blurRad="25400" dist="25400" dir="5520000">
            <a:srgbClr val="FFFFFF">
              <a:alpha val="71999"/>
            </a:srgbClr>
          </a:outerShdw>
        </a:effectLst>
        <a:uFillTx/>
        <a:latin typeface="Avenir Next Medium"/>
        <a:ea typeface="Avenir Next Medium"/>
        <a:cs typeface="Avenir Next Medium"/>
        <a:sym typeface="Avenir Next Medium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4400" u="none" kumimoji="0" normalizeH="0">
        <a:ln>
          <a:noFill/>
        </a:ln>
        <a:solidFill>
          <a:srgbClr val="5E524C"/>
        </a:solidFill>
        <a:effectLst>
          <a:outerShdw sx="100000" sy="100000" kx="0" ky="0" algn="b" rotWithShape="0" blurRad="25400" dist="25400" dir="5520000">
            <a:srgbClr val="FFFFFF">
              <a:alpha val="71999"/>
            </a:srgbClr>
          </a:outerShdw>
        </a:effectLst>
        <a:uFillTx/>
        <a:latin typeface="Avenir Next Medium"/>
        <a:ea typeface="Avenir Next Medium"/>
        <a:cs typeface="Avenir Next Medium"/>
        <a:sym typeface="Avenir Next Medium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4400" u="none" kumimoji="0" normalizeH="0">
        <a:ln>
          <a:noFill/>
        </a:ln>
        <a:solidFill>
          <a:srgbClr val="5E524C"/>
        </a:solidFill>
        <a:effectLst>
          <a:outerShdw sx="100000" sy="100000" kx="0" ky="0" algn="b" rotWithShape="0" blurRad="25400" dist="25400" dir="5520000">
            <a:srgbClr val="FFFFFF">
              <a:alpha val="71999"/>
            </a:srgbClr>
          </a:outerShdw>
        </a:effectLst>
        <a:uFillTx/>
        <a:latin typeface="Avenir Next Medium"/>
        <a:ea typeface="Avenir Next Medium"/>
        <a:cs typeface="Avenir Next Medium"/>
        <a:sym typeface="Avenir Next Medium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4400" u="none" kumimoji="0" normalizeH="0">
        <a:ln>
          <a:noFill/>
        </a:ln>
        <a:solidFill>
          <a:srgbClr val="5E524C"/>
        </a:solidFill>
        <a:effectLst>
          <a:outerShdw sx="100000" sy="100000" kx="0" ky="0" algn="b" rotWithShape="0" blurRad="25400" dist="25400" dir="5520000">
            <a:srgbClr val="FFFFFF">
              <a:alpha val="71999"/>
            </a:srgbClr>
          </a:outerShdw>
        </a:effectLst>
        <a:uFillTx/>
        <a:latin typeface="Avenir Next Medium"/>
        <a:ea typeface="Avenir Next Medium"/>
        <a:cs typeface="Avenir Next Medium"/>
        <a:sym typeface="Avenir Next Medium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4400" u="none" kumimoji="0" normalizeH="0">
        <a:ln>
          <a:noFill/>
        </a:ln>
        <a:solidFill>
          <a:srgbClr val="5E524C"/>
        </a:solidFill>
        <a:effectLst>
          <a:outerShdw sx="100000" sy="100000" kx="0" ky="0" algn="b" rotWithShape="0" blurRad="25400" dist="25400" dir="5520000">
            <a:srgbClr val="FFFFFF">
              <a:alpha val="71999"/>
            </a:srgbClr>
          </a:outerShdw>
        </a:effectLst>
        <a:uFillTx/>
        <a:latin typeface="Avenir Next Medium"/>
        <a:ea typeface="Avenir Next Medium"/>
        <a:cs typeface="Avenir Next Medium"/>
        <a:sym typeface="Avenir Next Medium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n" i="off">
        <a:font>
          <a:latin typeface="Avenir Next Demi Bold"/>
          <a:ea typeface="Avenir Next Demi Bold"/>
          <a:cs typeface="Avenir Next Demi Bold"/>
        </a:font>
        <a:srgbClr val="2A2927"/>
      </a:tcTxStyle>
      <a:tcStyle>
        <a:tcBdr>
          <a:left>
            <a:ln w="12700" cap="flat">
              <a:solidFill>
                <a:srgbClr val="514F48">
                  <a:alpha val="80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14F48">
                  <a:alpha val="80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14F48">
                  <a:alpha val="80000"/>
                </a:srgbClr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14F48">
                  <a:alpha val="80000"/>
                </a:srgbClr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14F48">
                  <a:alpha val="80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14F48">
                  <a:alpha val="80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2D1C3">
              <a:alpha val="25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2A2927"/>
      </a:tcTxStyle>
      <a:tcStyle>
        <a:tcBdr>
          <a:left>
            <a:ln w="12700" cap="flat">
              <a:solidFill>
                <a:srgbClr val="737269"/>
              </a:solidFill>
              <a:prstDash val="solid"/>
              <a:miter lim="400000"/>
            </a:ln>
          </a:left>
          <a:right>
            <a:ln w="12700" cap="flat">
              <a:solidFill>
                <a:srgbClr val="737269"/>
              </a:solidFill>
              <a:prstDash val="solid"/>
              <a:miter lim="400000"/>
            </a:ln>
          </a:right>
          <a:top>
            <a:ln w="12700" cap="flat">
              <a:solidFill>
                <a:srgbClr val="737269"/>
              </a:solidFill>
              <a:prstDash val="solid"/>
              <a:miter lim="400000"/>
            </a:ln>
          </a:top>
          <a:bottom>
            <a:ln w="12700" cap="flat">
              <a:solidFill>
                <a:srgbClr val="737269"/>
              </a:solidFill>
              <a:prstDash val="solid"/>
              <a:miter lim="400000"/>
            </a:ln>
          </a:bottom>
          <a:insideH>
            <a:ln w="12700" cap="flat">
              <a:solidFill>
                <a:srgbClr val="737269"/>
              </a:solidFill>
              <a:prstDash val="solid"/>
              <a:miter lim="400000"/>
            </a:ln>
          </a:insideH>
          <a:insideV>
            <a:ln w="12700" cap="flat">
              <a:solidFill>
                <a:srgbClr val="73726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blipFill rotWithShape="1">
            <a:blip r:embed="rId1"/>
            <a:srcRect l="0" t="0" r="0" b="0"/>
            <a:tile tx="0" ty="0" sx="100000" sy="100000" flip="none" algn="tl"/>
          </a:blip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2A2927"/>
      </a:tcTxStyle>
      <a:tcStyle>
        <a:tcBdr>
          <a:left>
            <a:ln w="25400" cap="flat">
              <a:solidFill>
                <a:srgbClr val="737269"/>
              </a:solidFill>
              <a:prstDash val="solid"/>
              <a:miter lim="400000"/>
            </a:ln>
          </a:left>
          <a:right>
            <a:ln w="25400" cap="flat">
              <a:solidFill>
                <a:srgbClr val="737269"/>
              </a:solidFill>
              <a:prstDash val="solid"/>
              <a:miter lim="400000"/>
            </a:ln>
          </a:right>
          <a:top>
            <a:ln w="12700" cap="flat">
              <a:solidFill>
                <a:srgbClr val="737269"/>
              </a:solidFill>
              <a:prstDash val="solid"/>
              <a:miter lim="400000"/>
            </a:ln>
          </a:top>
          <a:bottom>
            <a:ln w="12700" cap="flat">
              <a:solidFill>
                <a:srgbClr val="737269"/>
              </a:solidFill>
              <a:prstDash val="solid"/>
              <a:miter lim="400000"/>
            </a:ln>
          </a:bottom>
          <a:insideH>
            <a:ln w="12700" cap="flat">
              <a:solidFill>
                <a:srgbClr val="737269"/>
              </a:solidFill>
              <a:prstDash val="solid"/>
              <a:miter lim="400000"/>
            </a:ln>
          </a:insideH>
          <a:insideV>
            <a:ln w="12700" cap="flat">
              <a:solidFill>
                <a:srgbClr val="73726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2A2927"/>
      </a:tcTxStyle>
      <a:tcStyle>
        <a:tcBdr>
          <a:left>
            <a:ln w="12700" cap="flat">
              <a:solidFill>
                <a:srgbClr val="737269"/>
              </a:solidFill>
              <a:prstDash val="solid"/>
              <a:miter lim="400000"/>
            </a:ln>
          </a:left>
          <a:right>
            <a:ln w="12700" cap="flat">
              <a:solidFill>
                <a:srgbClr val="737269"/>
              </a:solidFill>
              <a:prstDash val="solid"/>
              <a:miter lim="400000"/>
            </a:ln>
          </a:right>
          <a:top>
            <a:ln w="25400" cap="flat">
              <a:solidFill>
                <a:srgbClr val="737269"/>
              </a:solidFill>
              <a:prstDash val="solid"/>
              <a:miter lim="400000"/>
            </a:ln>
          </a:top>
          <a:bottom>
            <a:ln w="25400" cap="flat">
              <a:solidFill>
                <a:srgbClr val="737269"/>
              </a:solidFill>
              <a:prstDash val="solid"/>
              <a:miter lim="400000"/>
            </a:ln>
          </a:bottom>
          <a:insideH>
            <a:ln w="12700" cap="flat">
              <a:solidFill>
                <a:srgbClr val="737269"/>
              </a:solidFill>
              <a:prstDash val="solid"/>
              <a:miter lim="400000"/>
            </a:ln>
          </a:insideH>
          <a:insideV>
            <a:ln w="12700" cap="flat">
              <a:solidFill>
                <a:srgbClr val="73726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2A2927"/>
      </a:tcTxStyle>
      <a:tcStyle>
        <a:tcBdr>
          <a:left>
            <a:ln w="12700" cap="flat">
              <a:solidFill>
                <a:srgbClr val="737269"/>
              </a:solidFill>
              <a:prstDash val="solid"/>
              <a:miter lim="400000"/>
            </a:ln>
          </a:left>
          <a:right>
            <a:ln w="12700" cap="flat">
              <a:solidFill>
                <a:srgbClr val="737269"/>
              </a:solidFill>
              <a:prstDash val="solid"/>
              <a:miter lim="400000"/>
            </a:ln>
          </a:right>
          <a:top>
            <a:ln w="25400" cap="flat">
              <a:solidFill>
                <a:srgbClr val="737269"/>
              </a:solidFill>
              <a:prstDash val="solid"/>
              <a:miter lim="400000"/>
            </a:ln>
          </a:top>
          <a:bottom>
            <a:ln w="25400" cap="flat">
              <a:solidFill>
                <a:srgbClr val="737269"/>
              </a:solidFill>
              <a:prstDash val="solid"/>
              <a:miter lim="400000"/>
            </a:ln>
          </a:bottom>
          <a:insideH>
            <a:ln w="12700" cap="flat">
              <a:solidFill>
                <a:srgbClr val="737269"/>
              </a:solidFill>
              <a:prstDash val="solid"/>
              <a:miter lim="400000"/>
            </a:ln>
          </a:insideH>
          <a:insideV>
            <a:ln w="12700" cap="flat">
              <a:solidFill>
                <a:srgbClr val="737269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2A2927"/>
      </a:tcTxStyle>
      <a:tcStyle>
        <a:tcBdr>
          <a:left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2D1C3">
              <a:alpha val="25000"/>
            </a:srgbClr>
          </a:solidFill>
        </a:fill>
      </a:tcStyle>
    </a:band2H>
    <a:firstCol>
      <a:tcTxStyle b="off" i="off">
        <a:font>
          <a:latin typeface="Avenir Next Medium"/>
          <a:ea typeface="Avenir Next Medium"/>
          <a:cs typeface="Avenir Next Medium"/>
        </a:font>
        <a:srgbClr val="2A2927"/>
      </a:tcTxStyle>
      <a:tcStyle>
        <a:tcBdr>
          <a:left>
            <a:ln w="254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Avenir Next Medium"/>
          <a:ea typeface="Avenir Next Medium"/>
          <a:cs typeface="Avenir Next Medium"/>
        </a:font>
        <a:srgbClr val="2A2927"/>
      </a:tcTxStyle>
      <a:tcStyle>
        <a:tcBdr>
          <a:left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Avenir Next Medium"/>
          <a:ea typeface="Avenir Next Medium"/>
          <a:cs typeface="Avenir Next Medium"/>
        </a:font>
        <a:srgbClr val="2A2927"/>
      </a:tcTxStyle>
      <a:tcStyle>
        <a:tcBdr>
          <a:left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2A292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2D1C3">
              <a:alpha val="25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F8F8F6">
                  <a:alpha val="80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8F8F6">
                  <a:alpha val="80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8F8F6">
                  <a:alpha val="80000"/>
                </a:srgbClr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8F8F6">
                  <a:alpha val="80000"/>
                </a:srgbClr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8F8F6">
                  <a:alpha val="80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8F8F6">
                  <a:alpha val="80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67665E">
              <a:alpha val="30000"/>
            </a:srgbClr>
          </a:solidFill>
        </a:fill>
      </a:tcStyle>
    </a:wholeTbl>
    <a:band2H>
      <a:tcTxStyle b="def" i="def"/>
      <a:tcStyle>
        <a:tcBdr/>
        <a:fill>
          <a:solidFill>
            <a:srgbClr val="67665E">
              <a:alpha val="40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25400" cap="flat">
              <a:solidFill>
                <a:srgbClr val="F8F8F6">
                  <a:alpha val="8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F8F8F6">
                  <a:alpha val="8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insideV>
        </a:tcBdr>
        <a:fill>
          <a:solidFill>
            <a:srgbClr val="67665E">
              <a:alpha val="50000"/>
            </a:srgbClr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8F8F6">
                  <a:alpha val="8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F8F8F6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insideV>
        </a:tcBdr>
        <a:fill>
          <a:solidFill>
            <a:srgbClr val="53534A">
              <a:alpha val="60000"/>
            </a:srgbClr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8F8F6">
                  <a:alpha val="8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F8F8F6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insideV>
        </a:tcBdr>
        <a:fill>
          <a:solidFill>
            <a:srgbClr val="53534A">
              <a:alpha val="60000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2A292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67665E">
              <a:alpha val="15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2A2927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2A292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2A292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
</file>

<file path=ppt/_rels/tableStyles.xml.rels><?xml version="1.0" encoding="UTF-8" standalone="yes"?><Relationships xmlns="http://schemas.openxmlformats.org/package/2006/relationships"><Relationship Id="rId1" Type="http://schemas.openxmlformats.org/officeDocument/2006/relationships/image" Target="media/image79.png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3" name="Shape 14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/>
          <p:nvPr>
            <p:ph type="title"/>
          </p:nvPr>
        </p:nvSpPr>
        <p:spPr>
          <a:xfrm>
            <a:off x="1689100" y="4445000"/>
            <a:ext cx="21005800" cy="2413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3" name="Shape 13"/>
          <p:cNvSpPr/>
          <p:nvPr>
            <p:ph type="body" sz="quarter" idx="1"/>
          </p:nvPr>
        </p:nvSpPr>
        <p:spPr>
          <a:xfrm>
            <a:off x="1689100" y="6845300"/>
            <a:ext cx="21005800" cy="2159000"/>
          </a:xfrm>
          <a:prstGeom prst="rect">
            <a:avLst/>
          </a:prstGeom>
        </p:spPr>
        <p:txBody>
          <a:bodyPr anchor="t"/>
          <a:lstStyle>
            <a:lvl1pPr marL="0" indent="0" defTabSz="825500">
              <a:lnSpc>
                <a:spcPct val="80000"/>
              </a:lnSpc>
              <a:spcBef>
                <a:spcPts val="0"/>
              </a:spcBef>
              <a:buSzTx/>
              <a:buNone/>
              <a:defRPr cap="all" spc="400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"/>
              </a:defRPr>
            </a:lvl1pPr>
            <a:lvl2pPr marL="0" indent="228600" defTabSz="825500">
              <a:lnSpc>
                <a:spcPct val="80000"/>
              </a:lnSpc>
              <a:spcBef>
                <a:spcPts val="0"/>
              </a:spcBef>
              <a:buSzTx/>
              <a:buNone/>
              <a:defRPr cap="all" spc="400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"/>
              </a:defRPr>
            </a:lvl2pPr>
            <a:lvl3pPr marL="0" indent="457200" defTabSz="825500">
              <a:lnSpc>
                <a:spcPct val="80000"/>
              </a:lnSpc>
              <a:spcBef>
                <a:spcPts val="0"/>
              </a:spcBef>
              <a:buSzTx/>
              <a:buNone/>
              <a:defRPr cap="all" spc="400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"/>
              </a:defRPr>
            </a:lvl3pPr>
            <a:lvl4pPr marL="0" indent="685800" defTabSz="825500">
              <a:lnSpc>
                <a:spcPct val="80000"/>
              </a:lnSpc>
              <a:spcBef>
                <a:spcPts val="0"/>
              </a:spcBef>
              <a:buSzTx/>
              <a:buNone/>
              <a:defRPr cap="all" spc="400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"/>
              </a:defRPr>
            </a:lvl4pPr>
            <a:lvl5pPr marL="0" indent="914400" defTabSz="825500">
              <a:lnSpc>
                <a:spcPct val="80000"/>
              </a:lnSpc>
              <a:spcBef>
                <a:spcPts val="0"/>
              </a:spcBef>
              <a:buSzTx/>
              <a:buNone/>
              <a:defRPr cap="all" spc="400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4" name="solar_orbiter_RGB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2121" y="12765361"/>
            <a:ext cx="2513536" cy="10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SOPHI_logo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81859" y="12765361"/>
            <a:ext cx="1040077" cy="10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logo_trans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681394" y="12765361"/>
            <a:ext cx="2249489" cy="10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LOGO_MPG_trans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496970" y="12765361"/>
            <a:ext cx="1273313" cy="10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Shape 18"/>
          <p:cNvSpPr/>
          <p:nvPr/>
        </p:nvSpPr>
        <p:spPr>
          <a:xfrm>
            <a:off x="10899514" y="12936811"/>
            <a:ext cx="10824402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300"/>
            </a:lvl1pPr>
          </a:lstStyle>
          <a:p>
            <a:pPr/>
            <a:r>
              <a:t>A. Lagg, L5 in Tandem with L1 - London, March 6-9 2017</a:t>
            </a:r>
          </a:p>
        </p:txBody>
      </p:sp>
      <p:sp>
        <p:nvSpPr>
          <p:cNvPr id="19" name="Shape 19"/>
          <p:cNvSpPr/>
          <p:nvPr>
            <p:ph type="sldNum" sz="quarter" idx="2"/>
          </p:nvPr>
        </p:nvSpPr>
        <p:spPr>
          <a:xfrm>
            <a:off x="23674857" y="13004800"/>
            <a:ext cx="508103" cy="5207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type="body" sz="quarter" idx="13"/>
          </p:nvPr>
        </p:nvSpPr>
        <p:spPr>
          <a:xfrm>
            <a:off x="2387600" y="8985250"/>
            <a:ext cx="19621500" cy="8636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 defTabSz="825500">
              <a:spcBef>
                <a:spcPts val="1700"/>
              </a:spcBef>
              <a:buSzTx/>
              <a:buNone/>
              <a:defRPr i="1" sz="4400">
                <a:latin typeface="+mn-lt"/>
                <a:ea typeface="+mn-ea"/>
                <a:cs typeface="+mn-cs"/>
                <a:sym typeface="Avenir Next"/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120" name="Shape 120"/>
          <p:cNvSpPr/>
          <p:nvPr>
            <p:ph type="body" sz="quarter" idx="14"/>
          </p:nvPr>
        </p:nvSpPr>
        <p:spPr>
          <a:xfrm>
            <a:off x="2387600" y="5999360"/>
            <a:ext cx="19621500" cy="9652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 defTabSz="825500">
              <a:spcBef>
                <a:spcPts val="4500"/>
              </a:spcBef>
              <a:buSzTx/>
              <a:buNone/>
              <a:defRPr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121" name="Shape 12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9" name="Shape 12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>
            <p:ph type="pic" idx="13"/>
          </p:nvPr>
        </p:nvSpPr>
        <p:spPr>
          <a:xfrm>
            <a:off x="836049" y="533400"/>
            <a:ext cx="22723245" cy="8007427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7" name="Shape 27"/>
          <p:cNvSpPr/>
          <p:nvPr>
            <p:ph type="title"/>
          </p:nvPr>
        </p:nvSpPr>
        <p:spPr>
          <a:xfrm>
            <a:off x="1689100" y="8945410"/>
            <a:ext cx="21005800" cy="176616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8" name="Shape 28"/>
          <p:cNvSpPr/>
          <p:nvPr>
            <p:ph type="body" sz="quarter" idx="1"/>
          </p:nvPr>
        </p:nvSpPr>
        <p:spPr>
          <a:xfrm>
            <a:off x="1689100" y="10682633"/>
            <a:ext cx="21005800" cy="2017367"/>
          </a:xfrm>
          <a:prstGeom prst="rect">
            <a:avLst/>
          </a:prstGeom>
        </p:spPr>
        <p:txBody>
          <a:bodyPr anchor="t"/>
          <a:lstStyle>
            <a:lvl1pPr marL="0" indent="0" defTabSz="825500">
              <a:lnSpc>
                <a:spcPct val="80000"/>
              </a:lnSpc>
              <a:spcBef>
                <a:spcPts val="0"/>
              </a:spcBef>
              <a:buSzTx/>
              <a:buNone/>
              <a:defRPr cap="small" spc="400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"/>
              </a:defRPr>
            </a:lvl1pPr>
            <a:lvl2pPr marL="0" indent="228600" defTabSz="825500">
              <a:lnSpc>
                <a:spcPct val="80000"/>
              </a:lnSpc>
              <a:spcBef>
                <a:spcPts val="0"/>
              </a:spcBef>
              <a:buSzTx/>
              <a:buNone/>
              <a:defRPr cap="small" spc="400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"/>
              </a:defRPr>
            </a:lvl2pPr>
            <a:lvl3pPr marL="0" indent="457200" defTabSz="825500">
              <a:lnSpc>
                <a:spcPct val="80000"/>
              </a:lnSpc>
              <a:spcBef>
                <a:spcPts val="0"/>
              </a:spcBef>
              <a:buSzTx/>
              <a:buNone/>
              <a:defRPr cap="small" spc="400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"/>
              </a:defRPr>
            </a:lvl3pPr>
            <a:lvl4pPr marL="0" indent="685800" defTabSz="825500">
              <a:lnSpc>
                <a:spcPct val="80000"/>
              </a:lnSpc>
              <a:spcBef>
                <a:spcPts val="0"/>
              </a:spcBef>
              <a:buSzTx/>
              <a:buNone/>
              <a:defRPr cap="small" spc="400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"/>
              </a:defRPr>
            </a:lvl4pPr>
            <a:lvl5pPr marL="0" indent="914400" defTabSz="825500">
              <a:lnSpc>
                <a:spcPct val="80000"/>
              </a:lnSpc>
              <a:spcBef>
                <a:spcPts val="0"/>
              </a:spcBef>
              <a:buSzTx/>
              <a:buNone/>
              <a:defRPr cap="small" spc="400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9" name="solar_orbiter_RGB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2121" y="12765361"/>
            <a:ext cx="2513536" cy="10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SOPHI_logo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81859" y="12765361"/>
            <a:ext cx="1040077" cy="10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logo_trans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681394" y="12765361"/>
            <a:ext cx="2249489" cy="10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LOGO_MPG_trans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496970" y="12765361"/>
            <a:ext cx="1273313" cy="10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Shape 33"/>
          <p:cNvSpPr/>
          <p:nvPr/>
        </p:nvSpPr>
        <p:spPr>
          <a:xfrm>
            <a:off x="10899514" y="12936811"/>
            <a:ext cx="10966896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300"/>
            </a:lvl1pPr>
          </a:lstStyle>
          <a:p>
            <a:pPr/>
            <a:r>
              <a:t>A. Lagg - L5 in Tandem with L1 - London, March 6-9 2017</a:t>
            </a:r>
          </a:p>
        </p:txBody>
      </p:sp>
      <p:sp>
        <p:nvSpPr>
          <p:cNvPr id="34" name="Shape 34"/>
          <p:cNvSpPr/>
          <p:nvPr>
            <p:ph type="sldNum" sz="quarter" idx="2"/>
          </p:nvPr>
        </p:nvSpPr>
        <p:spPr>
          <a:xfrm>
            <a:off x="23672800" y="13004800"/>
            <a:ext cx="508102" cy="5207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5" name="Shape 35"/>
          <p:cNvSpPr/>
          <p:nvPr/>
        </p:nvSpPr>
        <p:spPr>
          <a:xfrm>
            <a:off x="-1" y="12750800"/>
            <a:ext cx="24384002" cy="0"/>
          </a:xfrm>
          <a:prstGeom prst="line">
            <a:avLst/>
          </a:prstGeom>
          <a:ln w="12700">
            <a:solidFill>
              <a:srgbClr val="575451">
                <a:alpha val="90000"/>
              </a:srgbClr>
            </a:solidFill>
            <a:miter lim="400000"/>
          </a:ln>
          <a:effectLst>
            <a:outerShdw sx="100000" sy="100000" kx="0" ky="0" algn="b" rotWithShape="0" blurRad="25400" dist="25400" dir="5520000">
              <a:srgbClr val="FFFFFF">
                <a:alpha val="72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i="0" sz="4200">
                <a:solidFill>
                  <a:srgbClr val="3E3B39"/>
                </a:solidFill>
                <a:effectLst>
                  <a:outerShdw sx="100000" sy="100000" kx="0" ky="0" algn="b" rotWithShape="0" blurRad="25400" dist="12700" dir="4920000">
                    <a:srgbClr val="FFFFFF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36" name="Shape 36"/>
          <p:cNvSpPr/>
          <p:nvPr/>
        </p:nvSpPr>
        <p:spPr>
          <a:xfrm>
            <a:off x="-1" y="8768518"/>
            <a:ext cx="24384002" cy="1"/>
          </a:xfrm>
          <a:prstGeom prst="line">
            <a:avLst/>
          </a:prstGeom>
          <a:ln w="12700">
            <a:solidFill>
              <a:srgbClr val="575451">
                <a:alpha val="90000"/>
              </a:srgbClr>
            </a:solidFill>
            <a:miter lim="400000"/>
          </a:ln>
          <a:effectLst>
            <a:outerShdw sx="100000" sy="100000" kx="0" ky="0" algn="b" rotWithShape="0" blurRad="25400" dist="25400" dir="5520000">
              <a:srgbClr val="FFFFFF">
                <a:alpha val="72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i="0" sz="4200">
                <a:solidFill>
                  <a:srgbClr val="3E3B39"/>
                </a:solidFill>
                <a:effectLst>
                  <a:outerShdw sx="100000" sy="100000" kx="0" ky="0" algn="b" rotWithShape="0" blurRad="25400" dist="12700" dir="4920000">
                    <a:srgbClr val="FFFFFF">
                      <a:alpha val="50000"/>
                    </a:srgbClr>
                  </a:outerShdw>
                </a:effectLst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>
            <p:ph type="title"/>
          </p:nvPr>
        </p:nvSpPr>
        <p:spPr>
          <a:xfrm>
            <a:off x="1689100" y="5499100"/>
            <a:ext cx="21005800" cy="2730500"/>
          </a:xfrm>
          <a:prstGeom prst="rect">
            <a:avLst/>
          </a:prstGeom>
        </p:spPr>
        <p:txBody>
          <a:bodyPr anchor="ctr"/>
          <a:lstStyle/>
          <a:p>
            <a:pPr/>
            <a:r>
              <a:t>Title Text</a:t>
            </a:r>
          </a:p>
        </p:txBody>
      </p:sp>
      <p:sp>
        <p:nvSpPr>
          <p:cNvPr id="44" name="Shape 4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type="pic" sz="half" idx="13"/>
          </p:nvPr>
        </p:nvSpPr>
        <p:spPr>
          <a:xfrm>
            <a:off x="12090400" y="1498600"/>
            <a:ext cx="10541000" cy="107315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52" name="Shape 52"/>
          <p:cNvSpPr/>
          <p:nvPr>
            <p:ph type="title"/>
          </p:nvPr>
        </p:nvSpPr>
        <p:spPr>
          <a:xfrm>
            <a:off x="1689100" y="1295400"/>
            <a:ext cx="9525000" cy="57658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53" name="Shape 53"/>
          <p:cNvSpPr/>
          <p:nvPr>
            <p:ph type="body" sz="quarter" idx="1"/>
          </p:nvPr>
        </p:nvSpPr>
        <p:spPr>
          <a:xfrm>
            <a:off x="1689100" y="7251700"/>
            <a:ext cx="9525000" cy="5181600"/>
          </a:xfrm>
          <a:prstGeom prst="rect">
            <a:avLst/>
          </a:prstGeom>
        </p:spPr>
        <p:txBody>
          <a:bodyPr anchor="t"/>
          <a:lstStyle>
            <a:lvl1pPr marL="0" indent="0" defTabSz="825500">
              <a:lnSpc>
                <a:spcPct val="80000"/>
              </a:lnSpc>
              <a:spcBef>
                <a:spcPts val="0"/>
              </a:spcBef>
              <a:buSzTx/>
              <a:buNone/>
              <a:defRPr cap="all" spc="400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"/>
              </a:defRPr>
            </a:lvl1pPr>
            <a:lvl2pPr marL="0" indent="228600" defTabSz="825500">
              <a:lnSpc>
                <a:spcPct val="80000"/>
              </a:lnSpc>
              <a:spcBef>
                <a:spcPts val="0"/>
              </a:spcBef>
              <a:buSzTx/>
              <a:buNone/>
              <a:defRPr cap="all" spc="400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"/>
              </a:defRPr>
            </a:lvl2pPr>
            <a:lvl3pPr marL="0" indent="457200" defTabSz="825500">
              <a:lnSpc>
                <a:spcPct val="80000"/>
              </a:lnSpc>
              <a:spcBef>
                <a:spcPts val="0"/>
              </a:spcBef>
              <a:buSzTx/>
              <a:buNone/>
              <a:defRPr cap="all" spc="400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"/>
              </a:defRPr>
            </a:lvl3pPr>
            <a:lvl4pPr marL="0" indent="685800" defTabSz="825500">
              <a:lnSpc>
                <a:spcPct val="80000"/>
              </a:lnSpc>
              <a:spcBef>
                <a:spcPts val="0"/>
              </a:spcBef>
              <a:buSzTx/>
              <a:buNone/>
              <a:defRPr cap="all" spc="400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"/>
              </a:defRPr>
            </a:lvl4pPr>
            <a:lvl5pPr marL="0" indent="914400" defTabSz="825500">
              <a:lnSpc>
                <a:spcPct val="80000"/>
              </a:lnSpc>
              <a:spcBef>
                <a:spcPts val="0"/>
              </a:spcBef>
              <a:buSzTx/>
              <a:buNone/>
              <a:defRPr cap="all" spc="400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4" name="Shape 54"/>
          <p:cNvSpPr/>
          <p:nvPr>
            <p:ph type="sldNum" sz="quarter" idx="2"/>
          </p:nvPr>
        </p:nvSpPr>
        <p:spPr>
          <a:xfrm>
            <a:off x="11949855" y="13017500"/>
            <a:ext cx="508103" cy="5207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>
            <p:ph type="title"/>
          </p:nvPr>
        </p:nvSpPr>
        <p:spPr>
          <a:xfrm>
            <a:off x="356691" y="26293"/>
            <a:ext cx="16346588" cy="1219994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pic>
        <p:nvPicPr>
          <p:cNvPr id="62" name="solar_orbiter_RGB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912465" y="128289"/>
            <a:ext cx="2513536" cy="10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3" name="SOPHI_logo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526659" y="128289"/>
            <a:ext cx="1040077" cy="10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4" name="logo_trans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667394" y="128289"/>
            <a:ext cx="2249488" cy="10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5" name="LOGO_MPG_trans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017542" y="128289"/>
            <a:ext cx="1273313" cy="10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66" name="Shape 66"/>
          <p:cNvSpPr/>
          <p:nvPr/>
        </p:nvSpPr>
        <p:spPr>
          <a:xfrm>
            <a:off x="79114" y="13187263"/>
            <a:ext cx="14140209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400"/>
            </a:lvl1pPr>
          </a:lstStyle>
          <a:p>
            <a:pPr/>
            <a:r>
              <a:t>A. Lagg - L5 in Tandem with L1 - London, March 6-9 2017</a:t>
            </a:r>
          </a:p>
        </p:txBody>
      </p:sp>
      <p:sp>
        <p:nvSpPr>
          <p:cNvPr id="67" name="Shape 67"/>
          <p:cNvSpPr/>
          <p:nvPr>
            <p:ph type="sldNum" sz="quarter" idx="2"/>
          </p:nvPr>
        </p:nvSpPr>
        <p:spPr>
          <a:xfrm>
            <a:off x="23819917" y="13187263"/>
            <a:ext cx="467869" cy="520701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/>
            <a:fld id="{86CB4B4D-7CA3-9044-876B-883B54F8677D}" type="slidenum"/>
          </a:p>
        </p:txBody>
      </p:sp>
      <p:sp>
        <p:nvSpPr>
          <p:cNvPr id="68" name="Shape 68"/>
          <p:cNvSpPr/>
          <p:nvPr/>
        </p:nvSpPr>
        <p:spPr>
          <a:xfrm>
            <a:off x="-1" y="13188950"/>
            <a:ext cx="24384002" cy="0"/>
          </a:xfrm>
          <a:prstGeom prst="line">
            <a:avLst/>
          </a:prstGeom>
          <a:ln w="12700">
            <a:solidFill>
              <a:srgbClr val="575451">
                <a:alpha val="90000"/>
              </a:srgbClr>
            </a:solidFill>
            <a:miter lim="400000"/>
          </a:ln>
          <a:effectLst>
            <a:outerShdw sx="100000" sy="100000" kx="0" ky="0" algn="b" rotWithShape="0" blurRad="25400" dist="25400" dir="5520000">
              <a:srgbClr val="FFFFFF">
                <a:alpha val="72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i="0" sz="4200">
                <a:solidFill>
                  <a:srgbClr val="3E3B39"/>
                </a:solidFill>
                <a:effectLst>
                  <a:outerShdw sx="100000" sy="100000" kx="0" ky="0" algn="b" rotWithShape="0" blurRad="25400" dist="12700" dir="4920000">
                    <a:srgbClr val="FFFFFF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69" name="Shape 69"/>
          <p:cNvSpPr/>
          <p:nvPr/>
        </p:nvSpPr>
        <p:spPr>
          <a:xfrm>
            <a:off x="-1" y="1233785"/>
            <a:ext cx="24384002" cy="1"/>
          </a:xfrm>
          <a:prstGeom prst="line">
            <a:avLst/>
          </a:prstGeom>
          <a:ln w="12700">
            <a:solidFill>
              <a:srgbClr val="575451">
                <a:alpha val="90000"/>
              </a:srgbClr>
            </a:solidFill>
            <a:miter lim="400000"/>
          </a:ln>
          <a:effectLst>
            <a:outerShdw sx="100000" sy="100000" kx="0" ky="0" algn="b" rotWithShape="0" blurRad="25400" dist="25400" dir="5520000">
              <a:srgbClr val="FFFFFF">
                <a:alpha val="72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i="0" sz="4200">
                <a:solidFill>
                  <a:srgbClr val="3E3B39"/>
                </a:solidFill>
                <a:effectLst>
                  <a:outerShdw sx="100000" sy="100000" kx="0" ky="0" algn="b" rotWithShape="0" blurRad="25400" dist="12700" dir="4920000">
                    <a:srgbClr val="FFFFFF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70" name="Shape 70"/>
          <p:cNvSpPr/>
          <p:nvPr>
            <p:ph type="body" sz="half" idx="1"/>
          </p:nvPr>
        </p:nvSpPr>
        <p:spPr>
          <a:xfrm>
            <a:off x="444500" y="1600200"/>
            <a:ext cx="9079806" cy="10790337"/>
          </a:xfrm>
          <a:prstGeom prst="rect">
            <a:avLst/>
          </a:prstGeom>
        </p:spPr>
        <p:txBody>
          <a:bodyPr lIns="25400" tIns="25400" rIns="25400" bIns="25400"/>
          <a:lstStyle>
            <a:lvl1pPr>
              <a:spcBef>
                <a:spcPts val="2400"/>
              </a:spcBef>
            </a:lvl1pPr>
            <a:lvl2pPr>
              <a:spcBef>
                <a:spcPts val="2400"/>
              </a:spcBef>
            </a:lvl2pPr>
            <a:lvl3pPr>
              <a:spcBef>
                <a:spcPts val="2400"/>
              </a:spcBef>
            </a:lvl3pPr>
            <a:lvl4pPr>
              <a:spcBef>
                <a:spcPts val="2400"/>
              </a:spcBef>
            </a:lvl4pPr>
            <a:lvl5pPr>
              <a:spcBef>
                <a:spcPts val="240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8" name="Shape 7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9" name="Shape 7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/>
          <p:nvPr>
            <p:ph type="pic" sz="half" idx="13"/>
          </p:nvPr>
        </p:nvSpPr>
        <p:spPr>
          <a:xfrm>
            <a:off x="12573000" y="2981646"/>
            <a:ext cx="9893326" cy="8956354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7" name="Shape 8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8" name="Shape 88"/>
          <p:cNvSpPr/>
          <p:nvPr>
            <p:ph type="body" sz="half" idx="1"/>
          </p:nvPr>
        </p:nvSpPr>
        <p:spPr>
          <a:xfrm>
            <a:off x="1689100" y="3683000"/>
            <a:ext cx="10007600" cy="8255000"/>
          </a:xfrm>
          <a:prstGeom prst="rect">
            <a:avLst/>
          </a:prstGeom>
        </p:spPr>
        <p:txBody>
          <a:bodyPr/>
          <a:lstStyle>
            <a:lvl1pPr marL="533400" indent="-533400" defTabSz="825500">
              <a:defRPr sz="4400"/>
            </a:lvl1pPr>
            <a:lvl2pPr marL="1066800" indent="-533400" defTabSz="825500">
              <a:defRPr sz="4400"/>
            </a:lvl2pPr>
            <a:lvl3pPr marL="1600200" indent="-533400" defTabSz="825500">
              <a:defRPr sz="4400"/>
            </a:lvl3pPr>
            <a:lvl4pPr marL="2133600" indent="-533400" defTabSz="825500">
              <a:defRPr sz="4400"/>
            </a:lvl4pPr>
            <a:lvl5pPr marL="2667000" indent="-533400" defTabSz="825500"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89" name="solar_orbiter_RGB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2121" y="12765361"/>
            <a:ext cx="2513536" cy="10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0" name="SOPHI_logo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81859" y="12765361"/>
            <a:ext cx="1040077" cy="10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1" name="logo_trans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681394" y="12765361"/>
            <a:ext cx="2249489" cy="10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2" name="LOGO_MPG_trans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496970" y="12765361"/>
            <a:ext cx="1273313" cy="10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93" name="Shape 93"/>
          <p:cNvSpPr/>
          <p:nvPr/>
        </p:nvSpPr>
        <p:spPr>
          <a:xfrm>
            <a:off x="10899514" y="12936811"/>
            <a:ext cx="10966896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300"/>
            </a:lvl1pPr>
          </a:lstStyle>
          <a:p>
            <a:pPr/>
            <a:r>
              <a:t>A. Lagg - L5 in Tandem with L1 - London, March 6-9 2017</a:t>
            </a:r>
          </a:p>
        </p:txBody>
      </p:sp>
      <p:sp>
        <p:nvSpPr>
          <p:cNvPr id="94" name="Shape 94"/>
          <p:cNvSpPr/>
          <p:nvPr>
            <p:ph type="sldNum" sz="quarter" idx="2"/>
          </p:nvPr>
        </p:nvSpPr>
        <p:spPr>
          <a:xfrm>
            <a:off x="23672800" y="13004800"/>
            <a:ext cx="508102" cy="5207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/>
          <p:nvPr>
            <p:ph type="body" idx="1"/>
          </p:nvPr>
        </p:nvSpPr>
        <p:spPr>
          <a:xfrm>
            <a:off x="1689100" y="2730500"/>
            <a:ext cx="21005800" cy="82550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2" name="Shape 10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>
            <p:ph type="pic" sz="half" idx="13"/>
          </p:nvPr>
        </p:nvSpPr>
        <p:spPr>
          <a:xfrm>
            <a:off x="12395200" y="6604000"/>
            <a:ext cx="11176000" cy="64643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10" name="Shape 110"/>
          <p:cNvSpPr/>
          <p:nvPr>
            <p:ph type="pic" sz="quarter" idx="14"/>
          </p:nvPr>
        </p:nvSpPr>
        <p:spPr>
          <a:xfrm>
            <a:off x="12395200" y="711200"/>
            <a:ext cx="11176000" cy="54991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11" name="Shape 111"/>
          <p:cNvSpPr/>
          <p:nvPr>
            <p:ph type="pic" idx="15"/>
          </p:nvPr>
        </p:nvSpPr>
        <p:spPr>
          <a:xfrm>
            <a:off x="647700" y="711200"/>
            <a:ext cx="11366500" cy="123571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12" name="Shape 11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alk_line_hd.png"/>
          <p:cNvPicPr>
            <a:picLocks noChangeAspect="0"/>
          </p:cNvPicPr>
          <p:nvPr/>
        </p:nvPicPr>
        <p:blipFill>
          <a:blip r:embed="rId3">
            <a:alphaModFix amt="45000"/>
            <a:extLst/>
          </a:blip>
          <a:stretch>
            <a:fillRect/>
          </a:stretch>
        </p:blipFill>
        <p:spPr>
          <a:xfrm>
            <a:off x="736600" y="495300"/>
            <a:ext cx="22910800" cy="123444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hape 3"/>
          <p:cNvSpPr/>
          <p:nvPr>
            <p:ph type="title"/>
          </p:nvPr>
        </p:nvSpPr>
        <p:spPr>
          <a:xfrm>
            <a:off x="1689100" y="889000"/>
            <a:ext cx="21005800" cy="241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Shape 4"/>
          <p:cNvSpPr/>
          <p:nvPr>
            <p:ph type="body" idx="1"/>
          </p:nvPr>
        </p:nvSpPr>
        <p:spPr>
          <a:xfrm>
            <a:off x="1689100" y="3683000"/>
            <a:ext cx="21005800" cy="825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hape 5"/>
          <p:cNvSpPr/>
          <p:nvPr>
            <p:ph type="sldNum" sz="quarter" idx="2"/>
          </p:nvPr>
        </p:nvSpPr>
        <p:spPr>
          <a:xfrm>
            <a:off x="11940995" y="13017500"/>
            <a:ext cx="508103" cy="5207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1" cap="all" i="0" sz="2400">
                <a:latin typeface="+mn-lt"/>
                <a:ea typeface="+mn-ea"/>
                <a:cs typeface="+mn-cs"/>
                <a:sym typeface="Avenir Nex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transition xmlns:p14="http://schemas.microsoft.com/office/powerpoint/2010/main" spd="med" advClick="1"/>
  <p:txStyles>
    <p:titleStyle>
      <a:lvl1pPr marL="0" marR="0" indent="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small" i="0" spc="528" strike="noStrike" sz="6600" u="none">
          <a:ln>
            <a:noFill/>
          </a:ln>
          <a:solidFill>
            <a:srgbClr val="3E3B39"/>
          </a:solidFill>
          <a:effectLst>
            <a:outerShdw sx="100000" sy="100000" kx="0" ky="0" algn="b" rotWithShape="0" blurRad="25400" dist="25400" dir="5520000">
              <a:srgbClr val="FFFFFF">
                <a:alpha val="72000"/>
              </a:srgbClr>
            </a:outerShdw>
          </a:effectLst>
          <a:uFillTx/>
          <a:latin typeface="+mn-lt"/>
          <a:ea typeface="+mn-ea"/>
          <a:cs typeface="+mn-cs"/>
          <a:sym typeface="Avenir Next"/>
        </a:defRPr>
      </a:lvl1pPr>
      <a:lvl2pPr marL="0" marR="0" indent="2286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small" i="0" spc="528" strike="noStrike" sz="6600" u="none">
          <a:ln>
            <a:noFill/>
          </a:ln>
          <a:solidFill>
            <a:srgbClr val="3E3B39"/>
          </a:solidFill>
          <a:effectLst>
            <a:outerShdw sx="100000" sy="100000" kx="0" ky="0" algn="b" rotWithShape="0" blurRad="25400" dist="25400" dir="5520000">
              <a:srgbClr val="FFFFFF">
                <a:alpha val="72000"/>
              </a:srgbClr>
            </a:outerShdw>
          </a:effectLst>
          <a:uFillTx/>
          <a:latin typeface="+mn-lt"/>
          <a:ea typeface="+mn-ea"/>
          <a:cs typeface="+mn-cs"/>
          <a:sym typeface="Avenir Next"/>
        </a:defRPr>
      </a:lvl2pPr>
      <a:lvl3pPr marL="0" marR="0" indent="4572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small" i="0" spc="528" strike="noStrike" sz="6600" u="none">
          <a:ln>
            <a:noFill/>
          </a:ln>
          <a:solidFill>
            <a:srgbClr val="3E3B39"/>
          </a:solidFill>
          <a:effectLst>
            <a:outerShdw sx="100000" sy="100000" kx="0" ky="0" algn="b" rotWithShape="0" blurRad="25400" dist="25400" dir="5520000">
              <a:srgbClr val="FFFFFF">
                <a:alpha val="72000"/>
              </a:srgbClr>
            </a:outerShdw>
          </a:effectLst>
          <a:uFillTx/>
          <a:latin typeface="+mn-lt"/>
          <a:ea typeface="+mn-ea"/>
          <a:cs typeface="+mn-cs"/>
          <a:sym typeface="Avenir Next"/>
        </a:defRPr>
      </a:lvl3pPr>
      <a:lvl4pPr marL="0" marR="0" indent="6858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small" i="0" spc="528" strike="noStrike" sz="6600" u="none">
          <a:ln>
            <a:noFill/>
          </a:ln>
          <a:solidFill>
            <a:srgbClr val="3E3B39"/>
          </a:solidFill>
          <a:effectLst>
            <a:outerShdw sx="100000" sy="100000" kx="0" ky="0" algn="b" rotWithShape="0" blurRad="25400" dist="25400" dir="5520000">
              <a:srgbClr val="FFFFFF">
                <a:alpha val="72000"/>
              </a:srgbClr>
            </a:outerShdw>
          </a:effectLst>
          <a:uFillTx/>
          <a:latin typeface="+mn-lt"/>
          <a:ea typeface="+mn-ea"/>
          <a:cs typeface="+mn-cs"/>
          <a:sym typeface="Avenir Next"/>
        </a:defRPr>
      </a:lvl4pPr>
      <a:lvl5pPr marL="0" marR="0" indent="9144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small" i="0" spc="528" strike="noStrike" sz="6600" u="none">
          <a:ln>
            <a:noFill/>
          </a:ln>
          <a:solidFill>
            <a:srgbClr val="3E3B39"/>
          </a:solidFill>
          <a:effectLst>
            <a:outerShdw sx="100000" sy="100000" kx="0" ky="0" algn="b" rotWithShape="0" blurRad="25400" dist="25400" dir="5520000">
              <a:srgbClr val="FFFFFF">
                <a:alpha val="72000"/>
              </a:srgbClr>
            </a:outerShdw>
          </a:effectLst>
          <a:uFillTx/>
          <a:latin typeface="+mn-lt"/>
          <a:ea typeface="+mn-ea"/>
          <a:cs typeface="+mn-cs"/>
          <a:sym typeface="Avenir Next"/>
        </a:defRPr>
      </a:lvl5pPr>
      <a:lvl6pPr marL="0" marR="0" indent="11430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small" i="0" spc="528" strike="noStrike" sz="6600" u="none">
          <a:ln>
            <a:noFill/>
          </a:ln>
          <a:solidFill>
            <a:srgbClr val="3E3B39"/>
          </a:solidFill>
          <a:effectLst>
            <a:outerShdw sx="100000" sy="100000" kx="0" ky="0" algn="b" rotWithShape="0" blurRad="25400" dist="25400" dir="5520000">
              <a:srgbClr val="FFFFFF">
                <a:alpha val="72000"/>
              </a:srgbClr>
            </a:outerShdw>
          </a:effectLst>
          <a:uFillTx/>
          <a:latin typeface="+mn-lt"/>
          <a:ea typeface="+mn-ea"/>
          <a:cs typeface="+mn-cs"/>
          <a:sym typeface="Avenir Next"/>
        </a:defRPr>
      </a:lvl6pPr>
      <a:lvl7pPr marL="0" marR="0" indent="13716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small" i="0" spc="528" strike="noStrike" sz="6600" u="none">
          <a:ln>
            <a:noFill/>
          </a:ln>
          <a:solidFill>
            <a:srgbClr val="3E3B39"/>
          </a:solidFill>
          <a:effectLst>
            <a:outerShdw sx="100000" sy="100000" kx="0" ky="0" algn="b" rotWithShape="0" blurRad="25400" dist="25400" dir="5520000">
              <a:srgbClr val="FFFFFF">
                <a:alpha val="72000"/>
              </a:srgbClr>
            </a:outerShdw>
          </a:effectLst>
          <a:uFillTx/>
          <a:latin typeface="+mn-lt"/>
          <a:ea typeface="+mn-ea"/>
          <a:cs typeface="+mn-cs"/>
          <a:sym typeface="Avenir Next"/>
        </a:defRPr>
      </a:lvl7pPr>
      <a:lvl8pPr marL="0" marR="0" indent="16002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small" i="0" spc="528" strike="noStrike" sz="6600" u="none">
          <a:ln>
            <a:noFill/>
          </a:ln>
          <a:solidFill>
            <a:srgbClr val="3E3B39"/>
          </a:solidFill>
          <a:effectLst>
            <a:outerShdw sx="100000" sy="100000" kx="0" ky="0" algn="b" rotWithShape="0" blurRad="25400" dist="25400" dir="5520000">
              <a:srgbClr val="FFFFFF">
                <a:alpha val="72000"/>
              </a:srgbClr>
            </a:outerShdw>
          </a:effectLst>
          <a:uFillTx/>
          <a:latin typeface="+mn-lt"/>
          <a:ea typeface="+mn-ea"/>
          <a:cs typeface="+mn-cs"/>
          <a:sym typeface="Avenir Next"/>
        </a:defRPr>
      </a:lvl8pPr>
      <a:lvl9pPr marL="0" marR="0" indent="18288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small" i="0" spc="528" strike="noStrike" sz="6600" u="none">
          <a:ln>
            <a:noFill/>
          </a:ln>
          <a:solidFill>
            <a:srgbClr val="3E3B39"/>
          </a:solidFill>
          <a:effectLst>
            <a:outerShdw sx="100000" sy="100000" kx="0" ky="0" algn="b" rotWithShape="0" blurRad="25400" dist="25400" dir="5520000">
              <a:srgbClr val="FFFFFF">
                <a:alpha val="72000"/>
              </a:srgbClr>
            </a:outerShdw>
          </a:effectLst>
          <a:uFillTx/>
          <a:latin typeface="+mn-lt"/>
          <a:ea typeface="+mn-ea"/>
          <a:cs typeface="+mn-cs"/>
          <a:sym typeface="Avenir Next"/>
        </a:defRPr>
      </a:lvl9pPr>
    </p:titleStyle>
    <p:bodyStyle>
      <a:lvl1pPr marL="635000" marR="0" indent="-635000" algn="l" defTabSz="8128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000" u="none">
          <a:ln>
            <a:noFill/>
          </a:ln>
          <a:solidFill>
            <a:srgbClr val="5E524C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uFillTx/>
          <a:latin typeface="Avenir Next Medium"/>
          <a:ea typeface="Avenir Next Medium"/>
          <a:cs typeface="Avenir Next Medium"/>
          <a:sym typeface="Avenir Next Medium"/>
        </a:defRPr>
      </a:lvl1pPr>
      <a:lvl2pPr marL="1270000" marR="0" indent="-635000" algn="l" defTabSz="8128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000" u="none">
          <a:ln>
            <a:noFill/>
          </a:ln>
          <a:solidFill>
            <a:srgbClr val="5E524C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uFillTx/>
          <a:latin typeface="Avenir Next Medium"/>
          <a:ea typeface="Avenir Next Medium"/>
          <a:cs typeface="Avenir Next Medium"/>
          <a:sym typeface="Avenir Next Medium"/>
        </a:defRPr>
      </a:lvl2pPr>
      <a:lvl3pPr marL="1905000" marR="0" indent="-635000" algn="l" defTabSz="8128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000" u="none">
          <a:ln>
            <a:noFill/>
          </a:ln>
          <a:solidFill>
            <a:srgbClr val="5E524C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uFillTx/>
          <a:latin typeface="Avenir Next Medium"/>
          <a:ea typeface="Avenir Next Medium"/>
          <a:cs typeface="Avenir Next Medium"/>
          <a:sym typeface="Avenir Next Medium"/>
        </a:defRPr>
      </a:lvl3pPr>
      <a:lvl4pPr marL="2540000" marR="0" indent="-635000" algn="l" defTabSz="8128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000" u="none">
          <a:ln>
            <a:noFill/>
          </a:ln>
          <a:solidFill>
            <a:srgbClr val="5E524C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uFillTx/>
          <a:latin typeface="Avenir Next Medium"/>
          <a:ea typeface="Avenir Next Medium"/>
          <a:cs typeface="Avenir Next Medium"/>
          <a:sym typeface="Avenir Next Medium"/>
        </a:defRPr>
      </a:lvl4pPr>
      <a:lvl5pPr marL="3175000" marR="0" indent="-635000" algn="l" defTabSz="8128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000" u="none">
          <a:ln>
            <a:noFill/>
          </a:ln>
          <a:solidFill>
            <a:srgbClr val="5E524C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uFillTx/>
          <a:latin typeface="Avenir Next Medium"/>
          <a:ea typeface="Avenir Next Medium"/>
          <a:cs typeface="Avenir Next Medium"/>
          <a:sym typeface="Avenir Next Medium"/>
        </a:defRPr>
      </a:lvl5pPr>
      <a:lvl6pPr marL="3810000" marR="0" indent="-635000" algn="l" defTabSz="8128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000" u="none">
          <a:ln>
            <a:noFill/>
          </a:ln>
          <a:solidFill>
            <a:srgbClr val="5E524C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uFillTx/>
          <a:latin typeface="Avenir Next Medium"/>
          <a:ea typeface="Avenir Next Medium"/>
          <a:cs typeface="Avenir Next Medium"/>
          <a:sym typeface="Avenir Next Medium"/>
        </a:defRPr>
      </a:lvl6pPr>
      <a:lvl7pPr marL="4445000" marR="0" indent="-635000" algn="l" defTabSz="8128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000" u="none">
          <a:ln>
            <a:noFill/>
          </a:ln>
          <a:solidFill>
            <a:srgbClr val="5E524C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uFillTx/>
          <a:latin typeface="Avenir Next Medium"/>
          <a:ea typeface="Avenir Next Medium"/>
          <a:cs typeface="Avenir Next Medium"/>
          <a:sym typeface="Avenir Next Medium"/>
        </a:defRPr>
      </a:lvl7pPr>
      <a:lvl8pPr marL="5080000" marR="0" indent="-635000" algn="l" defTabSz="8128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000" u="none">
          <a:ln>
            <a:noFill/>
          </a:ln>
          <a:solidFill>
            <a:srgbClr val="5E524C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uFillTx/>
          <a:latin typeface="Avenir Next Medium"/>
          <a:ea typeface="Avenir Next Medium"/>
          <a:cs typeface="Avenir Next Medium"/>
          <a:sym typeface="Avenir Next Medium"/>
        </a:defRPr>
      </a:lvl8pPr>
      <a:lvl9pPr marL="5715000" marR="0" indent="-635000" algn="l" defTabSz="8128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000" u="none">
          <a:ln>
            <a:noFill/>
          </a:ln>
          <a:solidFill>
            <a:srgbClr val="5E524C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uFillTx/>
          <a:latin typeface="Avenir Next Medium"/>
          <a:ea typeface="Avenir Next Medium"/>
          <a:cs typeface="Avenir Next Medium"/>
          <a:sym typeface="Avenir Next Medium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0" strike="noStrike" sz="2400" u="none">
          <a:ln>
            <a:noFill/>
          </a:ln>
          <a:solidFill>
            <a:schemeClr val="tx1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uFillTx/>
          <a:latin typeface="+mn-lt"/>
          <a:ea typeface="+mn-ea"/>
          <a:cs typeface="+mn-cs"/>
          <a:sym typeface="Avenir Nex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0" strike="noStrike" sz="2400" u="none">
          <a:ln>
            <a:noFill/>
          </a:ln>
          <a:solidFill>
            <a:schemeClr val="tx1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uFillTx/>
          <a:latin typeface="+mn-lt"/>
          <a:ea typeface="+mn-ea"/>
          <a:cs typeface="+mn-cs"/>
          <a:sym typeface="Avenir Nex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0" strike="noStrike" sz="2400" u="none">
          <a:ln>
            <a:noFill/>
          </a:ln>
          <a:solidFill>
            <a:schemeClr val="tx1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uFillTx/>
          <a:latin typeface="+mn-lt"/>
          <a:ea typeface="+mn-ea"/>
          <a:cs typeface="+mn-cs"/>
          <a:sym typeface="Avenir Nex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0" strike="noStrike" sz="2400" u="none">
          <a:ln>
            <a:noFill/>
          </a:ln>
          <a:solidFill>
            <a:schemeClr val="tx1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uFillTx/>
          <a:latin typeface="+mn-lt"/>
          <a:ea typeface="+mn-ea"/>
          <a:cs typeface="+mn-cs"/>
          <a:sym typeface="Avenir Nex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0" strike="noStrike" sz="2400" u="none">
          <a:ln>
            <a:noFill/>
          </a:ln>
          <a:solidFill>
            <a:schemeClr val="tx1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uFillTx/>
          <a:latin typeface="+mn-lt"/>
          <a:ea typeface="+mn-ea"/>
          <a:cs typeface="+mn-cs"/>
          <a:sym typeface="Avenir Nex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0" strike="noStrike" sz="2400" u="none">
          <a:ln>
            <a:noFill/>
          </a:ln>
          <a:solidFill>
            <a:schemeClr val="tx1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uFillTx/>
          <a:latin typeface="+mn-lt"/>
          <a:ea typeface="+mn-ea"/>
          <a:cs typeface="+mn-cs"/>
          <a:sym typeface="Avenir Nex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0" strike="noStrike" sz="2400" u="none">
          <a:ln>
            <a:noFill/>
          </a:ln>
          <a:solidFill>
            <a:schemeClr val="tx1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uFillTx/>
          <a:latin typeface="+mn-lt"/>
          <a:ea typeface="+mn-ea"/>
          <a:cs typeface="+mn-cs"/>
          <a:sym typeface="Avenir Nex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0" strike="noStrike" sz="2400" u="none">
          <a:ln>
            <a:noFill/>
          </a:ln>
          <a:solidFill>
            <a:schemeClr val="tx1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uFillTx/>
          <a:latin typeface="+mn-lt"/>
          <a:ea typeface="+mn-ea"/>
          <a:cs typeface="+mn-cs"/>
          <a:sym typeface="Avenir Nex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0" strike="noStrike" sz="2400" u="none">
          <a:ln>
            <a:noFill/>
          </a:ln>
          <a:solidFill>
            <a:schemeClr val="tx1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uFillTx/>
          <a:latin typeface="+mn-lt"/>
          <a:ea typeface="+mn-ea"/>
          <a:cs typeface="+mn-cs"/>
          <a:sym typeface="Avenir Nex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2.jpeg"/><Relationship Id="rId4" Type="http://schemas.openxmlformats.org/officeDocument/2006/relationships/image" Target="../media/image8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4" Type="http://schemas.openxmlformats.org/officeDocument/2006/relationships/image" Target="../media/image18.png"/><Relationship Id="rId5" Type="http://schemas.openxmlformats.org/officeDocument/2006/relationships/image" Target="../media/image40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eg"/><Relationship Id="rId3" Type="http://schemas.openxmlformats.org/officeDocument/2006/relationships/image" Target="../media/image41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video" Target="../media/media3.mov"/><Relationship Id="rId3" Type="http://schemas.microsoft.com/office/2007/relationships/media" Target="../media/media3.mov"/><Relationship Id="rId4" Type="http://schemas.openxmlformats.org/officeDocument/2006/relationships/image" Target="../media/image42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5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eg"/><Relationship Id="rId3" Type="http://schemas.openxmlformats.org/officeDocument/2006/relationships/image" Target="../media/image56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9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Relationship Id="rId4" Type="http://schemas.openxmlformats.org/officeDocument/2006/relationships/video" Target="../media/media1.mp4"/><Relationship Id="rId5" Type="http://schemas.microsoft.com/office/2007/relationships/media" Target="../media/media1.mp4"/><Relationship Id="rId6" Type="http://schemas.openxmlformats.org/officeDocument/2006/relationships/image" Target="../media/image61.png"/><Relationship Id="rId7" Type="http://schemas.openxmlformats.org/officeDocument/2006/relationships/image" Target="../media/image62.png"/><Relationship Id="rId8" Type="http://schemas.openxmlformats.org/officeDocument/2006/relationships/image" Target="../media/image63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Relationship Id="rId4" Type="http://schemas.openxmlformats.org/officeDocument/2006/relationships/image" Target="../media/image66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Relationship Id="rId4" Type="http://schemas.openxmlformats.org/officeDocument/2006/relationships/image" Target="../media/image69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Relationship Id="rId4" Type="http://schemas.openxmlformats.org/officeDocument/2006/relationships/image" Target="../media/image76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7.png"/><Relationship Id="rId3" Type="http://schemas.openxmlformats.org/officeDocument/2006/relationships/image" Target="../media/image78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video" Target="../media/media2.mov"/><Relationship Id="rId3" Type="http://schemas.microsoft.com/office/2007/relationships/media" Target="../media/media2.mov"/><Relationship Id="rId4" Type="http://schemas.openxmlformats.org/officeDocument/2006/relationships/image" Target="../media/image19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9" Type="http://schemas.openxmlformats.org/officeDocument/2006/relationships/image" Target="../media/image28.png"/><Relationship Id="rId10" Type="http://schemas.openxmlformats.org/officeDocument/2006/relationships/image" Target="../media/image29.png"/><Relationship Id="rId11" Type="http://schemas.openxmlformats.org/officeDocument/2006/relationships/image" Target="../media/image30.png"/><Relationship Id="rId12" Type="http://schemas.openxmlformats.org/officeDocument/2006/relationships/image" Target="../media/image31.png"/><Relationship Id="rId13" Type="http://schemas.openxmlformats.org/officeDocument/2006/relationships/image" Target="../media/image32.png"/><Relationship Id="rId14" Type="http://schemas.openxmlformats.org/officeDocument/2006/relationships/image" Target="../media/image33.png"/><Relationship Id="rId15" Type="http://schemas.openxmlformats.org/officeDocument/2006/relationships/image" Target="../media/image34.png"/><Relationship Id="rId16" Type="http://schemas.openxmlformats.org/officeDocument/2006/relationships/image" Target="../media/image35.png"/><Relationship Id="rId17" Type="http://schemas.openxmlformats.org/officeDocument/2006/relationships/image" Target="../media/image36.png"/><Relationship Id="rId18" Type="http://schemas.openxmlformats.org/officeDocument/2006/relationships/image" Target="../media/image37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709049" y="1487766"/>
            <a:ext cx="11444894" cy="7258776"/>
          </a:xfrm>
          <a:prstGeom prst="rect">
            <a:avLst/>
          </a:prstGeom>
        </p:spPr>
      </p:pic>
      <p:sp>
        <p:nvSpPr>
          <p:cNvPr id="146" name="Shape 14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660400">
              <a:defRPr spc="422" sz="5280">
                <a:effectLst>
                  <a:outerShdw sx="100000" sy="100000" kx="0" ky="0" algn="b" rotWithShape="0" blurRad="20320" dist="20320" dir="5520000">
                    <a:srgbClr val="FFFFFF">
                      <a:alpha val="72000"/>
                    </a:srgbClr>
                  </a:outerShdw>
                </a:effectLst>
              </a:defRPr>
            </a:pPr>
            <a:r>
              <a:t>Solar Orbiter</a:t>
            </a:r>
            <a:br/>
            <a:r>
              <a:t>Polarimetric and Helioseismic Imager (SO/PHI)</a:t>
            </a:r>
          </a:p>
        </p:txBody>
      </p:sp>
      <p:sp>
        <p:nvSpPr>
          <p:cNvPr id="147" name="Shape 14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693419">
              <a:defRPr spc="336" sz="4200">
                <a:effectLst>
                  <a:outerShdw sx="100000" sy="100000" kx="0" ky="0" algn="b" rotWithShape="0" blurRad="21336" dist="21336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Andreas Lagg and the PHI Team</a:t>
            </a:r>
            <a:br/>
            <a:r>
              <a:t>MPI for Solar System research, Göttingen</a:t>
            </a:r>
            <a:br/>
          </a:p>
        </p:txBody>
      </p:sp>
      <p:grpSp>
        <p:nvGrpSpPr>
          <p:cNvPr id="150" name="Group 150"/>
          <p:cNvGrpSpPr/>
          <p:nvPr/>
        </p:nvGrpSpPr>
        <p:grpSpPr>
          <a:xfrm>
            <a:off x="12480374" y="1487713"/>
            <a:ext cx="11444893" cy="7258881"/>
            <a:chOff x="0" y="0"/>
            <a:chExt cx="11444892" cy="7258880"/>
          </a:xfrm>
        </p:grpSpPr>
        <p:pic>
          <p:nvPicPr>
            <p:cNvPr id="149" name="DSCN5768-small.jp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157" t="8043" r="3047" b="13701"/>
            <a:stretch>
              <a:fillRect/>
            </a:stretch>
          </p:blipFill>
          <p:spPr>
            <a:xfrm>
              <a:off x="127000" y="88900"/>
              <a:ext cx="11190893" cy="692868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8" name="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1444893" cy="725888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800735">
              <a:defRPr spc="512" sz="6402">
                <a:effectLst>
                  <a:outerShdw sx="100000" sy="100000" kx="0" ky="0" algn="b" rotWithShape="0" blurRad="24638" dist="24638" dir="5520000">
                    <a:srgbClr val="FFFFFF">
                      <a:alpha val="72000"/>
                    </a:srgbClr>
                  </a:outerShdw>
                </a:effectLst>
              </a:defRPr>
            </a:pPr>
            <a:r>
              <a:t>PHI@L5: Heritage </a:t>
            </a:r>
            <a:r>
              <a:rPr b="0" spc="232" sz="2910"/>
              <a:t>(See also S. Kraft presentation Monday)</a:t>
            </a:r>
          </a:p>
        </p:txBody>
      </p:sp>
      <p:sp>
        <p:nvSpPr>
          <p:cNvPr id="227" name="Shape 227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28" name="Shape 228"/>
          <p:cNvSpPr/>
          <p:nvPr>
            <p:ph type="body" sz="half" idx="1"/>
          </p:nvPr>
        </p:nvSpPr>
        <p:spPr>
          <a:xfrm>
            <a:off x="223925" y="1600200"/>
            <a:ext cx="11332479" cy="8610600"/>
          </a:xfrm>
          <a:prstGeom prst="rect">
            <a:avLst/>
          </a:prstGeom>
        </p:spPr>
        <p:txBody>
          <a:bodyPr anchor="t"/>
          <a:lstStyle/>
          <a:p>
            <a:pPr marL="571500" indent="-571500" defTabSz="731519">
              <a:spcBef>
                <a:spcPts val="900"/>
              </a:spcBef>
              <a:defRPr b="1" sz="4500">
                <a:solidFill>
                  <a:schemeClr val="accent6">
                    <a:hueOff val="-284210"/>
                    <a:satOff val="2084"/>
                    <a:lumOff val="-13137"/>
                  </a:schemeClr>
                </a:solidFill>
                <a:effectLst>
                  <a:outerShdw sx="100000" sy="100000" kx="0" ky="0" algn="b" rotWithShape="0" blurRad="22860" dist="22860" dir="5520000">
                    <a:srgbClr val="FFFFFF">
                      <a:alpha val="71999"/>
                    </a:srgbClr>
                  </a:outerShdw>
                </a:effectLst>
                <a:latin typeface="+mn-lt"/>
                <a:ea typeface="+mn-ea"/>
                <a:cs typeface="+mn-cs"/>
                <a:sym typeface="Avenir Next"/>
              </a:defRPr>
            </a:pPr>
            <a:r>
              <a:t>Hardware ready for launch (Oct. 2018)</a:t>
            </a:r>
          </a:p>
          <a:p>
            <a:pPr marL="571500" indent="-571500" defTabSz="731519">
              <a:spcBef>
                <a:spcPts val="900"/>
              </a:spcBef>
              <a:defRPr b="1" sz="4500">
                <a:solidFill>
                  <a:schemeClr val="accent6">
                    <a:hueOff val="-284210"/>
                    <a:satOff val="2084"/>
                    <a:lumOff val="-13137"/>
                  </a:schemeClr>
                </a:solidFill>
                <a:effectLst>
                  <a:outerShdw sx="100000" sy="100000" kx="0" ky="0" algn="b" rotWithShape="0" blurRad="22860" dist="22860" dir="5520000">
                    <a:srgbClr val="FFFFFF">
                      <a:alpha val="71999"/>
                    </a:srgbClr>
                  </a:outerShdw>
                </a:effectLst>
                <a:latin typeface="+mn-lt"/>
                <a:ea typeface="+mn-ea"/>
                <a:cs typeface="+mn-cs"/>
                <a:sym typeface="Avenir Next"/>
              </a:defRPr>
            </a:pPr>
            <a:r>
              <a:t>On-board processing</a:t>
            </a:r>
          </a:p>
          <a:p>
            <a:pPr lvl="1" marL="1143000" indent="-571500" defTabSz="731519">
              <a:spcBef>
                <a:spcPts val="900"/>
              </a:spcBef>
              <a:defRPr sz="4500">
                <a:effectLst>
                  <a:outerShdw sx="100000" sy="100000" kx="0" ky="0" algn="b" rotWithShape="0" blurRad="22860" dist="22860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most efficient data compression technique available</a:t>
            </a:r>
          </a:p>
          <a:p>
            <a:pPr lvl="1" marL="1143000" indent="-571500" defTabSz="731519">
              <a:spcBef>
                <a:spcPts val="900"/>
              </a:spcBef>
              <a:defRPr sz="4500">
                <a:effectLst>
                  <a:outerShdw sx="100000" sy="100000" kx="0" ky="0" algn="b" rotWithShape="0" blurRad="22860" dist="22860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6x4 Stokes images, 14bit</a:t>
            </a:r>
            <a:br/>
            <a:r>
              <a:t>—&gt; 1-5 par. maps, 10 bit</a:t>
            </a:r>
          </a:p>
          <a:p>
            <a:pPr lvl="1" marL="1143000" indent="-571500" defTabSz="731519">
              <a:spcBef>
                <a:spcPts val="900"/>
              </a:spcBef>
              <a:defRPr sz="4500">
                <a:effectLst>
                  <a:outerShdw sx="100000" sy="100000" kx="0" ky="0" algn="b" rotWithShape="0" blurRad="22860" dist="22860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(comp ratio: 6 — 32)</a:t>
            </a:r>
          </a:p>
          <a:p>
            <a:pPr lvl="1" marL="1143000" indent="-571500" defTabSz="731519">
              <a:spcBef>
                <a:spcPts val="900"/>
              </a:spcBef>
              <a:defRPr sz="4500">
                <a:effectLst>
                  <a:outerShdw sx="100000" sy="100000" kx="0" ky="0" algn="b" rotWithShape="0" blurRad="22860" dist="22860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Lossless comp: x2</a:t>
            </a:r>
          </a:p>
          <a:p>
            <a:pPr lvl="1" marL="1143000" indent="-571500" defTabSz="731519">
              <a:spcBef>
                <a:spcPts val="900"/>
              </a:spcBef>
              <a:defRPr sz="4500">
                <a:effectLst>
                  <a:outerShdw sx="100000" sy="100000" kx="0" ky="0" algn="b" rotWithShape="0" blurRad="22860" dist="22860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Lossy comp: up to x3</a:t>
            </a:r>
            <a:br/>
            <a:r>
              <a:t>—&gt; total comp. 12 — 1000</a:t>
            </a:r>
          </a:p>
        </p:txBody>
      </p:sp>
      <p:grpSp>
        <p:nvGrpSpPr>
          <p:cNvPr id="240" name="Group 240"/>
          <p:cNvGrpSpPr/>
          <p:nvPr/>
        </p:nvGrpSpPr>
        <p:grpSpPr>
          <a:xfrm>
            <a:off x="11870184" y="1323280"/>
            <a:ext cx="12598096" cy="8610601"/>
            <a:chOff x="0" y="0"/>
            <a:chExt cx="12598094" cy="8610600"/>
          </a:xfrm>
        </p:grpSpPr>
        <p:pic>
          <p:nvPicPr>
            <p:cNvPr id="229" name="pasted-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7385" y="0"/>
              <a:ext cx="11946937" cy="79646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0" name="Shape 230"/>
            <p:cNvSpPr/>
            <p:nvPr/>
          </p:nvSpPr>
          <p:spPr>
            <a:xfrm>
              <a:off x="12195758" y="666750"/>
              <a:ext cx="257557" cy="800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4500"/>
                </a:spcBef>
                <a:defRPr i="0" sz="4000">
                  <a:latin typeface="Avenir Next Demi Bold"/>
                  <a:ea typeface="Avenir Next Demi Bold"/>
                  <a:cs typeface="Avenir Next Demi Bold"/>
                  <a:sym typeface="Avenir Next Demi Bold"/>
                </a:defRPr>
              </a:lvl1pPr>
            </a:lstStyle>
            <a:p>
              <a:pPr/>
              <a:r>
                <a:t>I</a:t>
              </a:r>
            </a:p>
          </p:txBody>
        </p:sp>
        <p:sp>
          <p:nvSpPr>
            <p:cNvPr id="231" name="Shape 231"/>
            <p:cNvSpPr/>
            <p:nvPr/>
          </p:nvSpPr>
          <p:spPr>
            <a:xfrm>
              <a:off x="12050978" y="2631016"/>
              <a:ext cx="547117" cy="800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4500"/>
                </a:spcBef>
                <a:defRPr i="0" sz="4000">
                  <a:latin typeface="Avenir Next Demi Bold"/>
                  <a:ea typeface="Avenir Next Demi Bold"/>
                  <a:cs typeface="Avenir Next Demi Bold"/>
                  <a:sym typeface="Avenir Next Demi Bold"/>
                </a:defRPr>
              </a:lvl1pPr>
            </a:lstStyle>
            <a:p>
              <a:pPr/>
              <a:r>
                <a:t>Q</a:t>
              </a:r>
            </a:p>
          </p:txBody>
        </p:sp>
        <p:sp>
          <p:nvSpPr>
            <p:cNvPr id="232" name="Shape 232"/>
            <p:cNvSpPr/>
            <p:nvPr/>
          </p:nvSpPr>
          <p:spPr>
            <a:xfrm>
              <a:off x="12086030" y="4595283"/>
              <a:ext cx="477013" cy="800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4500"/>
                </a:spcBef>
                <a:defRPr i="0" sz="4000">
                  <a:latin typeface="Avenir Next Demi Bold"/>
                  <a:ea typeface="Avenir Next Demi Bold"/>
                  <a:cs typeface="Avenir Next Demi Bold"/>
                  <a:sym typeface="Avenir Next Demi Bold"/>
                </a:defRPr>
              </a:lvl1pPr>
            </a:lstStyle>
            <a:p>
              <a:pPr/>
              <a:r>
                <a:t>U</a:t>
              </a:r>
            </a:p>
          </p:txBody>
        </p:sp>
        <p:sp>
          <p:nvSpPr>
            <p:cNvPr id="233" name="Shape 233"/>
            <p:cNvSpPr/>
            <p:nvPr/>
          </p:nvSpPr>
          <p:spPr>
            <a:xfrm>
              <a:off x="12101524" y="6559550"/>
              <a:ext cx="446025" cy="800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4500"/>
                </a:spcBef>
                <a:defRPr i="0" sz="4000">
                  <a:latin typeface="Avenir Next Demi Bold"/>
                  <a:ea typeface="Avenir Next Demi Bold"/>
                  <a:cs typeface="Avenir Next Demi Bold"/>
                  <a:sym typeface="Avenir Next Demi Bold"/>
                </a:defRPr>
              </a:lvl1pPr>
            </a:lstStyle>
            <a:p>
              <a:pPr/>
              <a:r>
                <a:t>V</a:t>
              </a:r>
            </a:p>
          </p:txBody>
        </p:sp>
        <p:sp>
          <p:nvSpPr>
            <p:cNvPr id="234" name="Shape 234"/>
            <p:cNvSpPr/>
            <p:nvPr/>
          </p:nvSpPr>
          <p:spPr>
            <a:xfrm>
              <a:off x="0" y="7950200"/>
              <a:ext cx="1738275" cy="66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4500"/>
                </a:spcBef>
                <a:defRPr i="0" sz="3200">
                  <a:latin typeface="Avenir Next Demi Bold"/>
                  <a:ea typeface="Avenir Next Demi Bold"/>
                  <a:cs typeface="Avenir Next Demi Bold"/>
                  <a:sym typeface="Avenir Next Demi Bold"/>
                </a:defRPr>
              </a:lvl1pPr>
            </a:lstStyle>
            <a:p>
              <a:pPr/>
              <a:r>
                <a:t>-400 mÅ</a:t>
              </a:r>
            </a:p>
          </p:txBody>
        </p:sp>
        <p:sp>
          <p:nvSpPr>
            <p:cNvPr id="235" name="Shape 235"/>
            <p:cNvSpPr/>
            <p:nvPr/>
          </p:nvSpPr>
          <p:spPr>
            <a:xfrm>
              <a:off x="2011680" y="7950200"/>
              <a:ext cx="1738275" cy="66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4500"/>
                </a:spcBef>
                <a:defRPr i="0" sz="3200">
                  <a:latin typeface="Avenir Next Demi Bold"/>
                  <a:ea typeface="Avenir Next Demi Bold"/>
                  <a:cs typeface="Avenir Next Demi Bold"/>
                  <a:sym typeface="Avenir Next Demi Bold"/>
                </a:defRPr>
              </a:lvl1pPr>
            </a:lstStyle>
            <a:p>
              <a:pPr/>
              <a:r>
                <a:t>-160 mÅ</a:t>
              </a:r>
            </a:p>
          </p:txBody>
        </p:sp>
        <p:sp>
          <p:nvSpPr>
            <p:cNvPr id="236" name="Shape 236"/>
            <p:cNvSpPr/>
            <p:nvPr/>
          </p:nvSpPr>
          <p:spPr>
            <a:xfrm>
              <a:off x="9988092" y="7950200"/>
              <a:ext cx="1878890" cy="66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4500"/>
                </a:spcBef>
                <a:defRPr i="0" sz="3200">
                  <a:latin typeface="Avenir Next Demi Bold"/>
                  <a:ea typeface="Avenir Next Demi Bold"/>
                  <a:cs typeface="Avenir Next Demi Bold"/>
                  <a:sym typeface="Avenir Next Demi Bold"/>
                </a:defRPr>
              </a:lvl1pPr>
            </a:lstStyle>
            <a:p>
              <a:pPr/>
              <a:r>
                <a:t>+160 mÅ</a:t>
              </a:r>
            </a:p>
          </p:txBody>
        </p:sp>
        <p:sp>
          <p:nvSpPr>
            <p:cNvPr id="237" name="Shape 237"/>
            <p:cNvSpPr/>
            <p:nvPr/>
          </p:nvSpPr>
          <p:spPr>
            <a:xfrm>
              <a:off x="4147312" y="7950200"/>
              <a:ext cx="1490372" cy="66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4500"/>
                </a:spcBef>
                <a:defRPr i="0" sz="3200">
                  <a:latin typeface="Avenir Next Demi Bold"/>
                  <a:ea typeface="Avenir Next Demi Bold"/>
                  <a:cs typeface="Avenir Next Demi Bold"/>
                  <a:sym typeface="Avenir Next Demi Bold"/>
                </a:defRPr>
              </a:lvl1pPr>
            </a:lstStyle>
            <a:p>
              <a:pPr/>
              <a:r>
                <a:t>-80 mÅ</a:t>
              </a:r>
            </a:p>
          </p:txBody>
        </p:sp>
        <p:sp>
          <p:nvSpPr>
            <p:cNvPr id="238" name="Shape 238"/>
            <p:cNvSpPr/>
            <p:nvPr/>
          </p:nvSpPr>
          <p:spPr>
            <a:xfrm>
              <a:off x="6347967" y="7950200"/>
              <a:ext cx="1112419" cy="66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4500"/>
                </a:spcBef>
                <a:defRPr i="0" sz="3200">
                  <a:latin typeface="Avenir Next Demi Bold"/>
                  <a:ea typeface="Avenir Next Demi Bold"/>
                  <a:cs typeface="Avenir Next Demi Bold"/>
                  <a:sym typeface="Avenir Next Demi Bold"/>
                </a:defRPr>
              </a:lvl1pPr>
            </a:lstStyle>
            <a:p>
              <a:pPr/>
              <a:r>
                <a:t>0 mÅ</a:t>
              </a:r>
            </a:p>
          </p:txBody>
        </p:sp>
        <p:sp>
          <p:nvSpPr>
            <p:cNvPr id="239" name="Shape 239"/>
            <p:cNvSpPr/>
            <p:nvPr/>
          </p:nvSpPr>
          <p:spPr>
            <a:xfrm>
              <a:off x="8235695" y="7950200"/>
              <a:ext cx="1360323" cy="66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4500"/>
                </a:spcBef>
                <a:defRPr i="0" sz="3200">
                  <a:latin typeface="Avenir Next Demi Bold"/>
                  <a:ea typeface="Avenir Next Demi Bold"/>
                  <a:cs typeface="Avenir Next Demi Bold"/>
                  <a:sym typeface="Avenir Next Demi Bold"/>
                </a:defRPr>
              </a:lvl1pPr>
            </a:lstStyle>
            <a:p>
              <a:pPr/>
              <a:r>
                <a:t>80 mÅ</a:t>
              </a:r>
            </a:p>
          </p:txBody>
        </p:sp>
      </p:grpSp>
      <p:pic>
        <p:nvPicPr>
          <p:cNvPr id="250" name="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484085" y="5206333"/>
            <a:ext cx="2382020" cy="5008866"/>
          </a:xfrm>
          <a:prstGeom prst="rect">
            <a:avLst/>
          </a:prstGeom>
        </p:spPr>
      </p:pic>
      <p:pic>
        <p:nvPicPr>
          <p:cNvPr id="242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05424" y="10272507"/>
            <a:ext cx="14099904" cy="28530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8" name="Group 248"/>
          <p:cNvGrpSpPr/>
          <p:nvPr/>
        </p:nvGrpSpPr>
        <p:grpSpPr>
          <a:xfrm>
            <a:off x="3388352" y="12246553"/>
            <a:ext cx="11669024" cy="321888"/>
            <a:chOff x="0" y="0"/>
            <a:chExt cx="11669022" cy="321887"/>
          </a:xfrm>
        </p:grpSpPr>
        <p:sp>
          <p:nvSpPr>
            <p:cNvPr id="243" name="Shape 243"/>
            <p:cNvSpPr/>
            <p:nvPr/>
          </p:nvSpPr>
          <p:spPr>
            <a:xfrm>
              <a:off x="0" y="0"/>
              <a:ext cx="314134" cy="321888"/>
            </a:xfrm>
            <a:prstGeom prst="rect">
              <a:avLst/>
            </a:prstGeom>
            <a:solidFill>
              <a:srgbClr val="F6F5F4">
                <a:alpha val="40487"/>
              </a:srgbClr>
            </a:solidFill>
            <a:ln w="63500" cap="flat">
              <a:solidFill>
                <a:srgbClr val="F6F5F4"/>
              </a:solidFill>
              <a:prstDash val="solid"/>
              <a:miter lim="400000"/>
            </a:ln>
            <a:effectLst>
              <a:outerShdw sx="100000" sy="100000" kx="0" ky="0" algn="b" rotWithShape="0" blurRad="38100" dist="25400" dir="5760000">
                <a:srgbClr val="FFFFFF">
                  <a:alpha val="3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i="0" sz="4200">
                  <a:solidFill>
                    <a:srgbClr val="3E3B39"/>
                  </a:solidFill>
                  <a:effectLst>
                    <a:outerShdw sx="100000" sy="100000" kx="0" ky="0" algn="b" rotWithShape="0" blurRad="25400" dist="12700" dir="4920000">
                      <a:srgbClr val="FFFFFF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244" name="Shape 244"/>
            <p:cNvSpPr/>
            <p:nvPr/>
          </p:nvSpPr>
          <p:spPr>
            <a:xfrm>
              <a:off x="2838722" y="0"/>
              <a:ext cx="314134" cy="321888"/>
            </a:xfrm>
            <a:prstGeom prst="rect">
              <a:avLst/>
            </a:prstGeom>
            <a:solidFill>
              <a:srgbClr val="F6F5F4">
                <a:alpha val="40487"/>
              </a:srgbClr>
            </a:solidFill>
            <a:ln w="63500" cap="flat">
              <a:solidFill>
                <a:srgbClr val="F6F5F4"/>
              </a:solidFill>
              <a:prstDash val="solid"/>
              <a:miter lim="400000"/>
            </a:ln>
            <a:effectLst>
              <a:outerShdw sx="100000" sy="100000" kx="0" ky="0" algn="b" rotWithShape="0" blurRad="38100" dist="25400" dir="5760000">
                <a:srgbClr val="FFFFFF">
                  <a:alpha val="3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i="0" sz="4200">
                  <a:solidFill>
                    <a:srgbClr val="3E3B39"/>
                  </a:solidFill>
                  <a:effectLst>
                    <a:outerShdw sx="100000" sy="100000" kx="0" ky="0" algn="b" rotWithShape="0" blurRad="25400" dist="12700" dir="4920000">
                      <a:srgbClr val="FFFFFF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245" name="Shape 245"/>
            <p:cNvSpPr/>
            <p:nvPr/>
          </p:nvSpPr>
          <p:spPr>
            <a:xfrm>
              <a:off x="5677444" y="0"/>
              <a:ext cx="314135" cy="321888"/>
            </a:xfrm>
            <a:prstGeom prst="rect">
              <a:avLst/>
            </a:prstGeom>
            <a:solidFill>
              <a:srgbClr val="F6F5F4">
                <a:alpha val="40487"/>
              </a:srgbClr>
            </a:solidFill>
            <a:ln w="63500" cap="flat">
              <a:solidFill>
                <a:srgbClr val="F6F5F4"/>
              </a:solidFill>
              <a:prstDash val="solid"/>
              <a:miter lim="400000"/>
            </a:ln>
            <a:effectLst>
              <a:outerShdw sx="100000" sy="100000" kx="0" ky="0" algn="b" rotWithShape="0" blurRad="38100" dist="25400" dir="5760000">
                <a:srgbClr val="FFFFFF">
                  <a:alpha val="3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i="0" sz="4200">
                  <a:solidFill>
                    <a:srgbClr val="3E3B39"/>
                  </a:solidFill>
                  <a:effectLst>
                    <a:outerShdw sx="100000" sy="100000" kx="0" ky="0" algn="b" rotWithShape="0" blurRad="25400" dist="12700" dir="4920000">
                      <a:srgbClr val="FFFFFF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246" name="Shape 246"/>
            <p:cNvSpPr/>
            <p:nvPr/>
          </p:nvSpPr>
          <p:spPr>
            <a:xfrm>
              <a:off x="8516167" y="0"/>
              <a:ext cx="314134" cy="321888"/>
            </a:xfrm>
            <a:prstGeom prst="rect">
              <a:avLst/>
            </a:prstGeom>
            <a:solidFill>
              <a:srgbClr val="F6F5F4">
                <a:alpha val="40487"/>
              </a:srgbClr>
            </a:solidFill>
            <a:ln w="63500" cap="flat">
              <a:solidFill>
                <a:srgbClr val="F6F5F4"/>
              </a:solidFill>
              <a:prstDash val="solid"/>
              <a:miter lim="400000"/>
            </a:ln>
            <a:effectLst>
              <a:outerShdw sx="100000" sy="100000" kx="0" ky="0" algn="b" rotWithShape="0" blurRad="38100" dist="25400" dir="5760000">
                <a:srgbClr val="FFFFFF">
                  <a:alpha val="3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i="0" sz="4200">
                  <a:solidFill>
                    <a:srgbClr val="3E3B39"/>
                  </a:solidFill>
                  <a:effectLst>
                    <a:outerShdw sx="100000" sy="100000" kx="0" ky="0" algn="b" rotWithShape="0" blurRad="25400" dist="12700" dir="4920000">
                      <a:srgbClr val="FFFFFF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247" name="Shape 247"/>
            <p:cNvSpPr/>
            <p:nvPr/>
          </p:nvSpPr>
          <p:spPr>
            <a:xfrm>
              <a:off x="11354889" y="0"/>
              <a:ext cx="314134" cy="321888"/>
            </a:xfrm>
            <a:prstGeom prst="rect">
              <a:avLst/>
            </a:prstGeom>
            <a:solidFill>
              <a:srgbClr val="F6F5F4">
                <a:alpha val="40487"/>
              </a:srgbClr>
            </a:solidFill>
            <a:ln w="63500" cap="flat">
              <a:solidFill>
                <a:srgbClr val="F6F5F4"/>
              </a:solidFill>
              <a:prstDash val="solid"/>
              <a:miter lim="400000"/>
            </a:ln>
            <a:effectLst>
              <a:outerShdw sx="100000" sy="100000" kx="0" ky="0" algn="b" rotWithShape="0" blurRad="38100" dist="25400" dir="5760000">
                <a:srgbClr val="FFFFFF">
                  <a:alpha val="3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i="0" sz="4200">
                  <a:solidFill>
                    <a:srgbClr val="3E3B39"/>
                  </a:solidFill>
                  <a:effectLst>
                    <a:outerShdw sx="100000" sy="100000" kx="0" ky="0" algn="b" rotWithShape="0" blurRad="25400" dist="12700" dir="4920000">
                      <a:srgbClr val="FFFFFF">
                        <a:alpha val="50000"/>
                      </a:srgbClr>
                    </a:outerShdw>
                  </a:effectLst>
                </a:defRPr>
              </a:pPr>
            </a:p>
          </p:txBody>
        </p:sp>
      </p:grpSp>
      <p:pic>
        <p:nvPicPr>
          <p:cNvPr id="249" name="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102437" y="4566920"/>
            <a:ext cx="16179126" cy="4582160"/>
          </a:xfrm>
          <a:prstGeom prst="rect">
            <a:avLst/>
          </a:prstGeom>
          <a:effectLst>
            <a:outerShdw sx="100000" sy="100000" kx="0" ky="0" algn="b" rotWithShape="0" blurRad="25400" dist="12700" dir="4920000">
              <a:srgbClr val="FFFFFF">
                <a:alpha val="5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1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1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0" grpId="1"/>
      <p:bldP build="whole" bldLvl="1" animBg="1" rev="0" advAuto="0" spid="249" grpId="4"/>
      <p:bldP build="whole" bldLvl="1" animBg="1" rev="0" advAuto="0" spid="248" grpId="3"/>
      <p:bldP build="whole" bldLvl="1" animBg="1" rev="0" advAuto="0" spid="242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00735">
              <a:defRPr spc="512" sz="6402">
                <a:effectLst>
                  <a:outerShdw sx="100000" sy="100000" kx="0" ky="0" algn="b" rotWithShape="0" blurRad="24638" dist="24638" dir="5520000">
                    <a:srgbClr val="FFFFFF">
                      <a:alpha val="72000"/>
                    </a:srgbClr>
                  </a:outerShdw>
                </a:effectLst>
              </a:defRPr>
            </a:lvl1pPr>
          </a:lstStyle>
          <a:p>
            <a:pPr/>
            <a:r>
              <a:t>PHI@L5: space weather benefits</a:t>
            </a:r>
          </a:p>
        </p:txBody>
      </p:sp>
      <p:sp>
        <p:nvSpPr>
          <p:cNvPr id="254" name="Shape 254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55" name="Shape 255"/>
          <p:cNvSpPr/>
          <p:nvPr>
            <p:ph type="body" sz="half" idx="1"/>
          </p:nvPr>
        </p:nvSpPr>
        <p:spPr>
          <a:xfrm>
            <a:off x="444500" y="1600200"/>
            <a:ext cx="9035564" cy="10790337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Advantages of L5 for space weather application:</a:t>
            </a:r>
          </a:p>
          <a:p>
            <a:pPr/>
            <a:r>
              <a:t>easier &amp; more reliable LOS-magnetic field measurements (advantageous viewing geometry)</a:t>
            </a:r>
          </a:p>
          <a:p>
            <a:pPr/>
            <a:r>
              <a:t>larger disk coverage improves global field modelling</a:t>
            </a:r>
          </a:p>
          <a:p>
            <a:pPr/>
            <a:r>
              <a:t>—&gt; better prediction of flare probabilities</a:t>
            </a:r>
          </a:p>
        </p:txBody>
      </p:sp>
      <p:grpSp>
        <p:nvGrpSpPr>
          <p:cNvPr id="258" name="Group 258"/>
          <p:cNvGrpSpPr/>
          <p:nvPr/>
        </p:nvGrpSpPr>
        <p:grpSpPr>
          <a:xfrm>
            <a:off x="12124648" y="2032134"/>
            <a:ext cx="11605339" cy="10262622"/>
            <a:chOff x="0" y="0"/>
            <a:chExt cx="11605338" cy="10262620"/>
          </a:xfrm>
        </p:grpSpPr>
        <p:pic>
          <p:nvPicPr>
            <p:cNvPr id="257" name="lagrange-points1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11351339" cy="993242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56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1605339" cy="1026262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00735">
              <a:defRPr spc="512" sz="6402">
                <a:effectLst>
                  <a:outerShdw sx="100000" sy="100000" kx="0" ky="0" algn="b" rotWithShape="0" blurRad="24638" dist="24638" dir="5520000">
                    <a:srgbClr val="FFFFFF">
                      <a:alpha val="72000"/>
                    </a:srgbClr>
                  </a:outerShdw>
                </a:effectLst>
              </a:defRPr>
            </a:lvl1pPr>
          </a:lstStyle>
          <a:p>
            <a:pPr/>
            <a:r>
              <a:t>PHI@L5: Science benefits</a:t>
            </a:r>
          </a:p>
        </p:txBody>
      </p:sp>
      <p:sp>
        <p:nvSpPr>
          <p:cNvPr id="261" name="Shape 261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62" name="Shape 262"/>
          <p:cNvSpPr/>
          <p:nvPr>
            <p:ph type="body" sz="half" idx="1"/>
          </p:nvPr>
        </p:nvSpPr>
        <p:spPr>
          <a:xfrm>
            <a:off x="444500" y="3183708"/>
            <a:ext cx="7345948" cy="9643492"/>
          </a:xfrm>
          <a:prstGeom prst="rect">
            <a:avLst/>
          </a:prstGeom>
        </p:spPr>
        <p:txBody>
          <a:bodyPr/>
          <a:lstStyle/>
          <a:p>
            <a:pPr marL="533400" indent="-533400" defTabSz="682751">
              <a:spcBef>
                <a:spcPts val="2000"/>
              </a:spcBef>
              <a:defRPr sz="4200">
                <a:effectLst>
                  <a:outerShdw sx="100000" sy="100000" kx="0" ky="0" algn="b" rotWithShape="0" blurRad="21336" dist="21336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Continuous stereoscopic B-field measurements possible</a:t>
            </a:r>
            <a:br/>
            <a:r>
              <a:t>—&gt;</a:t>
            </a:r>
            <a:r>
              <a:rPr b="1">
                <a:latin typeface="+mn-lt"/>
                <a:ea typeface="+mn-ea"/>
                <a:cs typeface="+mn-cs"/>
                <a:sym typeface="Avenir Next"/>
              </a:rPr>
              <a:t>180° ambiguity removal</a:t>
            </a:r>
            <a:endParaRPr b="1">
              <a:latin typeface="+mn-lt"/>
              <a:ea typeface="+mn-ea"/>
              <a:cs typeface="+mn-cs"/>
              <a:sym typeface="Avenir Next"/>
            </a:endParaRPr>
          </a:p>
          <a:p>
            <a:pPr marL="533400" indent="-533400" defTabSz="682751">
              <a:spcBef>
                <a:spcPts val="2000"/>
              </a:spcBef>
              <a:defRPr sz="4200">
                <a:effectLst>
                  <a:outerShdw sx="100000" sy="100000" kx="0" ky="0" algn="b" rotWithShape="0" blurRad="21336" dist="21336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allows measurement of </a:t>
            </a:r>
            <a:r>
              <a:rPr b="1">
                <a:latin typeface="+mn-lt"/>
                <a:ea typeface="+mn-ea"/>
                <a:cs typeface="+mn-cs"/>
                <a:sym typeface="Avenir Next"/>
              </a:rPr>
              <a:t>currents, build-up of magnetic energy</a:t>
            </a:r>
            <a:r>
              <a:t> in ARs</a:t>
            </a:r>
          </a:p>
          <a:p>
            <a:pPr marL="533400" indent="-533400" defTabSz="682751">
              <a:spcBef>
                <a:spcPts val="2000"/>
              </a:spcBef>
              <a:defRPr b="1" sz="4200">
                <a:solidFill>
                  <a:schemeClr val="accent6">
                    <a:hueOff val="-284210"/>
                    <a:satOff val="2084"/>
                    <a:lumOff val="-13137"/>
                  </a:schemeClr>
                </a:solidFill>
                <a:effectLst>
                  <a:outerShdw sx="100000" sy="100000" kx="0" ky="0" algn="b" rotWithShape="0" blurRad="21336" dist="21336" dir="5520000">
                    <a:srgbClr val="FFFFFF">
                      <a:alpha val="71999"/>
                    </a:srgbClr>
                  </a:outerShdw>
                </a:effectLst>
                <a:latin typeface="+mn-lt"/>
                <a:ea typeface="+mn-ea"/>
                <a:cs typeface="+mn-cs"/>
                <a:sym typeface="Avenir Next"/>
              </a:defRPr>
            </a:pPr>
            <a:r>
              <a:t>Essential to improve understanding of energy release mechanisms</a:t>
            </a:r>
          </a:p>
          <a:p>
            <a:pPr marL="533400" indent="-533400" defTabSz="682751">
              <a:spcBef>
                <a:spcPts val="2000"/>
              </a:spcBef>
              <a:defRPr b="1" sz="4200">
                <a:solidFill>
                  <a:schemeClr val="accent6">
                    <a:hueOff val="-284210"/>
                    <a:satOff val="2084"/>
                    <a:lumOff val="-13137"/>
                  </a:schemeClr>
                </a:solidFill>
                <a:effectLst>
                  <a:outerShdw sx="100000" sy="100000" kx="0" ky="0" algn="b" rotWithShape="0" blurRad="21336" dist="21336" dir="5520000">
                    <a:srgbClr val="FFFFFF">
                      <a:alpha val="71999"/>
                    </a:srgbClr>
                  </a:outerShdw>
                </a:effectLst>
                <a:latin typeface="+mn-lt"/>
                <a:ea typeface="+mn-ea"/>
                <a:cs typeface="+mn-cs"/>
                <a:sym typeface="Avenir Next"/>
              </a:defRPr>
            </a:pPr>
            <a:r>
              <a:t>Essential for reliable predictions</a:t>
            </a:r>
          </a:p>
        </p:txBody>
      </p:sp>
      <p:pic>
        <p:nvPicPr>
          <p:cNvPr id="263" name="3dloop_2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8010622" y="3749531"/>
            <a:ext cx="16177656" cy="9099932"/>
          </a:xfrm>
          <a:prstGeom prst="rect">
            <a:avLst/>
          </a:prstGeom>
        </p:spPr>
      </p:pic>
      <p:sp>
        <p:nvSpPr>
          <p:cNvPr id="264" name="Shape 264"/>
          <p:cNvSpPr/>
          <p:nvPr/>
        </p:nvSpPr>
        <p:spPr>
          <a:xfrm>
            <a:off x="408652" y="1340701"/>
            <a:ext cx="16242666" cy="174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812800">
              <a:lnSpc>
                <a:spcPct val="90000"/>
              </a:lnSpc>
              <a:spcBef>
                <a:spcPts val="2400"/>
              </a:spcBef>
              <a:defRPr b="1" i="0" sz="5000">
                <a:latin typeface="+mn-lt"/>
                <a:ea typeface="+mn-ea"/>
                <a:cs typeface="+mn-cs"/>
                <a:sym typeface="Avenir Next"/>
              </a:defRPr>
            </a:pPr>
            <a:r>
              <a:t>Required are vector field measurements!</a:t>
            </a:r>
            <a:br>
              <a:rPr b="0">
                <a:latin typeface="Avenir Next Medium"/>
                <a:ea typeface="Avenir Next Medium"/>
                <a:cs typeface="Avenir Next Medium"/>
                <a:sym typeface="Avenir Next Medium"/>
              </a:rPr>
            </a:br>
            <a:r>
              <a:rPr b="0">
                <a:latin typeface="Avenir Next Medium"/>
                <a:ea typeface="Avenir Next Medium"/>
                <a:cs typeface="Avenir Next Medium"/>
                <a:sym typeface="Avenir Next Medium"/>
              </a:rPr>
              <a:t>(available for only 200g more than LOS magnetograph)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99999" fill="hold"/>
                                        <p:tgtEl>
                                          <p:spTgt spid="2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6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00735">
              <a:defRPr spc="512" sz="6402">
                <a:effectLst>
                  <a:outerShdw sx="100000" sy="100000" kx="0" ky="0" algn="b" rotWithShape="0" blurRad="24638" dist="24638" dir="5520000">
                    <a:srgbClr val="FFFFFF">
                      <a:alpha val="72000"/>
                    </a:srgbClr>
                  </a:outerShdw>
                </a:effectLst>
              </a:defRPr>
            </a:lvl1pPr>
          </a:lstStyle>
          <a:p>
            <a:pPr/>
            <a:r>
              <a:t>PHI@L5: Science Benefits</a:t>
            </a:r>
          </a:p>
        </p:txBody>
      </p:sp>
      <p:sp>
        <p:nvSpPr>
          <p:cNvPr id="267" name="Shape 267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68" name="Shape 268"/>
          <p:cNvSpPr/>
          <p:nvPr>
            <p:ph type="body" sz="half" idx="1"/>
          </p:nvPr>
        </p:nvSpPr>
        <p:spPr>
          <a:xfrm>
            <a:off x="626727" y="1874279"/>
            <a:ext cx="23130546" cy="3295429"/>
          </a:xfrm>
          <a:prstGeom prst="rect">
            <a:avLst/>
          </a:prstGeom>
        </p:spPr>
        <p:txBody>
          <a:bodyPr numCol="3" spcCol="1156527"/>
          <a:lstStyle/>
          <a:p>
            <a:pPr marL="0" indent="0" defTabSz="796544">
              <a:spcBef>
                <a:spcPts val="2300"/>
              </a:spcBef>
              <a:buSzTx/>
              <a:buNone/>
              <a:defRPr sz="4900">
                <a:effectLst>
                  <a:outerShdw sx="100000" sy="100000" kx="0" ky="0" algn="b" rotWithShape="0" blurRad="24892" dist="24892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Magnetograms based on inversion of RTE are showing B on surfaces of equal optical depth.</a:t>
            </a:r>
          </a:p>
          <a:p>
            <a:pPr marL="0" indent="0" defTabSz="796544">
              <a:spcBef>
                <a:spcPts val="2300"/>
              </a:spcBef>
              <a:buSzTx/>
              <a:buNone/>
              <a:defRPr sz="4900">
                <a:effectLst>
                  <a:outerShdw sx="100000" sy="100000" kx="0" ky="0" algn="b" rotWithShape="0" blurRad="24892" dist="24892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Stereoscopic measurements will allow for inversions on a geometrical heigh scale</a:t>
            </a:r>
          </a:p>
          <a:p>
            <a:pPr marL="0" indent="0" defTabSz="796544">
              <a:spcBef>
                <a:spcPts val="2300"/>
              </a:spcBef>
              <a:buSzTx/>
              <a:buNone/>
              <a:defRPr sz="4900">
                <a:effectLst>
                  <a:outerShdw sx="100000" sy="100000" kx="0" ky="0" algn="b" rotWithShape="0" blurRad="24892" dist="24892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—&gt; significant improvement/simplification for B-field extrapolation</a:t>
            </a:r>
          </a:p>
        </p:txBody>
      </p:sp>
      <p:grpSp>
        <p:nvGrpSpPr>
          <p:cNvPr id="271" name="Group 271"/>
          <p:cNvGrpSpPr/>
          <p:nvPr/>
        </p:nvGrpSpPr>
        <p:grpSpPr>
          <a:xfrm>
            <a:off x="2745556" y="5899696"/>
            <a:ext cx="18892888" cy="7319784"/>
            <a:chOff x="0" y="0"/>
            <a:chExt cx="18892887" cy="7319782"/>
          </a:xfrm>
        </p:grpSpPr>
        <p:pic>
          <p:nvPicPr>
            <p:cNvPr id="270" name="stereo_inversions_bg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18638888" cy="698958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69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8892888" cy="7319783"/>
            </a:xfrm>
            <a:prstGeom prst="rect">
              <a:avLst/>
            </a:prstGeom>
            <a:effectLst/>
          </p:spPr>
        </p:pic>
      </p:grpSp>
      <p:grpSp>
        <p:nvGrpSpPr>
          <p:cNvPr id="274" name="Group 274"/>
          <p:cNvGrpSpPr/>
          <p:nvPr/>
        </p:nvGrpSpPr>
        <p:grpSpPr>
          <a:xfrm>
            <a:off x="2745556" y="5899696"/>
            <a:ext cx="18892888" cy="7319784"/>
            <a:chOff x="0" y="0"/>
            <a:chExt cx="18892887" cy="7319782"/>
          </a:xfrm>
        </p:grpSpPr>
        <p:pic>
          <p:nvPicPr>
            <p:cNvPr id="273" name="stereo_inversions_l1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7000" y="88900"/>
              <a:ext cx="18638888" cy="698958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72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8892888" cy="7319783"/>
            </a:xfrm>
            <a:prstGeom prst="rect">
              <a:avLst/>
            </a:prstGeom>
            <a:effectLst/>
          </p:spPr>
        </p:pic>
      </p:grpSp>
      <p:grpSp>
        <p:nvGrpSpPr>
          <p:cNvPr id="277" name="Group 277"/>
          <p:cNvGrpSpPr/>
          <p:nvPr/>
        </p:nvGrpSpPr>
        <p:grpSpPr>
          <a:xfrm>
            <a:off x="2745556" y="5899696"/>
            <a:ext cx="18892888" cy="7319784"/>
            <a:chOff x="0" y="0"/>
            <a:chExt cx="18892887" cy="7319782"/>
          </a:xfrm>
        </p:grpSpPr>
        <p:pic>
          <p:nvPicPr>
            <p:cNvPr id="276" name="stereo_inversions_l5_l1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27000" y="88900"/>
              <a:ext cx="18638888" cy="698958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75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8892888" cy="731978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26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" dur="1000"/>
                                        <p:tgtEl>
                                          <p:spTgt spid="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1000"/>
                                        <p:tgtEl>
                                          <p:spTgt spid="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9" dur="1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4" dur="1000"/>
                                        <p:tgtEl>
                                          <p:spTgt spid="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8"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68" grpId="1"/>
      <p:bldP build="whole" bldLvl="1" animBg="1" rev="0" advAuto="0" spid="274" grpId="2"/>
      <p:bldP build="whole" bldLvl="1" animBg="1" rev="0" advAuto="0" spid="277" grpId="3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51205">
              <a:defRPr spc="480" sz="6006">
                <a:effectLst>
                  <a:outerShdw sx="100000" sy="100000" kx="0" ky="0" algn="b" rotWithShape="0" blurRad="23114" dist="23114" dir="5520000">
                    <a:srgbClr val="FFFFFF">
                      <a:alpha val="72000"/>
                    </a:srgbClr>
                  </a:outerShdw>
                </a:effectLst>
              </a:defRPr>
            </a:lvl1pPr>
          </a:lstStyle>
          <a:p>
            <a:pPr/>
            <a:r>
              <a:t>PHI@L5: Benefits for Helioseismology</a:t>
            </a:r>
          </a:p>
        </p:txBody>
      </p:sp>
      <p:sp>
        <p:nvSpPr>
          <p:cNvPr id="280" name="Shape 280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81" name="Shape 281"/>
          <p:cNvSpPr/>
          <p:nvPr>
            <p:ph type="body" idx="1"/>
          </p:nvPr>
        </p:nvSpPr>
        <p:spPr>
          <a:xfrm>
            <a:off x="8853682" y="1634430"/>
            <a:ext cx="13727053" cy="11754995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1000"/>
              </a:spcBef>
              <a:buSzTx/>
              <a:buNone/>
              <a:defRPr b="1">
                <a:solidFill>
                  <a:schemeClr val="accent6">
                    <a:hueOff val="-284210"/>
                    <a:satOff val="2084"/>
                    <a:lumOff val="-13137"/>
                  </a:schemeClr>
                </a:solidFill>
                <a:latin typeface="+mn-lt"/>
                <a:ea typeface="+mn-ea"/>
                <a:cs typeface="+mn-cs"/>
                <a:sym typeface="Avenir Next"/>
              </a:defRPr>
            </a:pPr>
            <a:r>
              <a:t>PHI@L5 would improve</a:t>
            </a:r>
          </a:p>
          <a:p>
            <a:pPr>
              <a:spcBef>
                <a:spcPts val="1000"/>
              </a:spcBef>
            </a:pPr>
            <a:r>
              <a:t>Better spatial coverage gives better statistics</a:t>
            </a:r>
          </a:p>
          <a:p>
            <a:pPr>
              <a:spcBef>
                <a:spcPts val="1000"/>
              </a:spcBef>
            </a:pPr>
            <a:r>
              <a:t>Longer observations of each active region</a:t>
            </a:r>
          </a:p>
          <a:p>
            <a:pPr>
              <a:spcBef>
                <a:spcPts val="1000"/>
              </a:spcBef>
            </a:pPr>
            <a:r>
              <a:t>Longer ray paths available for time-distance</a:t>
            </a:r>
          </a:p>
          <a:p>
            <a:pPr>
              <a:spcBef>
                <a:spcPts val="1000"/>
              </a:spcBef>
            </a:pPr>
            <a:r>
              <a:t>Vector velocities</a:t>
            </a:r>
          </a:p>
          <a:p>
            <a:pPr>
              <a:spcBef>
                <a:spcPts val="1000"/>
              </a:spcBef>
            </a:pPr>
            <a:r>
              <a:t>SDO+PHI+L5 offer three viewing angles and/or near complete coverage of the Sun.</a:t>
            </a:r>
          </a:p>
          <a:p>
            <a:pPr marL="0" indent="0">
              <a:spcBef>
                <a:spcPts val="1000"/>
              </a:spcBef>
              <a:buSzTx/>
              <a:buNone/>
              <a:defRPr b="1">
                <a:solidFill>
                  <a:schemeClr val="accent6">
                    <a:hueOff val="-284210"/>
                    <a:satOff val="2084"/>
                    <a:lumOff val="-13137"/>
                  </a:schemeClr>
                </a:solidFill>
                <a:latin typeface="+mn-lt"/>
                <a:ea typeface="+mn-ea"/>
                <a:cs typeface="+mn-cs"/>
                <a:sym typeface="Avenir Next"/>
              </a:defRPr>
            </a:pPr>
            <a:r>
              <a:t>Requirements:</a:t>
            </a:r>
          </a:p>
          <a:p>
            <a:pPr>
              <a:spcBef>
                <a:spcPts val="1000"/>
              </a:spcBef>
            </a:pPr>
            <a:r>
              <a:t>low resolution Dopplergrams</a:t>
            </a:r>
          </a:p>
          <a:p>
            <a:pPr>
              <a:spcBef>
                <a:spcPts val="1000"/>
              </a:spcBef>
            </a:pPr>
            <a:r>
              <a:t>Cadence: 1 map/minute</a:t>
            </a:r>
          </a:p>
        </p:txBody>
      </p:sp>
      <p:grpSp>
        <p:nvGrpSpPr>
          <p:cNvPr id="284" name="Group 284"/>
          <p:cNvGrpSpPr/>
          <p:nvPr/>
        </p:nvGrpSpPr>
        <p:grpSpPr>
          <a:xfrm>
            <a:off x="324344" y="1346434"/>
            <a:ext cx="7290157" cy="12003370"/>
            <a:chOff x="0" y="0"/>
            <a:chExt cx="7290155" cy="12003369"/>
          </a:xfrm>
        </p:grpSpPr>
        <p:pic>
          <p:nvPicPr>
            <p:cNvPr id="283" name="pasted-image.pdf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3195" t="0" r="13195" b="0"/>
            <a:stretch>
              <a:fillRect/>
            </a:stretch>
          </p:blipFill>
          <p:spPr>
            <a:xfrm>
              <a:off x="127000" y="88900"/>
              <a:ext cx="7036156" cy="1167317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82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-1"/>
              <a:ext cx="7290157" cy="1200337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00735">
              <a:defRPr spc="512" sz="6402">
                <a:effectLst>
                  <a:outerShdw sx="100000" sy="100000" kx="0" ky="0" algn="b" rotWithShape="0" blurRad="24638" dist="24638" dir="5520000">
                    <a:srgbClr val="FFFFFF">
                      <a:alpha val="72000"/>
                    </a:srgbClr>
                  </a:outerShdw>
                </a:effectLst>
              </a:defRPr>
            </a:lvl1pPr>
          </a:lstStyle>
          <a:p>
            <a:pPr/>
            <a:r>
              <a:t>L5 Magnetograph Specification </a:t>
            </a:r>
          </a:p>
        </p:txBody>
      </p:sp>
      <p:sp>
        <p:nvSpPr>
          <p:cNvPr id="287" name="Shape 287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aphicFrame>
        <p:nvGraphicFramePr>
          <p:cNvPr id="288" name="Table 288"/>
          <p:cNvGraphicFramePr/>
          <p:nvPr/>
        </p:nvGraphicFramePr>
        <p:xfrm>
          <a:off x="447793" y="4384272"/>
          <a:ext cx="23501115" cy="8122471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1" rtl="0">
                <a:tableStyleId>{CF821DB8-F4EB-4A41-A1BA-3FCAFE7338EE}</a:tableStyleId>
              </a:tblPr>
              <a:tblGrid>
                <a:gridCol w="4697683"/>
                <a:gridCol w="4697683"/>
                <a:gridCol w="4697683"/>
                <a:gridCol w="4697683"/>
                <a:gridCol w="4697683"/>
              </a:tblGrid>
              <a:tr h="940987">
                <a:tc>
                  <a:txBody>
                    <a:bodyPr/>
                    <a:lstStyle/>
                    <a:p>
                      <a:pPr>
                        <a:defRPr b="0" cap="none" sz="1800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48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25400" dist="12700" dir="15780000">
                              <a:srgbClr val="191919">
                                <a:alpha val="50000"/>
                              </a:srgbClr>
                            </a:outerShdw>
                          </a:effectLst>
                          <a:sym typeface="Avenir Next Demi Bold"/>
                        </a:rPr>
                        <a:t>Parameter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>
                          <a:alpha val="70000"/>
                        </a:srgbClr>
                      </a:solidFill>
                      <a:miter lim="400000"/>
                    </a:lnL>
                    <a:blipFill rotWithShape="1">
                      <a:blip r:embed="rId2"/>
                      <a:srcRect l="0" t="0" r="0" b="0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>
                        <a:defRPr b="0" cap="none" sz="1800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48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25400" dist="12700" dir="15780000">
                              <a:srgbClr val="191919">
                                <a:alpha val="50000"/>
                              </a:srgbClr>
                            </a:outerShdw>
                          </a:effectLst>
                          <a:sym typeface="Avenir Next Demi Bold"/>
                        </a:rPr>
                        <a:t>Baseline</a:t>
                      </a:r>
                    </a:p>
                  </a:txBody>
                  <a:tcPr marL="50800" marR="50800" marT="50800" marB="50800" anchor="ctr" anchorCtr="0" horzOverflow="overflow">
                    <a:blipFill rotWithShape="1">
                      <a:blip r:embed="rId2"/>
                      <a:srcRect l="0" t="0" r="0" b="0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>
                        <a:defRPr b="0" cap="none" sz="1800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48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25400" dist="12700" dir="15780000">
                              <a:srgbClr val="191919">
                                <a:alpha val="50000"/>
                              </a:srgbClr>
                            </a:outerShdw>
                          </a:effectLst>
                          <a:sym typeface="Avenir Next Demi Bold"/>
                        </a:rPr>
                        <a:t>Optimal</a:t>
                      </a:r>
                    </a:p>
                  </a:txBody>
                  <a:tcPr marL="50800" marR="50800" marT="50800" marB="50800" anchor="ctr" anchorCtr="0" horzOverflow="overflow">
                    <a:blipFill rotWithShape="1">
                      <a:blip r:embed="rId2"/>
                      <a:srcRect l="0" t="0" r="0" b="0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>
                        <a:defRPr b="0" cap="none" sz="1800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48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25400" dist="12700" dir="15780000">
                              <a:srgbClr val="191919">
                                <a:alpha val="50000"/>
                              </a:srgbClr>
                            </a:outerShdw>
                          </a:effectLst>
                          <a:sym typeface="Avenir Next Demi Bold"/>
                        </a:rPr>
                        <a:t>Difference</a:t>
                      </a:r>
                    </a:p>
                  </a:txBody>
                  <a:tcPr marL="50800" marR="50800" marT="50800" marB="50800" anchor="ctr" anchorCtr="0" horzOverflow="overflow">
                    <a:blipFill rotWithShape="1">
                      <a:blip r:embed="rId2"/>
                      <a:srcRect l="0" t="0" r="0" b="0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>
                        <a:defRPr b="0" cap="none" sz="1800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48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25400" dist="12700" dir="15780000">
                              <a:srgbClr val="191919">
                                <a:alpha val="50000"/>
                              </a:srgbClr>
                            </a:outerShdw>
                          </a:effectLst>
                          <a:sym typeface="Avenir Next Demi Bold"/>
                        </a:rPr>
                        <a:t>SO/PHI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000000">
                          <a:alpha val="70000"/>
                        </a:srgbClr>
                      </a:solidFill>
                      <a:miter lim="400000"/>
                    </a:lnR>
                    <a:blipFill rotWithShape="1">
                      <a:blip r:embed="rId2"/>
                      <a:srcRect l="0" t="0" r="0" b="0"/>
                      <a:tile tx="0" ty="0" sx="100000" sy="100000" flip="none" algn="tl"/>
                    </a:blipFill>
                  </a:tcPr>
                </a:tc>
              </a:tr>
              <a:tr h="940987">
                <a:tc>
                  <a:txBody>
                    <a:bodyPr/>
                    <a:lstStyle/>
                    <a:p>
                      <a:pPr>
                        <a:defRPr b="0" cap="none" sz="1800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48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25400" dist="12700" dir="15780000">
                              <a:srgbClr val="191919">
                                <a:alpha val="50000"/>
                              </a:srgbClr>
                            </a:outerShdw>
                          </a:effectLst>
                          <a:sym typeface="Avenir Next Demi Bold"/>
                        </a:rPr>
                        <a:t>Observed Area</a:t>
                      </a:r>
                    </a:p>
                  </a:txBody>
                  <a:tcPr marL="50800" marR="50800" marT="50800" marB="50800" anchor="ctr" anchorCtr="0" horzOverflow="overflow">
                    <a:blipFill rotWithShape="1">
                      <a:blip r:embed="rId3"/>
                      <a:srcRect l="0" t="0" r="0" b="0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>
                        <a:defRPr cap="none" sz="1800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4800">
                          <a:solidFill>
                            <a:srgbClr val="2A2927"/>
                          </a:solidFill>
                          <a:effectLst>
                            <a:outerShdw sx="100000" sy="100000" kx="0" ky="0" algn="b" rotWithShape="0" blurRad="25400" dist="25400" dir="5520000">
                              <a:srgbClr val="FFFFFF">
                                <a:alpha val="72000"/>
                              </a:srgbClr>
                            </a:outerShdw>
                          </a:effectLst>
                          <a:sym typeface="Avenir Next Medium"/>
                        </a:rPr>
                        <a:t>Active Regions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cap="none" sz="1800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b="1" sz="4800">
                          <a:solidFill>
                            <a:schemeClr val="accent3">
                              <a:hueOff val="390612"/>
                              <a:satOff val="-1388"/>
                              <a:lumOff val="-11764"/>
                            </a:schemeClr>
                          </a:solidFill>
                          <a:effectLst>
                            <a:outerShdw sx="100000" sy="100000" kx="0" ky="0" algn="b" rotWithShape="0" blurRad="25400" dist="25400" dir="552000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Full-disk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cap="none" sz="1800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b="1" sz="4800">
                          <a:solidFill>
                            <a:schemeClr val="accent6">
                              <a:hueOff val="-284210"/>
                              <a:satOff val="2084"/>
                              <a:lumOff val="-13137"/>
                            </a:schemeClr>
                          </a:solidFill>
                          <a:effectLst>
                            <a:outerShdw sx="100000" sy="100000" kx="0" ky="0" algn="b" rotWithShape="0" blurRad="25400" dist="25400" dir="552000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etalon size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cap="none" sz="1800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b="1" sz="4800">
                          <a:solidFill>
                            <a:schemeClr val="accent1">
                              <a:hueOff val="127472"/>
                              <a:lumOff val="-18627"/>
                            </a:schemeClr>
                          </a:solidFill>
                          <a:effectLst>
                            <a:outerShdw sx="100000" sy="100000" kx="0" ky="0" algn="b" rotWithShape="0" blurRad="25400" dist="25400" dir="552000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FDT/HRT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000000">
                          <a:alpha val="70000"/>
                        </a:srgbClr>
                      </a:solidFill>
                      <a:miter lim="400000"/>
                    </a:lnR>
                  </a:tcPr>
                </a:tc>
              </a:tr>
              <a:tr h="1522860">
                <a:tc>
                  <a:txBody>
                    <a:bodyPr/>
                    <a:lstStyle/>
                    <a:p>
                      <a:pPr>
                        <a:defRPr b="0" cap="none" sz="1800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48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25400" dist="12700" dir="15780000">
                              <a:srgbClr val="191919">
                                <a:alpha val="50000"/>
                              </a:srgbClr>
                            </a:outerShdw>
                          </a:effectLst>
                          <a:sym typeface="Avenir Next Demi Bold"/>
                        </a:rPr>
                        <a:t>Spatial Scale</a:t>
                      </a:r>
                    </a:p>
                  </a:txBody>
                  <a:tcPr marL="50800" marR="50800" marT="50800" marB="50800" anchor="ctr" anchorCtr="0" horzOverflow="overflow">
                    <a:blipFill rotWithShape="1">
                      <a:blip r:embed="rId3"/>
                      <a:srcRect l="0" t="0" r="0" b="0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>
                        <a:defRPr cap="none" sz="1800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4800">
                          <a:solidFill>
                            <a:srgbClr val="2A2927"/>
                          </a:solidFill>
                          <a:effectLst>
                            <a:outerShdw sx="100000" sy="100000" kx="0" ky="0" algn="b" rotWithShape="0" blurRad="25400" dist="25400" dir="5520000">
                              <a:srgbClr val="FFFFFF">
                                <a:alpha val="72000"/>
                              </a:srgbClr>
                            </a:outerShdw>
                          </a:effectLst>
                          <a:sym typeface="Avenir Next Medium"/>
                        </a:rPr>
                        <a:t>2”/pixel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b="1" cap="none" sz="4800">
                          <a:solidFill>
                            <a:schemeClr val="accent3">
                              <a:hueOff val="390612"/>
                              <a:satOff val="-1388"/>
                              <a:lumOff val="-11764"/>
                            </a:schemeClr>
                          </a:solidFill>
                          <a:effectLst>
                            <a:outerShdw sx="100000" sy="100000" kx="0" ky="0" algn="b" rotWithShape="0" blurRad="25400" dist="25400" dir="552000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t>1”/pixel</a:t>
                      </a:r>
                      <a:br/>
                      <a:r>
                        <a:rPr sz="3200"/>
                        <a:t>1/3” res (*)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b="1" cap="none" sz="4800">
                          <a:solidFill>
                            <a:schemeClr val="accent6">
                              <a:hueOff val="-284210"/>
                              <a:satOff val="2084"/>
                              <a:lumOff val="-13137"/>
                            </a:schemeClr>
                          </a:solidFill>
                          <a:effectLst>
                            <a:outerShdw sx="100000" sy="100000" kx="0" ky="0" algn="b" rotWithShape="0" blurRad="25400" dist="25400" dir="552000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t>4cm vs. 8cm</a:t>
                      </a:r>
                      <a:br/>
                      <a:r>
                        <a:rPr sz="3200"/>
                        <a:t>50cm (Hinode) (*)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cap="none" sz="1800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b="1" sz="4800">
                          <a:solidFill>
                            <a:schemeClr val="accent1">
                              <a:hueOff val="127472"/>
                              <a:lumOff val="-18627"/>
                            </a:schemeClr>
                          </a:solidFill>
                          <a:effectLst>
                            <a:outerShdw sx="100000" sy="100000" kx="0" ky="0" algn="b" rotWithShape="0" blurRad="25400" dist="25400" dir="552000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0.5”/pixel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000000">
                          <a:alpha val="70000"/>
                        </a:srgbClr>
                      </a:solidFill>
                      <a:miter lim="400000"/>
                    </a:lnR>
                  </a:tcPr>
                </a:tc>
              </a:tr>
              <a:tr h="940987">
                <a:tc>
                  <a:txBody>
                    <a:bodyPr/>
                    <a:lstStyle/>
                    <a:p>
                      <a:pPr>
                        <a:defRPr b="0" cap="none" sz="1800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48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25400" dist="12700" dir="15780000">
                              <a:srgbClr val="191919">
                                <a:alpha val="50000"/>
                              </a:srgbClr>
                            </a:outerShdw>
                          </a:effectLst>
                          <a:sym typeface="Avenir Next Demi Bold"/>
                        </a:rPr>
                        <a:t>Polarimetry</a:t>
                      </a:r>
                    </a:p>
                  </a:txBody>
                  <a:tcPr marL="50800" marR="50800" marT="50800" marB="50800" anchor="ctr" anchorCtr="0" horzOverflow="overflow">
                    <a:blipFill rotWithShape="1">
                      <a:blip r:embed="rId3"/>
                      <a:srcRect l="0" t="0" r="0" b="0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>
                        <a:defRPr cap="none" sz="1800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4800">
                          <a:solidFill>
                            <a:srgbClr val="2A2927"/>
                          </a:solidFill>
                          <a:effectLst>
                            <a:outerShdw sx="100000" sy="100000" kx="0" ky="0" algn="b" rotWithShape="0" blurRad="25400" dist="25400" dir="5520000">
                              <a:srgbClr val="FFFFFF">
                                <a:alpha val="72000"/>
                              </a:srgbClr>
                            </a:outerShdw>
                          </a:effectLst>
                          <a:sym typeface="Avenir Next Medium"/>
                        </a:rPr>
                        <a:t>LOS (I,V)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cap="none" sz="1800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b="1" sz="4800">
                          <a:solidFill>
                            <a:schemeClr val="accent3">
                              <a:hueOff val="390612"/>
                              <a:satOff val="-1388"/>
                              <a:lumOff val="-11764"/>
                            </a:schemeClr>
                          </a:solidFill>
                          <a:effectLst>
                            <a:outerShdw sx="100000" sy="100000" kx="0" ky="0" algn="b" rotWithShape="0" blurRad="25400" dist="25400" dir="552000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I,Q,U,V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cap="none" sz="1800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b="1" sz="4800">
                          <a:solidFill>
                            <a:schemeClr val="accent6">
                              <a:hueOff val="-284210"/>
                              <a:satOff val="2084"/>
                              <a:lumOff val="-13137"/>
                            </a:schemeClr>
                          </a:solidFill>
                          <a:effectLst>
                            <a:outerShdw sx="100000" sy="100000" kx="0" ky="0" algn="b" rotWithShape="0" blurRad="25400" dist="25400" dir="552000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+200 g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cap="none" sz="1800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b="1" sz="4800">
                          <a:solidFill>
                            <a:schemeClr val="accent1">
                              <a:hueOff val="127472"/>
                              <a:lumOff val="-18627"/>
                            </a:schemeClr>
                          </a:solidFill>
                          <a:effectLst>
                            <a:outerShdw sx="100000" sy="100000" kx="0" ky="0" algn="b" rotWithShape="0" blurRad="25400" dist="25400" dir="552000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I,Q,U,V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000000">
                          <a:alpha val="70000"/>
                        </a:srgbClr>
                      </a:solidFill>
                      <a:miter lim="400000"/>
                    </a:lnR>
                  </a:tcPr>
                </a:tc>
              </a:tr>
              <a:tr h="940987">
                <a:tc>
                  <a:txBody>
                    <a:bodyPr/>
                    <a:lstStyle/>
                    <a:p>
                      <a:pPr>
                        <a:defRPr b="0" cap="none" sz="1800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48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25400" dist="12700" dir="15780000">
                              <a:srgbClr val="191919">
                                <a:alpha val="50000"/>
                              </a:srgbClr>
                            </a:outerShdw>
                          </a:effectLst>
                          <a:sym typeface="Avenir Next Demi Bold"/>
                        </a:rPr>
                        <a:t>Dynamic Range</a:t>
                      </a:r>
                    </a:p>
                  </a:txBody>
                  <a:tcPr marL="50800" marR="50800" marT="50800" marB="50800" anchor="ctr" anchorCtr="0" horzOverflow="overflow">
                    <a:blipFill rotWithShape="1">
                      <a:blip r:embed="rId3"/>
                      <a:srcRect l="0" t="0" r="0" b="0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>
                        <a:defRPr cap="none" sz="1800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4800">
                          <a:solidFill>
                            <a:srgbClr val="2A2927"/>
                          </a:solidFill>
                          <a:effectLst>
                            <a:outerShdw sx="100000" sy="100000" kx="0" ky="0" algn="b" rotWithShape="0" blurRad="25400" dist="25400" dir="5520000">
                              <a:srgbClr val="FFFFFF">
                                <a:alpha val="72000"/>
                              </a:srgbClr>
                            </a:outerShdw>
                          </a:effectLst>
                          <a:sym typeface="Avenir Next Medium"/>
                        </a:rPr>
                        <a:t>+/- 2500 G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cap="none" sz="1800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b="1" sz="4800">
                          <a:solidFill>
                            <a:schemeClr val="accent3">
                              <a:hueOff val="390612"/>
                              <a:satOff val="-1388"/>
                              <a:lumOff val="-11764"/>
                            </a:schemeClr>
                          </a:solidFill>
                          <a:effectLst>
                            <a:outerShdw sx="100000" sy="100000" kx="0" ky="0" algn="b" rotWithShape="0" blurRad="25400" dist="25400" dir="552000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+/- 3500 G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cap="none" sz="1800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b="1" sz="4800">
                          <a:solidFill>
                            <a:schemeClr val="accent6">
                              <a:hueOff val="-284210"/>
                              <a:satOff val="2084"/>
                              <a:lumOff val="-13137"/>
                            </a:schemeClr>
                          </a:solidFill>
                          <a:effectLst>
                            <a:outerShdw sx="100000" sy="100000" kx="0" ky="0" algn="b" rotWithShape="0" blurRad="25400" dist="25400" dir="552000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operation mode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cap="none" sz="1800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b="1" sz="4800">
                          <a:solidFill>
                            <a:schemeClr val="accent1">
                              <a:hueOff val="127472"/>
                              <a:lumOff val="-18627"/>
                            </a:schemeClr>
                          </a:solidFill>
                          <a:effectLst>
                            <a:outerShdw sx="100000" sy="100000" kx="0" ky="0" algn="b" rotWithShape="0" blurRad="25400" dist="25400" dir="552000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+/-4 kG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000000">
                          <a:alpha val="70000"/>
                        </a:srgbClr>
                      </a:solidFill>
                      <a:miter lim="400000"/>
                    </a:lnR>
                  </a:tcPr>
                </a:tc>
              </a:tr>
              <a:tr h="940987">
                <a:tc>
                  <a:txBody>
                    <a:bodyPr/>
                    <a:lstStyle/>
                    <a:p>
                      <a:pPr>
                        <a:defRPr b="0" cap="none" sz="1800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48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25400" dist="12700" dir="15780000">
                              <a:srgbClr val="191919">
                                <a:alpha val="50000"/>
                              </a:srgbClr>
                            </a:outerShdw>
                          </a:effectLst>
                          <a:sym typeface="Avenir Next Demi Bold"/>
                        </a:rPr>
                        <a:t>Sensitivity</a:t>
                      </a:r>
                    </a:p>
                  </a:txBody>
                  <a:tcPr marL="50800" marR="50800" marT="50800" marB="50800" anchor="ctr" anchorCtr="0" horzOverflow="overflow">
                    <a:blipFill rotWithShape="1">
                      <a:blip r:embed="rId3"/>
                      <a:srcRect l="0" t="0" r="0" b="0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>
                        <a:defRPr cap="none" sz="1800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4800">
                          <a:solidFill>
                            <a:schemeClr val="accent5">
                              <a:hueOff val="-398196"/>
                              <a:satOff val="3155"/>
                              <a:lumOff val="-17826"/>
                            </a:schemeClr>
                          </a:solidFill>
                          <a:effectLst>
                            <a:outerShdw sx="100000" sy="100000" kx="0" ky="0" algn="b" rotWithShape="0" blurRad="25400" dist="25400" dir="5520000">
                              <a:srgbClr val="FFFFFF">
                                <a:alpha val="72000"/>
                              </a:srgbClr>
                            </a:outerShdw>
                          </a:effectLst>
                          <a:sym typeface="Avenir Next Medium"/>
                        </a:rPr>
                        <a:t>&lt; 1 G/pixel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cap="none" sz="1800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b="1" sz="4800">
                          <a:solidFill>
                            <a:schemeClr val="accent5">
                              <a:hueOff val="-398196"/>
                              <a:satOff val="3155"/>
                              <a:lumOff val="-17826"/>
                            </a:schemeClr>
                          </a:solidFill>
                          <a:effectLst>
                            <a:outerShdw sx="100000" sy="100000" kx="0" ky="0" algn="b" rotWithShape="0" blurRad="25400" dist="25400" dir="552000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&lt; 1 G/pixel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cap="none" sz="1800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b="1" sz="4800">
                          <a:solidFill>
                            <a:schemeClr val="accent6">
                              <a:hueOff val="-284210"/>
                              <a:satOff val="2084"/>
                              <a:lumOff val="-13137"/>
                            </a:schemeClr>
                          </a:solidFill>
                          <a:effectLst>
                            <a:outerShdw sx="100000" sy="100000" kx="0" ky="0" algn="b" rotWithShape="0" blurRad="25400" dist="25400" dir="552000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TBD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cap="none" sz="1800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b="1" sz="4800">
                          <a:solidFill>
                            <a:schemeClr val="accent1">
                              <a:hueOff val="127472"/>
                              <a:lumOff val="-18627"/>
                            </a:schemeClr>
                          </a:solidFill>
                          <a:effectLst>
                            <a:outerShdw sx="100000" sy="100000" kx="0" ky="0" algn="b" rotWithShape="0" blurRad="25400" dist="25400" dir="552000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S/N 1000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000000">
                          <a:alpha val="70000"/>
                        </a:srgbClr>
                      </a:solidFill>
                      <a:miter lim="400000"/>
                    </a:lnR>
                  </a:tcPr>
                </a:tc>
              </a:tr>
              <a:tr h="940987">
                <a:tc>
                  <a:txBody>
                    <a:bodyPr/>
                    <a:lstStyle/>
                    <a:p>
                      <a:pPr>
                        <a:defRPr b="0" cap="none" sz="1800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48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25400" dist="12700" dir="15780000">
                              <a:srgbClr val="191919">
                                <a:alpha val="50000"/>
                              </a:srgbClr>
                            </a:outerShdw>
                          </a:effectLst>
                          <a:sym typeface="Avenir Next Demi Bold"/>
                        </a:rPr>
                        <a:t>Zero-point error</a:t>
                      </a:r>
                    </a:p>
                  </a:txBody>
                  <a:tcPr marL="50800" marR="50800" marT="50800" marB="50800" anchor="ctr" anchorCtr="0" horzOverflow="overflow">
                    <a:blipFill rotWithShape="1">
                      <a:blip r:embed="rId3"/>
                      <a:srcRect l="0" t="0" r="0" b="0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>
                        <a:defRPr cap="none" sz="1800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4800">
                          <a:solidFill>
                            <a:schemeClr val="accent5">
                              <a:hueOff val="-398196"/>
                              <a:satOff val="3155"/>
                              <a:lumOff val="-17826"/>
                            </a:schemeClr>
                          </a:solidFill>
                          <a:effectLst>
                            <a:outerShdw sx="100000" sy="100000" kx="0" ky="0" algn="b" rotWithShape="0" blurRad="25400" dist="25400" dir="5520000">
                              <a:srgbClr val="FFFFFF">
                                <a:alpha val="72000"/>
                              </a:srgbClr>
                            </a:outerShdw>
                          </a:effectLst>
                          <a:sym typeface="Avenir Next Medium"/>
                        </a:rPr>
                        <a:t>&lt; 0.1 G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cap="none" sz="1800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b="1" sz="4800">
                          <a:solidFill>
                            <a:schemeClr val="accent5">
                              <a:hueOff val="-398196"/>
                              <a:satOff val="3155"/>
                              <a:lumOff val="-17826"/>
                            </a:schemeClr>
                          </a:solidFill>
                          <a:effectLst>
                            <a:outerShdw sx="100000" sy="100000" kx="0" ky="0" algn="b" rotWithShape="0" blurRad="25400" dist="25400" dir="552000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&lt; 0.05 G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cap="none" sz="1800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b="1" sz="4800">
                          <a:solidFill>
                            <a:schemeClr val="accent6">
                              <a:hueOff val="-284210"/>
                              <a:satOff val="2084"/>
                              <a:lumOff val="-13137"/>
                            </a:schemeClr>
                          </a:solidFill>
                          <a:effectLst>
                            <a:outerShdw sx="100000" sy="100000" kx="0" ky="0" algn="b" rotWithShape="0" blurRad="25400" dist="25400" dir="552000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TBD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b="1" cap="none" sz="4800">
                          <a:solidFill>
                            <a:schemeClr val="accent1">
                              <a:hueOff val="127472"/>
                              <a:lumOff val="-18627"/>
                            </a:schemeClr>
                          </a:solidFill>
                          <a:effectLst>
                            <a:outerShdw sx="100000" sy="100000" kx="0" ky="0" algn="b" rotWithShape="0" blurRad="25400" dist="25400" dir="552000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000000">
                          <a:alpha val="70000"/>
                        </a:srgbClr>
                      </a:solidFill>
                      <a:miter lim="400000"/>
                    </a:lnR>
                  </a:tcPr>
                </a:tc>
              </a:tr>
              <a:tr h="940987">
                <a:tc>
                  <a:txBody>
                    <a:bodyPr/>
                    <a:lstStyle/>
                    <a:p>
                      <a:pPr>
                        <a:defRPr b="0" cap="none" sz="1800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48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25400" dist="12700" dir="15780000">
                              <a:srgbClr val="191919">
                                <a:alpha val="50000"/>
                              </a:srgbClr>
                            </a:outerShdw>
                          </a:effectLst>
                          <a:sym typeface="Avenir Next Demi Bold"/>
                        </a:rPr>
                        <a:t>Cadence</a:t>
                      </a:r>
                    </a:p>
                  </a:txBody>
                  <a:tcPr marL="50800" marR="50800" marT="50800" marB="50800" anchor="ctr" anchorCtr="0" horzOverflow="overflow">
                    <a:blipFill rotWithShape="1">
                      <a:blip r:embed="rId3"/>
                      <a:srcRect l="0" t="0" r="0" b="0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>
                        <a:defRPr cap="none" sz="1800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4800">
                          <a:solidFill>
                            <a:srgbClr val="2A2927"/>
                          </a:solidFill>
                          <a:effectLst>
                            <a:outerShdw sx="100000" sy="100000" kx="0" ky="0" algn="b" rotWithShape="0" blurRad="25400" dist="25400" dir="5520000">
                              <a:srgbClr val="FFFFFF">
                                <a:alpha val="72000"/>
                              </a:srgbClr>
                            </a:outerShdw>
                          </a:effectLst>
                          <a:sym typeface="Avenir Next Medium"/>
                        </a:rPr>
                        <a:t>2 hours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cap="none" sz="1800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b="1" sz="4800">
                          <a:solidFill>
                            <a:schemeClr val="accent3">
                              <a:hueOff val="390612"/>
                              <a:satOff val="-1388"/>
                              <a:lumOff val="-11764"/>
                            </a:schemeClr>
                          </a:solidFill>
                          <a:effectLst>
                            <a:outerShdw sx="100000" sy="100000" kx="0" ky="0" algn="b" rotWithShape="0" blurRad="25400" dist="25400" dir="552000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15 minutes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cap="none" sz="1800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b="1" sz="4800">
                          <a:solidFill>
                            <a:schemeClr val="accent6">
                              <a:hueOff val="-284210"/>
                              <a:satOff val="2084"/>
                              <a:lumOff val="-13137"/>
                            </a:schemeClr>
                          </a:solidFill>
                          <a:effectLst>
                            <a:outerShdw sx="100000" sy="100000" kx="0" ky="0" algn="b" rotWithShape="0" blurRad="25400" dist="25400" dir="552000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data volume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cap="none" sz="1800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b="1" sz="4800">
                          <a:solidFill>
                            <a:schemeClr val="accent1">
                              <a:hueOff val="127472"/>
                              <a:lumOff val="-18627"/>
                            </a:schemeClr>
                          </a:solidFill>
                          <a:effectLst>
                            <a:outerShdw sx="100000" sy="100000" kx="0" ky="0" algn="b" rotWithShape="0" blurRad="25400" dist="25400" dir="552000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 minute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000000">
                          <a:alpha val="70000"/>
                        </a:srgbClr>
                      </a:solidFill>
                      <a:miter lim="400000"/>
                    </a:lnR>
                  </a:tcPr>
                </a:tc>
              </a:tr>
            </a:tbl>
          </a:graphicData>
        </a:graphic>
      </p:graphicFrame>
      <p:sp>
        <p:nvSpPr>
          <p:cNvPr id="289" name="Shape 289"/>
          <p:cNvSpPr/>
          <p:nvPr/>
        </p:nvSpPr>
        <p:spPr>
          <a:xfrm>
            <a:off x="442572" y="1323280"/>
            <a:ext cx="22673311" cy="2741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812800">
              <a:lnSpc>
                <a:spcPct val="90000"/>
              </a:lnSpc>
              <a:spcBef>
                <a:spcPts val="1000"/>
              </a:spcBef>
              <a:defRPr b="1" i="0" sz="5000">
                <a:latin typeface="+mn-lt"/>
                <a:ea typeface="+mn-ea"/>
                <a:cs typeface="+mn-cs"/>
                <a:sym typeface="Avenir Next"/>
              </a:defRPr>
            </a:pPr>
            <a:r>
              <a:t>for Global Solar Magnetic Field Maps</a:t>
            </a:r>
          </a:p>
          <a:p>
            <a:pPr algn="l" defTabSz="812800">
              <a:lnSpc>
                <a:spcPct val="90000"/>
              </a:lnSpc>
              <a:spcBef>
                <a:spcPts val="1000"/>
              </a:spcBef>
              <a:defRPr i="0" sz="5000"/>
            </a:pPr>
            <a:r>
              <a:t>based on ADAPT WSA-Enlil and F10.7 &amp; EUV irradiance modeling experience</a:t>
            </a:r>
            <a:br/>
            <a:r>
              <a:rPr sz="4000"/>
              <a:t>(Carl Henney, see presentation yesterday afternoon) </a:t>
            </a:r>
            <a:endParaRPr sz="1200"/>
          </a:p>
        </p:txBody>
      </p:sp>
      <p:sp>
        <p:nvSpPr>
          <p:cNvPr id="290" name="Shape 290"/>
          <p:cNvSpPr/>
          <p:nvPr/>
        </p:nvSpPr>
        <p:spPr>
          <a:xfrm>
            <a:off x="10693891" y="12510452"/>
            <a:ext cx="12002314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b="1" i="0" sz="3200">
                <a:solidFill>
                  <a:schemeClr val="accent6">
                    <a:hueOff val="-284210"/>
                    <a:satOff val="2084"/>
                    <a:lumOff val="-13137"/>
                  </a:schemeClr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2000"/>
                    </a:srgbClr>
                  </a:outerShdw>
                </a:effectLst>
                <a:latin typeface="+mn-lt"/>
                <a:ea typeface="+mn-ea"/>
                <a:cs typeface="+mn-cs"/>
                <a:sym typeface="Avenir Next"/>
              </a:defRPr>
            </a:lvl1pPr>
          </a:lstStyle>
          <a:p>
            <a:pPr>
              <a:defRPr sz="4800"/>
            </a:pPr>
            <a:r>
              <a:rPr sz="3200"/>
              <a:t>(*) L5 modeling matrix, talk by Pete Riley, Tuesday afternoon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00735">
              <a:defRPr spc="512" sz="6402">
                <a:effectLst>
                  <a:outerShdw sx="100000" sy="100000" kx="0" ky="0" algn="b" rotWithShape="0" blurRad="24638" dist="24638" dir="5520000">
                    <a:srgbClr val="FFFFFF">
                      <a:alpha val="72000"/>
                    </a:srgbClr>
                  </a:outerShdw>
                </a:effectLst>
              </a:defRPr>
            </a:lvl1pPr>
          </a:lstStyle>
          <a:p>
            <a:pPr/>
            <a:r>
              <a:t>Summary</a:t>
            </a:r>
          </a:p>
        </p:txBody>
      </p:sp>
      <p:sp>
        <p:nvSpPr>
          <p:cNvPr id="293" name="Shape 293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94" name="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75658" y="3660602"/>
            <a:ext cx="16232684" cy="1612901"/>
          </a:xfrm>
          <a:prstGeom prst="rect">
            <a:avLst/>
          </a:prstGeom>
          <a:effectLst>
            <a:outerShdw sx="100000" sy="100000" kx="0" ky="0" algn="b" rotWithShape="0" blurRad="25400" dist="12700" dir="4920000">
              <a:srgbClr val="FFFFFF">
                <a:alpha val="50000"/>
              </a:srgbClr>
            </a:outerShdw>
          </a:effectLst>
        </p:spPr>
      </p:pic>
      <p:pic>
        <p:nvPicPr>
          <p:cNvPr id="295" name="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29581" y="5670935"/>
            <a:ext cx="15324838" cy="1612901"/>
          </a:xfrm>
          <a:prstGeom prst="rect">
            <a:avLst/>
          </a:prstGeom>
          <a:effectLst>
            <a:outerShdw sx="100000" sy="100000" kx="0" ky="0" algn="b" rotWithShape="0" blurRad="25400" dist="12700" dir="4920000">
              <a:srgbClr val="FFFFFF">
                <a:alpha val="50000"/>
              </a:srgbClr>
            </a:outerShdw>
          </a:effectLst>
        </p:spPr>
      </p:pic>
      <p:pic>
        <p:nvPicPr>
          <p:cNvPr id="296" name="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74412" y="7681269"/>
            <a:ext cx="14235176" cy="5054601"/>
          </a:xfrm>
          <a:prstGeom prst="rect">
            <a:avLst/>
          </a:prstGeom>
          <a:effectLst>
            <a:outerShdw sx="100000" sy="100000" kx="0" ky="0" algn="b" rotWithShape="0" blurRad="25400" dist="12700" dir="4920000">
              <a:srgbClr val="FFFFFF">
                <a:alpha val="50000"/>
              </a:srgbClr>
            </a:outerShdw>
          </a:effectLst>
        </p:spPr>
      </p:pic>
      <p:pic>
        <p:nvPicPr>
          <p:cNvPr id="297" name="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992165" y="1653344"/>
            <a:ext cx="12399670" cy="1612901"/>
          </a:xfrm>
          <a:prstGeom prst="rect">
            <a:avLst/>
          </a:prstGeom>
          <a:effectLst>
            <a:outerShdw sx="100000" sy="100000" kx="0" ky="0" algn="b" rotWithShape="0" blurRad="25400" dist="12700" dir="4920000">
              <a:srgbClr val="FFFFFF">
                <a:alpha val="5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0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2" dur="1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5" grpId="3"/>
      <p:bldP build="whole" bldLvl="1" animBg="1" rev="0" advAuto="0" spid="296" grpId="4"/>
      <p:bldP build="whole" bldLvl="1" animBg="1" rev="0" advAuto="0" spid="294" grpId="2"/>
      <p:bldP build="whole" bldLvl="1" animBg="1" rev="0" advAuto="0" spid="297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00735">
              <a:defRPr spc="512" sz="6402">
                <a:effectLst>
                  <a:outerShdw sx="100000" sy="100000" kx="0" ky="0" algn="b" rotWithShape="0" blurRad="24638" dist="24638" dir="5520000">
                    <a:srgbClr val="FFFFFF">
                      <a:alpha val="72000"/>
                    </a:srgbClr>
                  </a:outerShdw>
                </a:effectLst>
              </a:defRPr>
            </a:lvl1pPr>
          </a:lstStyle>
          <a:p>
            <a:pPr/>
            <a:r>
              <a:t>SO/PHI design</a:t>
            </a:r>
          </a:p>
        </p:txBody>
      </p:sp>
      <p:sp>
        <p:nvSpPr>
          <p:cNvPr id="301" name="Shape 301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02" name="Shape 302"/>
          <p:cNvSpPr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558800" indent="-558800" defTabSz="825500">
              <a:spcBef>
                <a:spcPts val="1000"/>
              </a:spcBef>
              <a:defRPr sz="4400"/>
            </a:pPr>
            <a:r>
              <a:t>HRT: off-axis Ritchey-Chrétien telescope</a:t>
            </a:r>
          </a:p>
          <a:p>
            <a:pPr marL="558800" indent="-558800" defTabSz="825500">
              <a:spcBef>
                <a:spcPts val="1000"/>
              </a:spcBef>
              <a:defRPr sz="4400"/>
            </a:pPr>
            <a:r>
              <a:t>FDT: off-axis refractor </a:t>
            </a:r>
          </a:p>
          <a:p>
            <a:pPr marL="558800" indent="-558800" defTabSz="825500">
              <a:spcBef>
                <a:spcPts val="1000"/>
              </a:spcBef>
              <a:defRPr sz="4400"/>
            </a:pPr>
            <a:r>
              <a:t>Polarization Packages: based on Liquid-Crystal Variable Retarders (LCVRs)</a:t>
            </a:r>
          </a:p>
          <a:p>
            <a:pPr marL="558800" indent="-558800" defTabSz="825500">
              <a:spcBef>
                <a:spcPts val="1000"/>
              </a:spcBef>
              <a:defRPr sz="4400"/>
            </a:pPr>
            <a:r>
              <a:t>Filtergraph: transfer-optics with solid state etalon and interference filters</a:t>
            </a:r>
          </a:p>
          <a:p>
            <a:pPr marL="558800" indent="-558800" defTabSz="825500">
              <a:spcBef>
                <a:spcPts val="1000"/>
              </a:spcBef>
              <a:defRPr sz="4400"/>
            </a:pPr>
            <a:r>
              <a:t>Image stabilization: 30 Hz Correlation Tracker </a:t>
            </a:r>
          </a:p>
          <a:p>
            <a:pPr marL="558800" indent="-558800" defTabSz="825500">
              <a:spcBef>
                <a:spcPts val="1000"/>
              </a:spcBef>
              <a:defRPr sz="4400"/>
            </a:pPr>
            <a:r>
              <a:t>Focal Plane: 2k / &gt;10fps APS detector</a:t>
            </a:r>
          </a:p>
        </p:txBody>
      </p:sp>
      <p:pic>
        <p:nvPicPr>
          <p:cNvPr id="303" name="PHI_schematic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70446" y="2490603"/>
            <a:ext cx="15439265" cy="90095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00735">
              <a:defRPr spc="512" sz="6402">
                <a:effectLst>
                  <a:outerShdw sx="100000" sy="100000" kx="0" ky="0" algn="b" rotWithShape="0" blurRad="24638" dist="24638" dir="5520000">
                    <a:srgbClr val="FFFFFF">
                      <a:alpha val="72000"/>
                    </a:srgbClr>
                  </a:outerShdw>
                </a:effectLst>
              </a:defRPr>
            </a:lvl1pPr>
          </a:lstStyle>
          <a:p>
            <a:pPr/>
            <a:r>
              <a:t>SO/PHI design</a:t>
            </a:r>
          </a:p>
        </p:txBody>
      </p:sp>
      <p:sp>
        <p:nvSpPr>
          <p:cNvPr id="306" name="Shape 306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07" name="Shape 307"/>
          <p:cNvSpPr/>
          <p:nvPr>
            <p:ph type="body" sz="half" idx="1"/>
          </p:nvPr>
        </p:nvSpPr>
        <p:spPr>
          <a:xfrm>
            <a:off x="444500" y="1600200"/>
            <a:ext cx="6933847" cy="10790337"/>
          </a:xfrm>
          <a:prstGeom prst="rect">
            <a:avLst/>
          </a:prstGeom>
        </p:spPr>
        <p:txBody>
          <a:bodyPr/>
          <a:lstStyle/>
          <a:p>
            <a:pPr marL="536447" indent="-536447" defTabSz="792479">
              <a:spcBef>
                <a:spcPts val="900"/>
              </a:spcBef>
              <a:defRPr sz="4224">
                <a:effectLst>
                  <a:outerShdw sx="100000" sy="100000" kx="0" ky="0" algn="b" rotWithShape="0" blurRad="24384" dist="24384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2 AlBeMet main blocks  </a:t>
            </a:r>
          </a:p>
          <a:p>
            <a:pPr marL="536447" indent="-536447" defTabSz="792479">
              <a:spcBef>
                <a:spcPts val="900"/>
              </a:spcBef>
              <a:defRPr sz="4224">
                <a:effectLst>
                  <a:outerShdw sx="100000" sy="100000" kx="0" ky="0" algn="b" rotWithShape="0" blurRad="24384" dist="24384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6 low CTE CFRP struts</a:t>
            </a:r>
          </a:p>
          <a:p>
            <a:pPr marL="536447" indent="-536447" defTabSz="792479">
              <a:spcBef>
                <a:spcPts val="900"/>
              </a:spcBef>
              <a:defRPr sz="4224">
                <a:effectLst>
                  <a:outerShdw sx="100000" sy="100000" kx="0" ky="0" algn="b" rotWithShape="0" blurRad="24384" dist="24384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 Al honeycomb baseplate</a:t>
            </a:r>
          </a:p>
          <a:p>
            <a:pPr marL="536447" indent="-536447" defTabSz="792479">
              <a:spcBef>
                <a:spcPts val="900"/>
              </a:spcBef>
              <a:defRPr sz="4224">
                <a:effectLst>
                  <a:outerShdw sx="100000" sy="100000" kx="0" ky="0" algn="b" rotWithShape="0" blurRad="24384" dist="24384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Total volume: 30 x 40 x 80 cm</a:t>
            </a:r>
            <a:r>
              <a:rPr baseline="31999"/>
              <a:t>3</a:t>
            </a:r>
          </a:p>
          <a:p>
            <a:pPr marL="536447" indent="-536447" defTabSz="792479">
              <a:spcBef>
                <a:spcPts val="900"/>
              </a:spcBef>
              <a:defRPr sz="4224">
                <a:effectLst>
                  <a:outerShdw sx="100000" sy="100000" kx="0" ky="0" algn="b" rotWithShape="0" blurRad="24384" dist="24384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Total mass: 35 kg</a:t>
            </a:r>
            <a:br/>
            <a:r>
              <a:t>(c.f. HMI: 73kg,</a:t>
            </a:r>
            <a:br/>
            <a:r>
              <a:t>MDI: 56.5kg)</a:t>
            </a:r>
          </a:p>
          <a:p>
            <a:pPr marL="536447" indent="-536447" defTabSz="792479">
              <a:spcBef>
                <a:spcPts val="900"/>
              </a:spcBef>
              <a:defRPr sz="4224">
                <a:effectLst>
                  <a:outerShdw sx="100000" sy="100000" kx="0" ky="0" algn="b" rotWithShape="0" blurRad="24384" dist="24384" dir="5520000">
                    <a:srgbClr val="FFFFFF">
                      <a:alpha val="71999"/>
                    </a:srgbClr>
                  </a:outerShdw>
                </a:effectLst>
              </a:defRPr>
            </a:pPr>
          </a:p>
          <a:p>
            <a:pPr marL="536447" indent="-536447" defTabSz="792479">
              <a:spcBef>
                <a:spcPts val="900"/>
              </a:spcBef>
              <a:defRPr sz="4224">
                <a:effectLst>
                  <a:outerShdw sx="100000" sy="100000" kx="0" ky="0" algn="b" rotWithShape="0" blurRad="24384" dist="24384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current status:</a:t>
            </a:r>
            <a:br/>
            <a:r>
              <a:t>FM polarimetric calibration</a:t>
            </a:r>
          </a:p>
          <a:p>
            <a:pPr marL="536447" indent="-536447" defTabSz="792479">
              <a:spcBef>
                <a:spcPts val="900"/>
              </a:spcBef>
              <a:defRPr sz="4224">
                <a:effectLst>
                  <a:outerShdw sx="100000" sy="100000" kx="0" ky="0" algn="b" rotWithShape="0" blurRad="24384" dist="24384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delivery to ESA in a couple of weeks</a:t>
            </a:r>
          </a:p>
        </p:txBody>
      </p:sp>
      <p:grpSp>
        <p:nvGrpSpPr>
          <p:cNvPr id="310" name="Group 310"/>
          <p:cNvGrpSpPr/>
          <p:nvPr/>
        </p:nvGrpSpPr>
        <p:grpSpPr>
          <a:xfrm>
            <a:off x="7763255" y="2486673"/>
            <a:ext cx="16491978" cy="9970120"/>
            <a:chOff x="0" y="0"/>
            <a:chExt cx="16491977" cy="9970119"/>
          </a:xfrm>
        </p:grpSpPr>
        <p:pic>
          <p:nvPicPr>
            <p:cNvPr id="309" name="DSCN5761-small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20844"/>
            <a:stretch>
              <a:fillRect/>
            </a:stretch>
          </p:blipFill>
          <p:spPr>
            <a:xfrm>
              <a:off x="127000" y="88900"/>
              <a:ext cx="16237978" cy="963992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08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16491979" cy="9970121"/>
            </a:xfrm>
            <a:prstGeom prst="rect">
              <a:avLst/>
            </a:prstGeom>
            <a:effectLst/>
          </p:spPr>
        </p:pic>
      </p:grpSp>
      <p:sp>
        <p:nvSpPr>
          <p:cNvPr id="311" name="Shape 311"/>
          <p:cNvSpPr/>
          <p:nvPr/>
        </p:nvSpPr>
        <p:spPr>
          <a:xfrm>
            <a:off x="18823813" y="12365217"/>
            <a:ext cx="5404461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lnSpc>
                <a:spcPct val="90000"/>
              </a:lnSpc>
              <a:spcBef>
                <a:spcPts val="1000"/>
              </a:spcBef>
              <a:defRPr i="0"/>
            </a:lvl1pPr>
          </a:lstStyle>
          <a:p>
            <a:pPr/>
            <a:r>
              <a:t>PHI FM, Jan 21 2017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00735">
              <a:defRPr spc="512" sz="6402">
                <a:effectLst>
                  <a:outerShdw sx="100000" sy="100000" kx="0" ky="0" algn="b" rotWithShape="0" blurRad="24638" dist="24638" dir="5520000">
                    <a:srgbClr val="FFFFFF">
                      <a:alpha val="72000"/>
                    </a:srgbClr>
                  </a:outerShdw>
                </a:effectLst>
              </a:defRPr>
            </a:lvl1pPr>
          </a:lstStyle>
          <a:p>
            <a:pPr/>
            <a:r>
              <a:t>The Solar Orbiter Mission</a:t>
            </a:r>
          </a:p>
        </p:txBody>
      </p:sp>
      <p:sp>
        <p:nvSpPr>
          <p:cNvPr id="153" name="Shape 153"/>
          <p:cNvSpPr/>
          <p:nvPr>
            <p:ph type="sldNum" sz="quarter" idx="2"/>
          </p:nvPr>
        </p:nvSpPr>
        <p:spPr>
          <a:xfrm>
            <a:off x="23908309" y="13187263"/>
            <a:ext cx="291085" cy="520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54" name="Shape 154"/>
          <p:cNvSpPr/>
          <p:nvPr>
            <p:ph type="body" sz="half" idx="1"/>
          </p:nvPr>
        </p:nvSpPr>
        <p:spPr>
          <a:xfrm>
            <a:off x="531340" y="1462831"/>
            <a:ext cx="8124618" cy="10790338"/>
          </a:xfrm>
          <a:prstGeom prst="rect">
            <a:avLst/>
          </a:prstGeom>
        </p:spPr>
        <p:txBody>
          <a:bodyPr/>
          <a:lstStyle/>
          <a:p>
            <a:pPr marL="622300" indent="-622300" defTabSz="796544">
              <a:spcBef>
                <a:spcPts val="900"/>
              </a:spcBef>
              <a:defRPr sz="4900">
                <a:effectLst>
                  <a:outerShdw sx="100000" sy="100000" kx="0" ky="0" algn="b" rotWithShape="0" blurRad="24892" dist="24892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last 2 days: </a:t>
            </a:r>
            <a:r>
              <a:rPr b="1">
                <a:solidFill>
                  <a:schemeClr val="accent6">
                    <a:hueOff val="-284210"/>
                    <a:satOff val="2084"/>
                    <a:lumOff val="-13137"/>
                  </a:schemeClr>
                </a:solidFill>
                <a:latin typeface="+mn-lt"/>
                <a:ea typeface="+mn-ea"/>
                <a:cs typeface="+mn-cs"/>
                <a:sym typeface="Avenir Next"/>
              </a:rPr>
              <a:t>magnetometer has high priority for L5 mission</a:t>
            </a:r>
            <a:endParaRPr b="1">
              <a:solidFill>
                <a:schemeClr val="accent6">
                  <a:hueOff val="-284210"/>
                  <a:satOff val="2084"/>
                  <a:lumOff val="-13137"/>
                </a:schemeClr>
              </a:solidFill>
              <a:latin typeface="+mn-lt"/>
              <a:ea typeface="+mn-ea"/>
              <a:cs typeface="+mn-cs"/>
              <a:sym typeface="Avenir Next"/>
            </a:endParaRPr>
          </a:p>
          <a:p>
            <a:pPr marL="622300" indent="-622300" defTabSz="796544">
              <a:spcBef>
                <a:spcPts val="900"/>
              </a:spcBef>
              <a:defRPr sz="4900">
                <a:effectLst>
                  <a:outerShdw sx="100000" sy="100000" kx="0" ky="0" algn="b" rotWithShape="0" blurRad="24892" dist="24892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2-viewpoint science: many parallels between SolO and L5</a:t>
            </a:r>
          </a:p>
          <a:p>
            <a:pPr marL="622300" indent="-622300" defTabSz="796544">
              <a:spcBef>
                <a:spcPts val="900"/>
              </a:spcBef>
              <a:defRPr sz="4900">
                <a:effectLst>
                  <a:outerShdw sx="100000" sy="100000" kx="0" ky="0" algn="b" rotWithShape="0" blurRad="24892" dist="24892" dir="5520000">
                    <a:srgbClr val="FFFFFF">
                      <a:alpha val="71999"/>
                    </a:srgbClr>
                  </a:outerShdw>
                </a:effectLst>
              </a:defRPr>
            </a:pPr>
            <a:endParaRPr b="1">
              <a:solidFill>
                <a:schemeClr val="accent6">
                  <a:hueOff val="-284210"/>
                  <a:satOff val="2084"/>
                  <a:lumOff val="-13137"/>
                </a:schemeClr>
              </a:solidFill>
              <a:latin typeface="+mn-lt"/>
              <a:ea typeface="+mn-ea"/>
              <a:cs typeface="+mn-cs"/>
              <a:sym typeface="Avenir Next"/>
            </a:endParaRPr>
          </a:p>
          <a:p>
            <a:pPr marL="622300" indent="-622300" defTabSz="796544">
              <a:spcBef>
                <a:spcPts val="2300"/>
              </a:spcBef>
              <a:defRPr sz="4900">
                <a:effectLst>
                  <a:outerShdw sx="100000" sy="100000" kx="0" ky="0" algn="b" rotWithShape="0" blurRad="24892" dist="24892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SolO launch:</a:t>
            </a:r>
            <a:br/>
            <a:r>
              <a:t>October 2018</a:t>
            </a:r>
          </a:p>
          <a:p>
            <a:pPr marL="622300" indent="-622300" defTabSz="796544">
              <a:spcBef>
                <a:spcPts val="2300"/>
              </a:spcBef>
              <a:defRPr sz="4900">
                <a:effectLst>
                  <a:outerShdw sx="100000" sy="100000" kx="0" ky="0" algn="b" rotWithShape="0" blurRad="24892" dist="24892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3-year cruise phase</a:t>
            </a:r>
          </a:p>
          <a:p>
            <a:pPr marL="622300" indent="-622300" defTabSz="796544">
              <a:spcBef>
                <a:spcPts val="2300"/>
              </a:spcBef>
              <a:defRPr sz="4900">
                <a:effectLst>
                  <a:outerShdw sx="100000" sy="100000" kx="0" ky="0" algn="b" rotWithShape="0" blurRad="24892" dist="24892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min. distance: 0.28 AU</a:t>
            </a:r>
          </a:p>
          <a:p>
            <a:pPr marL="622300" indent="-622300" defTabSz="796544">
              <a:spcBef>
                <a:spcPts val="2300"/>
              </a:spcBef>
              <a:defRPr sz="4900">
                <a:effectLst>
                  <a:outerShdw sx="100000" sy="100000" kx="0" ky="0" algn="b" rotWithShape="0" blurRad="24892" dist="24892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max latitude: 34°</a:t>
            </a:r>
          </a:p>
        </p:txBody>
      </p:sp>
      <p:pic>
        <p:nvPicPr>
          <p:cNvPr id="155" name="SolO-trajectory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8766761" y="2804360"/>
            <a:ext cx="15232403" cy="85682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7699951" fill="hold"/>
                                        <p:tgtEl>
                                          <p:spTgt spid="1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55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59459">
              <a:defRPr spc="485" sz="6072">
                <a:effectLst>
                  <a:outerShdw sx="100000" sy="100000" kx="0" ky="0" algn="b" rotWithShape="0" blurRad="23368" dist="23368" dir="5520000">
                    <a:srgbClr val="FFFFFF">
                      <a:alpha val="72000"/>
                    </a:srgbClr>
                  </a:outerShdw>
                </a:effectLst>
              </a:defRPr>
            </a:lvl1pPr>
          </a:lstStyle>
          <a:p>
            <a:pPr/>
            <a:r>
              <a:t>SO/PHI science: atmospheric coupling</a:t>
            </a:r>
          </a:p>
        </p:txBody>
      </p:sp>
      <p:sp>
        <p:nvSpPr>
          <p:cNvPr id="314" name="Shape 314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15" name="Shape 315"/>
          <p:cNvSpPr/>
          <p:nvPr>
            <p:ph type="body" idx="1"/>
          </p:nvPr>
        </p:nvSpPr>
        <p:spPr>
          <a:xfrm>
            <a:off x="444500" y="1600200"/>
            <a:ext cx="13409438" cy="10790337"/>
          </a:xfrm>
          <a:prstGeom prst="rect">
            <a:avLst/>
          </a:prstGeom>
        </p:spPr>
        <p:txBody>
          <a:bodyPr/>
          <a:lstStyle/>
          <a:p>
            <a:pPr marL="0" indent="0" defTabSz="825500">
              <a:spcBef>
                <a:spcPts val="1000"/>
              </a:spcBef>
              <a:buSzTx/>
              <a:buNone/>
              <a:defRPr sz="4400"/>
            </a:pPr>
            <a:r>
              <a:t>SO is designed to probe all solar layers from its interior up to the heliosphere. The most prominent questions concern the magnetic coupling between the different atmospheric layers.</a:t>
            </a:r>
          </a:p>
          <a:p>
            <a:pPr marL="0" indent="0" defTabSz="825500">
              <a:spcBef>
                <a:spcPts val="1000"/>
              </a:spcBef>
              <a:buSzTx/>
              <a:buNone/>
              <a:defRPr sz="4400"/>
            </a:pPr>
          </a:p>
          <a:p>
            <a:pPr marL="0" indent="0" defTabSz="825500">
              <a:spcBef>
                <a:spcPts val="1000"/>
              </a:spcBef>
              <a:buSzTx/>
              <a:buNone/>
              <a:defRPr sz="4400"/>
            </a:pPr>
            <a:r>
              <a:t>SO with both remote sensing and in-situ  measurements  aims to address the largely unsolved problems of chromospheric and coronal heating as well as the transport phenomena into the interplanetary space</a:t>
            </a:r>
          </a:p>
          <a:p>
            <a:pPr marL="0" indent="0" defTabSz="825500">
              <a:spcBef>
                <a:spcPts val="1000"/>
              </a:spcBef>
              <a:buSzTx/>
              <a:buNone/>
              <a:defRPr sz="4400"/>
            </a:pPr>
          </a:p>
          <a:p>
            <a:pPr marL="0" indent="0" defTabSz="825500">
              <a:spcBef>
                <a:spcPts val="1000"/>
              </a:spcBef>
              <a:buSzTx/>
              <a:buNone/>
              <a:defRPr sz="4400"/>
            </a:pPr>
            <a:r>
              <a:t>SO/PHI will provide the photospheric magnetic field structure which represents essential  boundary conditions to achieve these goals.</a:t>
            </a:r>
          </a:p>
        </p:txBody>
      </p:sp>
      <p:grpSp>
        <p:nvGrpSpPr>
          <p:cNvPr id="318" name="Group 318"/>
          <p:cNvGrpSpPr/>
          <p:nvPr/>
        </p:nvGrpSpPr>
        <p:grpSpPr>
          <a:xfrm>
            <a:off x="17324441" y="1373534"/>
            <a:ext cx="6094359" cy="11680330"/>
            <a:chOff x="0" y="0"/>
            <a:chExt cx="6094357" cy="11680328"/>
          </a:xfrm>
        </p:grpSpPr>
        <p:pic>
          <p:nvPicPr>
            <p:cNvPr id="317" name="pasted-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5840358" cy="1135012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16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094358" cy="11680329"/>
            </a:xfrm>
            <a:prstGeom prst="rect">
              <a:avLst/>
            </a:prstGeom>
            <a:effectLst/>
          </p:spPr>
        </p:pic>
      </p:grpSp>
      <p:sp>
        <p:nvSpPr>
          <p:cNvPr id="319" name="Shape 319"/>
          <p:cNvSpPr/>
          <p:nvPr/>
        </p:nvSpPr>
        <p:spPr>
          <a:xfrm>
            <a:off x="13247776" y="12458700"/>
            <a:ext cx="3781248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i="0" sz="3200"/>
            </a:lvl1pPr>
          </a:lstStyle>
          <a:p>
            <a:pPr/>
            <a:r>
              <a:t>Marsch et. al (2004)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34694">
              <a:defRPr spc="469" sz="5874">
                <a:effectLst>
                  <a:outerShdw sx="100000" sy="100000" kx="0" ky="0" algn="b" rotWithShape="0" blurRad="22606" dist="22606" dir="5520000">
                    <a:srgbClr val="FFFFFF">
                      <a:alpha val="72000"/>
                    </a:srgbClr>
                  </a:outerShdw>
                </a:effectLst>
              </a:defRPr>
            </a:lvl1pPr>
          </a:lstStyle>
          <a:p>
            <a:pPr/>
            <a:r>
              <a:t>SO/PHI corona and global Sun science</a:t>
            </a:r>
          </a:p>
        </p:txBody>
      </p:sp>
      <p:sp>
        <p:nvSpPr>
          <p:cNvPr id="322" name="Shape 322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23" name="Shape 323"/>
          <p:cNvSpPr/>
          <p:nvPr>
            <p:ph type="body" sz="quarter" idx="1"/>
          </p:nvPr>
        </p:nvSpPr>
        <p:spPr>
          <a:xfrm>
            <a:off x="444500" y="1600200"/>
            <a:ext cx="8255100" cy="6337955"/>
          </a:xfrm>
          <a:prstGeom prst="rect">
            <a:avLst/>
          </a:prstGeom>
        </p:spPr>
        <p:txBody>
          <a:bodyPr anchor="t"/>
          <a:lstStyle/>
          <a:p>
            <a:pPr marL="0" indent="0" defTabSz="792479">
              <a:spcBef>
                <a:spcPts val="900"/>
              </a:spcBef>
              <a:buSzTx/>
              <a:buNone/>
              <a:defRPr sz="4224">
                <a:effectLst>
                  <a:outerShdw sx="100000" sy="100000" kx="0" ky="0" algn="b" rotWithShape="0" blurRad="24384" dist="24384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SO’s close perihelion transits enables to follow surface  structures for more than half of a rotation period, i.e. up to 23 days. </a:t>
            </a:r>
          </a:p>
          <a:p>
            <a:pPr marL="0" indent="0" defTabSz="792479">
              <a:spcBef>
                <a:spcPts val="900"/>
              </a:spcBef>
              <a:buSzTx/>
              <a:buNone/>
              <a:defRPr sz="4224">
                <a:effectLst>
                  <a:outerShdw sx="100000" sy="100000" kx="0" ky="0" algn="b" rotWithShape="0" blurRad="24384" dist="24384" dir="5520000">
                    <a:srgbClr val="FFFFFF">
                      <a:alpha val="71999"/>
                    </a:srgbClr>
                  </a:outerShdw>
                </a:effectLst>
              </a:defRPr>
            </a:pPr>
          </a:p>
          <a:p>
            <a:pPr marL="0" indent="0" defTabSz="792479">
              <a:spcBef>
                <a:spcPts val="900"/>
              </a:spcBef>
              <a:buSzTx/>
              <a:buNone/>
              <a:defRPr sz="4224">
                <a:effectLst>
                  <a:outerShdw sx="100000" sy="100000" kx="0" ky="0" algn="b" rotWithShape="0" blurRad="24384" dist="24384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Vantage points far from Earth allow for instantaneous 4π magnetic maps</a:t>
            </a:r>
          </a:p>
        </p:txBody>
      </p:sp>
      <p:grpSp>
        <p:nvGrpSpPr>
          <p:cNvPr id="326" name="Group 326"/>
          <p:cNvGrpSpPr/>
          <p:nvPr/>
        </p:nvGrpSpPr>
        <p:grpSpPr>
          <a:xfrm>
            <a:off x="272101" y="8292067"/>
            <a:ext cx="11704409" cy="4856480"/>
            <a:chOff x="0" y="0"/>
            <a:chExt cx="11704407" cy="4856478"/>
          </a:xfrm>
        </p:grpSpPr>
        <p:pic>
          <p:nvPicPr>
            <p:cNvPr id="325" name="pasted-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11450408" cy="452627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24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1704408" cy="4856479"/>
            </a:xfrm>
            <a:prstGeom prst="rect">
              <a:avLst/>
            </a:prstGeom>
            <a:effectLst/>
          </p:spPr>
        </p:pic>
      </p:grpSp>
      <p:pic>
        <p:nvPicPr>
          <p:cNvPr id="327" name="HMI.mp4"/>
          <p:cNvPicPr>
            <a:picLocks noChangeAspect="0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15726370" y="4540150"/>
            <a:ext cx="8128001" cy="8128001"/>
          </a:xfrm>
          <a:prstGeom prst="rect">
            <a:avLst/>
          </a:prstGeom>
        </p:spPr>
      </p:pic>
      <p:grpSp>
        <p:nvGrpSpPr>
          <p:cNvPr id="330" name="Group 330"/>
          <p:cNvGrpSpPr/>
          <p:nvPr/>
        </p:nvGrpSpPr>
        <p:grpSpPr>
          <a:xfrm>
            <a:off x="8913841" y="1617341"/>
            <a:ext cx="6471287" cy="6303672"/>
            <a:chOff x="0" y="0"/>
            <a:chExt cx="6471286" cy="6303671"/>
          </a:xfrm>
        </p:grpSpPr>
        <p:pic>
          <p:nvPicPr>
            <p:cNvPr id="329" name="pasted-image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27000" y="88900"/>
              <a:ext cx="6217287" cy="597347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28" name="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6471287" cy="6303672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9999" fill="hold"/>
                                        <p:tgtEl>
                                          <p:spTgt spid="3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27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00735">
              <a:defRPr spc="512" sz="6402">
                <a:effectLst>
                  <a:outerShdw sx="100000" sy="100000" kx="0" ky="0" algn="b" rotWithShape="0" blurRad="24638" dist="24638" dir="5520000">
                    <a:srgbClr val="FFFFFF">
                      <a:alpha val="72000"/>
                    </a:srgbClr>
                  </a:outerShdw>
                </a:effectLst>
              </a:defRPr>
            </a:lvl1pPr>
          </a:lstStyle>
          <a:p>
            <a:pPr/>
            <a:r>
              <a:t>SO/PHI polar science</a:t>
            </a:r>
          </a:p>
        </p:txBody>
      </p:sp>
      <p:sp>
        <p:nvSpPr>
          <p:cNvPr id="333" name="Shape 333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34" name="Shape 334"/>
          <p:cNvSpPr/>
          <p:nvPr>
            <p:ph type="body" sz="quarter" idx="1"/>
          </p:nvPr>
        </p:nvSpPr>
        <p:spPr>
          <a:xfrm>
            <a:off x="444500" y="1600200"/>
            <a:ext cx="9079806" cy="5295504"/>
          </a:xfrm>
          <a:prstGeom prst="rect">
            <a:avLst/>
          </a:prstGeom>
        </p:spPr>
        <p:txBody>
          <a:bodyPr anchor="t"/>
          <a:lstStyle>
            <a:lvl1pPr marL="0" indent="0" defTabSz="825500">
              <a:spcBef>
                <a:spcPts val="1000"/>
              </a:spcBef>
              <a:buSzTx/>
              <a:buNone/>
              <a:defRPr sz="4400"/>
            </a:lvl1pPr>
          </a:lstStyle>
          <a:p>
            <a:pPr/>
            <a:r>
              <a:t>Polarimetric and dynamic studies of the solar polar regions from the ecliptic plane suffer from geometric foreshortening. SO/PHI will be the first polarimeter looking at the poles from an inclination &lt;83 deg</a:t>
            </a:r>
          </a:p>
        </p:txBody>
      </p:sp>
      <p:grpSp>
        <p:nvGrpSpPr>
          <p:cNvPr id="337" name="Group 337"/>
          <p:cNvGrpSpPr/>
          <p:nvPr/>
        </p:nvGrpSpPr>
        <p:grpSpPr>
          <a:xfrm>
            <a:off x="13257328" y="1815220"/>
            <a:ext cx="10738210" cy="10085560"/>
            <a:chOff x="0" y="0"/>
            <a:chExt cx="10738208" cy="10085559"/>
          </a:xfrm>
        </p:grpSpPr>
        <p:pic>
          <p:nvPicPr>
            <p:cNvPr id="336" name="pasted-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10484209" cy="975536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35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0738209" cy="10085560"/>
            </a:xfrm>
            <a:prstGeom prst="rect">
              <a:avLst/>
            </a:prstGeom>
            <a:effectLst/>
          </p:spPr>
        </p:pic>
      </p:grpSp>
      <p:sp>
        <p:nvSpPr>
          <p:cNvPr id="338" name="Shape 338"/>
          <p:cNvSpPr/>
          <p:nvPr/>
        </p:nvSpPr>
        <p:spPr>
          <a:xfrm>
            <a:off x="19532549" y="11849100"/>
            <a:ext cx="3860902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i="0" sz="3200"/>
            </a:lvl1pPr>
          </a:lstStyle>
          <a:p>
            <a:pPr/>
            <a:r>
              <a:t>Tsuneta et. al (2008)</a:t>
            </a:r>
          </a:p>
        </p:txBody>
      </p:sp>
      <p:pic>
        <p:nvPicPr>
          <p:cNvPr id="339" name="phi_7_35_ic_10_ls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3881" y="6622439"/>
            <a:ext cx="12604027" cy="63627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pe 34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00735">
              <a:defRPr spc="512" sz="6402">
                <a:effectLst>
                  <a:outerShdw sx="100000" sy="100000" kx="0" ky="0" algn="b" rotWithShape="0" blurRad="24638" dist="24638" dir="5520000">
                    <a:srgbClr val="FFFFFF">
                      <a:alpha val="72000"/>
                    </a:srgbClr>
                  </a:outerShdw>
                </a:effectLst>
              </a:defRPr>
            </a:lvl1pPr>
          </a:lstStyle>
          <a:p>
            <a:pPr/>
            <a:r>
              <a:t>SO/PHI science: helioseismology</a:t>
            </a:r>
          </a:p>
        </p:txBody>
      </p:sp>
      <p:sp>
        <p:nvSpPr>
          <p:cNvPr id="342" name="Shape 342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43" name="Shape 343"/>
          <p:cNvSpPr/>
          <p:nvPr>
            <p:ph type="body" sz="quarter" idx="1"/>
          </p:nvPr>
        </p:nvSpPr>
        <p:spPr>
          <a:xfrm>
            <a:off x="444500" y="1600200"/>
            <a:ext cx="14140207" cy="4459486"/>
          </a:xfrm>
          <a:prstGeom prst="rect">
            <a:avLst/>
          </a:prstGeom>
        </p:spPr>
        <p:txBody>
          <a:bodyPr anchor="t"/>
          <a:lstStyle/>
          <a:p>
            <a:pPr marL="0" indent="0" defTabSz="825500">
              <a:spcBef>
                <a:spcPts val="1000"/>
              </a:spcBef>
              <a:buSzTx/>
              <a:buNone/>
              <a:defRPr sz="4400"/>
            </a:pPr>
            <a:r>
              <a:t>Observations from a  vantage point in the ecliptic does not allow  probing  solar latitudes higher than ~70°.</a:t>
            </a:r>
          </a:p>
          <a:p>
            <a:pPr marL="0" indent="0" defTabSz="825500">
              <a:spcBef>
                <a:spcPts val="1000"/>
              </a:spcBef>
              <a:buSzTx/>
              <a:buNone/>
              <a:defRPr sz="4400"/>
            </a:pPr>
            <a:r>
              <a:t>SO/PHI observations from out of the ecliptic will help to address problems of, e.g., the solar dynamo. </a:t>
            </a:r>
          </a:p>
        </p:txBody>
      </p:sp>
      <p:grpSp>
        <p:nvGrpSpPr>
          <p:cNvPr id="346" name="Group 346"/>
          <p:cNvGrpSpPr/>
          <p:nvPr/>
        </p:nvGrpSpPr>
        <p:grpSpPr>
          <a:xfrm>
            <a:off x="16199232" y="1492644"/>
            <a:ext cx="7694929" cy="7836401"/>
            <a:chOff x="0" y="0"/>
            <a:chExt cx="7694927" cy="7836399"/>
          </a:xfrm>
        </p:grpSpPr>
        <p:pic>
          <p:nvPicPr>
            <p:cNvPr id="345" name="pasted-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7440928" cy="75062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44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7694928" cy="7836400"/>
            </a:xfrm>
            <a:prstGeom prst="rect">
              <a:avLst/>
            </a:prstGeom>
            <a:effectLst/>
          </p:spPr>
        </p:pic>
      </p:grpSp>
      <p:pic>
        <p:nvPicPr>
          <p:cNvPr id="347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82600" y="6159500"/>
            <a:ext cx="9364289" cy="6430145"/>
          </a:xfrm>
          <a:prstGeom prst="rect">
            <a:avLst/>
          </a:prstGeom>
          <a:ln w="12700">
            <a:miter lim="400000"/>
          </a:ln>
        </p:spPr>
      </p:pic>
      <p:sp>
        <p:nvSpPr>
          <p:cNvPr id="348" name="Shape 348"/>
          <p:cNvSpPr/>
          <p:nvPr/>
        </p:nvSpPr>
        <p:spPr>
          <a:xfrm>
            <a:off x="10108369" y="9731822"/>
            <a:ext cx="13693450" cy="304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  <a:defRPr i="0"/>
            </a:pPr>
            <a:r>
              <a:t>Stereoscopic Helioseismology</a:t>
            </a:r>
          </a:p>
          <a:p>
            <a:pPr algn="l">
              <a:lnSpc>
                <a:spcPct val="90000"/>
              </a:lnSpc>
              <a:spcBef>
                <a:spcPts val="1000"/>
              </a:spcBef>
              <a:defRPr i="0"/>
            </a:pPr>
            <a:r>
              <a:t>Probing the Sun from different vantage points  may allow for probing deeper layers than what is possible with only one instrument.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00735">
              <a:defRPr spc="512" sz="6402">
                <a:effectLst>
                  <a:outerShdw sx="100000" sy="100000" kx="0" ky="0" algn="b" rotWithShape="0" blurRad="24638" dist="24638" dir="5520000">
                    <a:srgbClr val="FFFFFF">
                      <a:alpha val="72000"/>
                    </a:srgbClr>
                  </a:outerShdw>
                </a:effectLst>
              </a:defRPr>
            </a:lvl1pPr>
          </a:lstStyle>
          <a:p>
            <a:pPr/>
            <a:r>
              <a:t>SO/PHI filtergraph</a:t>
            </a:r>
          </a:p>
        </p:txBody>
      </p:sp>
      <p:sp>
        <p:nvSpPr>
          <p:cNvPr id="351" name="Shape 351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52" name="Shape 352"/>
          <p:cNvSpPr/>
          <p:nvPr>
            <p:ph type="body" sz="half" idx="1"/>
          </p:nvPr>
        </p:nvSpPr>
        <p:spPr>
          <a:xfrm>
            <a:off x="444500" y="1600200"/>
            <a:ext cx="16170970" cy="5463679"/>
          </a:xfrm>
          <a:prstGeom prst="rect">
            <a:avLst/>
          </a:prstGeom>
        </p:spPr>
        <p:txBody>
          <a:bodyPr/>
          <a:lstStyle/>
          <a:p>
            <a:pPr marL="0" indent="0" defTabSz="825500">
              <a:spcBef>
                <a:spcPts val="1000"/>
              </a:spcBef>
              <a:buSzTx/>
              <a:buNone/>
              <a:defRPr sz="4400"/>
            </a:pPr>
            <a:r>
              <a:t>Line scanning device based on a solid state Fabry-Pérot etalon:</a:t>
            </a:r>
          </a:p>
          <a:p>
            <a:pPr marL="558800" indent="-558800" defTabSz="825500">
              <a:spcBef>
                <a:spcPts val="1000"/>
              </a:spcBef>
              <a:defRPr sz="4400"/>
            </a:pPr>
            <a:r>
              <a:t>FWHM = 90mÅ, free spectral range = 3.0Å</a:t>
            </a:r>
          </a:p>
          <a:p>
            <a:pPr marL="558800" indent="-558800" defTabSz="825500">
              <a:spcBef>
                <a:spcPts val="1000"/>
              </a:spcBef>
              <a:defRPr sz="4400"/>
            </a:pPr>
            <a:r>
              <a:t>~ 1nm surface roughness, ~10nm abs thickness tolerance</a:t>
            </a:r>
          </a:p>
          <a:p>
            <a:pPr marL="558800" indent="-558800" defTabSz="825500">
              <a:spcBef>
                <a:spcPts val="1000"/>
              </a:spcBef>
              <a:defRPr sz="4400"/>
            </a:pPr>
            <a:r>
              <a:t>T-stability: &lt;0.1K on etalon</a:t>
            </a:r>
          </a:p>
          <a:p>
            <a:pPr marL="558800" indent="-558800" defTabSz="825500">
              <a:spcBef>
                <a:spcPts val="1000"/>
              </a:spcBef>
              <a:defRPr sz="4400"/>
            </a:pPr>
            <a:r>
              <a:t>66°C operating temperature</a:t>
            </a:r>
          </a:p>
          <a:p>
            <a:pPr marL="558800" indent="-558800" defTabSz="825500">
              <a:spcBef>
                <a:spcPts val="1000"/>
              </a:spcBef>
              <a:defRPr sz="4400"/>
            </a:pPr>
            <a:r>
              <a:t>1.5 W heater power</a:t>
            </a:r>
          </a:p>
        </p:txBody>
      </p:sp>
      <p:grpSp>
        <p:nvGrpSpPr>
          <p:cNvPr id="355" name="Group 355"/>
          <p:cNvGrpSpPr/>
          <p:nvPr/>
        </p:nvGrpSpPr>
        <p:grpSpPr>
          <a:xfrm>
            <a:off x="3484856" y="7641505"/>
            <a:ext cx="7328724" cy="5642820"/>
            <a:chOff x="0" y="0"/>
            <a:chExt cx="7328723" cy="5642818"/>
          </a:xfrm>
        </p:grpSpPr>
        <p:pic>
          <p:nvPicPr>
            <p:cNvPr id="354" name="pasted-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7074724" cy="531261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53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7328724" cy="5642819"/>
            </a:xfrm>
            <a:prstGeom prst="rect">
              <a:avLst/>
            </a:prstGeom>
            <a:effectLst/>
          </p:spPr>
        </p:pic>
      </p:grpSp>
      <p:grpSp>
        <p:nvGrpSpPr>
          <p:cNvPr id="360" name="Group 360"/>
          <p:cNvGrpSpPr/>
          <p:nvPr/>
        </p:nvGrpSpPr>
        <p:grpSpPr>
          <a:xfrm>
            <a:off x="17383714" y="1720850"/>
            <a:ext cx="6346236" cy="5731719"/>
            <a:chOff x="-127000" y="-88900"/>
            <a:chExt cx="6346235" cy="5731718"/>
          </a:xfrm>
        </p:grpSpPr>
        <p:grpSp>
          <p:nvGrpSpPr>
            <p:cNvPr id="358" name="Group 358"/>
            <p:cNvGrpSpPr/>
            <p:nvPr/>
          </p:nvGrpSpPr>
          <p:grpSpPr>
            <a:xfrm>
              <a:off x="-127000" y="-88900"/>
              <a:ext cx="6346236" cy="5199459"/>
              <a:chOff x="0" y="0"/>
              <a:chExt cx="6346235" cy="5199458"/>
            </a:xfrm>
          </p:grpSpPr>
          <p:pic>
            <p:nvPicPr>
              <p:cNvPr id="357" name="pasted-image.pdf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27000" y="88900"/>
                <a:ext cx="6092236" cy="4869259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356" name="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0" y="0"/>
                <a:ext cx="6346236" cy="5199459"/>
              </a:xfrm>
              <a:prstGeom prst="rect">
                <a:avLst/>
              </a:prstGeom>
              <a:effectLst/>
            </p:spPr>
          </p:pic>
        </p:grpSp>
        <p:sp>
          <p:nvSpPr>
            <p:cNvPr id="359" name="Shape 359"/>
            <p:cNvSpPr/>
            <p:nvPr/>
          </p:nvSpPr>
          <p:spPr>
            <a:xfrm>
              <a:off x="196246" y="4982418"/>
              <a:ext cx="5699744" cy="66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  <a:defRPr i="0" sz="3200"/>
              </a:pPr>
              <a:r>
                <a:t>250μm LiNbO</a:t>
              </a:r>
              <a:r>
                <a:rPr baseline="-5999"/>
                <a:t>3 </a:t>
              </a:r>
              <a:r>
                <a:t>etalon</a:t>
              </a:r>
            </a:p>
          </p:txBody>
        </p:sp>
      </p:grpSp>
      <p:sp>
        <p:nvSpPr>
          <p:cNvPr id="361" name="Shape 361"/>
          <p:cNvSpPr/>
          <p:nvPr/>
        </p:nvSpPr>
        <p:spPr>
          <a:xfrm>
            <a:off x="8001965" y="12166600"/>
            <a:ext cx="2182470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i="0" sz="3200"/>
            </a:lvl1pPr>
          </a:lstStyle>
          <a:p>
            <a:pPr/>
            <a:r>
              <a:t>filter graph</a:t>
            </a:r>
          </a:p>
        </p:txBody>
      </p:sp>
      <p:sp>
        <p:nvSpPr>
          <p:cNvPr id="362" name="Shape 362"/>
          <p:cNvSpPr/>
          <p:nvPr/>
        </p:nvSpPr>
        <p:spPr>
          <a:xfrm>
            <a:off x="11408520" y="8022183"/>
            <a:ext cx="16045062" cy="48814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5400" tIns="25400" rIns="25400" bIns="25400" anchor="ctr">
            <a:normAutofit fontScale="100000" lnSpcReduction="0"/>
          </a:bodyPr>
          <a:lstStyle/>
          <a:p>
            <a:pPr marL="558800" indent="-558800" algn="l">
              <a:lnSpc>
                <a:spcPct val="90000"/>
              </a:lnSpc>
              <a:spcBef>
                <a:spcPts val="1000"/>
              </a:spcBef>
              <a:buSzPct val="75000"/>
              <a:buChar char="•"/>
              <a:defRPr i="0"/>
            </a:pPr>
            <a:r>
              <a:t>2 optical windows (lenses, ITO coated)</a:t>
            </a:r>
          </a:p>
          <a:p>
            <a:pPr marL="558800" indent="-558800" algn="l">
              <a:lnSpc>
                <a:spcPct val="90000"/>
              </a:lnSpc>
              <a:spcBef>
                <a:spcPts val="1000"/>
              </a:spcBef>
              <a:buSzPct val="75000"/>
              <a:buChar char="•"/>
              <a:defRPr i="0"/>
            </a:pPr>
            <a:r>
              <a:t>2 interference filters (order sorter, IR blocker)</a:t>
            </a:r>
          </a:p>
          <a:p>
            <a:pPr marL="558800" indent="-558800" algn="l">
              <a:lnSpc>
                <a:spcPct val="90000"/>
              </a:lnSpc>
              <a:spcBef>
                <a:spcPts val="1000"/>
              </a:spcBef>
              <a:buSzPct val="75000"/>
              <a:buChar char="•"/>
              <a:defRPr i="0"/>
            </a:pPr>
            <a:r>
              <a:t>1 LiNbO</a:t>
            </a:r>
            <a:r>
              <a:rPr baseline="-5999"/>
              <a:t>3</a:t>
            </a:r>
            <a:r>
              <a:t> etalon</a:t>
            </a:r>
          </a:p>
          <a:p>
            <a:pPr marL="558800" indent="-558800" algn="l">
              <a:lnSpc>
                <a:spcPct val="90000"/>
              </a:lnSpc>
              <a:spcBef>
                <a:spcPts val="1000"/>
              </a:spcBef>
              <a:buSzPct val="75000"/>
              <a:buChar char="•"/>
              <a:defRPr i="0"/>
            </a:pPr>
            <a:r>
              <a:t>Oven (active thermal control)</a:t>
            </a:r>
          </a:p>
          <a:p>
            <a:pPr marL="558800" indent="-558800" algn="l">
              <a:lnSpc>
                <a:spcPct val="90000"/>
              </a:lnSpc>
              <a:spcBef>
                <a:spcPts val="1000"/>
              </a:spcBef>
              <a:buSzPct val="75000"/>
              <a:buChar char="•"/>
              <a:defRPr i="0"/>
            </a:pPr>
            <a:r>
              <a:t>HV connection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hape 36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00735">
              <a:defRPr spc="512" sz="6402">
                <a:effectLst>
                  <a:outerShdw sx="100000" sy="100000" kx="0" ky="0" algn="b" rotWithShape="0" blurRad="24638" dist="24638" dir="5520000">
                    <a:srgbClr val="FFFFFF">
                      <a:alpha val="72000"/>
                    </a:srgbClr>
                  </a:outerShdw>
                </a:effectLst>
              </a:defRPr>
            </a:lvl1pPr>
          </a:lstStyle>
          <a:p>
            <a:pPr/>
            <a:r>
              <a:t>SO/PHI focal plane assembly</a:t>
            </a:r>
          </a:p>
        </p:txBody>
      </p:sp>
      <p:sp>
        <p:nvSpPr>
          <p:cNvPr id="365" name="Shape 365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66" name="Shape 366"/>
          <p:cNvSpPr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558800" indent="-558800" defTabSz="825500">
              <a:spcBef>
                <a:spcPts val="1000"/>
              </a:spcBef>
              <a:defRPr sz="4400"/>
            </a:pPr>
            <a:r>
              <a:t>2k x 2k read-out at &gt; 10fps</a:t>
            </a:r>
          </a:p>
          <a:p>
            <a:pPr marL="558800" indent="-558800" defTabSz="825500">
              <a:spcBef>
                <a:spcPts val="1000"/>
              </a:spcBef>
              <a:defRPr sz="4400"/>
            </a:pPr>
            <a:r>
              <a:t>FWC: 100ke</a:t>
            </a:r>
            <a:r>
              <a:rPr baseline="31999"/>
              <a:t>-</a:t>
            </a:r>
            <a:r>
              <a:t> (&lt;1% linearity)</a:t>
            </a:r>
          </a:p>
          <a:p>
            <a:pPr marL="558800" indent="-558800" defTabSz="825500">
              <a:spcBef>
                <a:spcPts val="1000"/>
              </a:spcBef>
              <a:defRPr sz="4400"/>
            </a:pPr>
            <a:r>
              <a:t>Actively cooled sensor (cold element) =&gt; dark noise: ~100 e</a:t>
            </a:r>
            <a:r>
              <a:rPr baseline="31999"/>
              <a:t>-</a:t>
            </a:r>
            <a:r>
              <a:t>/s per pixel</a:t>
            </a:r>
          </a:p>
          <a:p>
            <a:pPr marL="558800" indent="-558800" defTabSz="825500">
              <a:spcBef>
                <a:spcPts val="1000"/>
              </a:spcBef>
              <a:defRPr sz="4400"/>
            </a:pPr>
            <a:r>
              <a:t>Automatic Single Event Upset       (SEU) recovery</a:t>
            </a:r>
          </a:p>
          <a:p>
            <a:pPr marL="558800" indent="-558800" defTabSz="825500">
              <a:spcBef>
                <a:spcPts val="1000"/>
              </a:spcBef>
              <a:defRPr sz="4400"/>
            </a:pPr>
            <a:r>
              <a:t>Automatic sensor Single Event Latch-up (SEL) detection and   recovery (sensor power cycle)</a:t>
            </a:r>
          </a:p>
        </p:txBody>
      </p:sp>
      <p:grpSp>
        <p:nvGrpSpPr>
          <p:cNvPr id="369" name="Group 369"/>
          <p:cNvGrpSpPr/>
          <p:nvPr/>
        </p:nvGrpSpPr>
        <p:grpSpPr>
          <a:xfrm>
            <a:off x="10027622" y="2301221"/>
            <a:ext cx="6849682" cy="9113558"/>
            <a:chOff x="0" y="0"/>
            <a:chExt cx="6849681" cy="9113557"/>
          </a:xfrm>
        </p:grpSpPr>
        <p:pic>
          <p:nvPicPr>
            <p:cNvPr id="368" name="pasted-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6595682" cy="878335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67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849682" cy="9113558"/>
            </a:xfrm>
            <a:prstGeom prst="rect">
              <a:avLst/>
            </a:prstGeom>
            <a:effectLst/>
          </p:spPr>
        </p:pic>
      </p:grpSp>
      <p:sp>
        <p:nvSpPr>
          <p:cNvPr id="370" name="Shape 370"/>
          <p:cNvSpPr/>
          <p:nvPr/>
        </p:nvSpPr>
        <p:spPr>
          <a:xfrm>
            <a:off x="10570819" y="10452140"/>
            <a:ext cx="3242362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spcBef>
                <a:spcPts val="1000"/>
              </a:spcBef>
              <a:defRPr i="0" sz="3200"/>
            </a:lvl1pPr>
          </a:lstStyle>
          <a:p>
            <a:pPr/>
            <a:r>
              <a:t>FPA FPGA board</a:t>
            </a:r>
          </a:p>
        </p:txBody>
      </p:sp>
      <p:grpSp>
        <p:nvGrpSpPr>
          <p:cNvPr id="373" name="Group 373"/>
          <p:cNvGrpSpPr/>
          <p:nvPr/>
        </p:nvGrpSpPr>
        <p:grpSpPr>
          <a:xfrm>
            <a:off x="17140618" y="2301221"/>
            <a:ext cx="6849682" cy="9113558"/>
            <a:chOff x="0" y="0"/>
            <a:chExt cx="6849681" cy="9113557"/>
          </a:xfrm>
        </p:grpSpPr>
        <p:pic>
          <p:nvPicPr>
            <p:cNvPr id="372" name="pasted-imag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7000" y="88900"/>
              <a:ext cx="6595682" cy="878335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71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849682" cy="9113558"/>
            </a:xfrm>
            <a:prstGeom prst="rect">
              <a:avLst/>
            </a:prstGeom>
            <a:effectLst/>
          </p:spPr>
        </p:pic>
      </p:grpSp>
      <p:sp>
        <p:nvSpPr>
          <p:cNvPr id="374" name="Shape 374"/>
          <p:cNvSpPr/>
          <p:nvPr/>
        </p:nvSpPr>
        <p:spPr>
          <a:xfrm>
            <a:off x="17380619" y="10452140"/>
            <a:ext cx="4596893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spcBef>
                <a:spcPts val="1000"/>
              </a:spcBef>
              <a:defRPr i="0" sz="3200"/>
            </a:lvl1pPr>
          </a:lstStyle>
          <a:p>
            <a:pPr/>
            <a:r>
              <a:t>FPA sensor board (EFM)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hape 37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00735">
              <a:defRPr spc="512" sz="6402">
                <a:effectLst>
                  <a:outerShdw sx="100000" sy="100000" kx="0" ky="0" algn="b" rotWithShape="0" blurRad="24638" dist="24638" dir="5520000">
                    <a:srgbClr val="FFFFFF">
                      <a:alpha val="72000"/>
                    </a:srgbClr>
                  </a:outerShdw>
                </a:effectLst>
              </a:defRPr>
            </a:lvl1pPr>
          </a:lstStyle>
          <a:p>
            <a:pPr/>
            <a:r>
              <a:t>SO/PHI digital processing unit</a:t>
            </a:r>
          </a:p>
        </p:txBody>
      </p:sp>
      <p:sp>
        <p:nvSpPr>
          <p:cNvPr id="377" name="Shape 377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78" name="Shape 378"/>
          <p:cNvSpPr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825500">
              <a:spcBef>
                <a:spcPts val="1000"/>
              </a:spcBef>
              <a:buSzTx/>
              <a:buNone/>
              <a:defRPr sz="4400"/>
            </a:pPr>
            <a:r>
              <a:t>Tasks:</a:t>
            </a:r>
          </a:p>
          <a:p>
            <a:pPr marL="558800" indent="-558800" defTabSz="825500">
              <a:spcBef>
                <a:spcPts val="1000"/>
              </a:spcBef>
              <a:defRPr sz="4400"/>
            </a:pPr>
            <a:r>
              <a:t>Instrument control</a:t>
            </a:r>
          </a:p>
          <a:p>
            <a:pPr marL="558800" indent="-558800" defTabSz="825500">
              <a:spcBef>
                <a:spcPts val="1000"/>
              </a:spcBef>
              <a:defRPr sz="4400"/>
            </a:pPr>
            <a:r>
              <a:t>Science data Acquisition with &gt;10 fps</a:t>
            </a:r>
          </a:p>
          <a:p>
            <a:pPr marL="558800" indent="-558800" defTabSz="825500">
              <a:spcBef>
                <a:spcPts val="1000"/>
              </a:spcBef>
              <a:defRPr sz="4400"/>
            </a:pPr>
            <a:r>
              <a:t>Correlation Tracker control</a:t>
            </a:r>
          </a:p>
          <a:p>
            <a:pPr marL="558800" indent="-558800" defTabSz="825500">
              <a:spcBef>
                <a:spcPts val="1000"/>
              </a:spcBef>
              <a:defRPr sz="4400"/>
            </a:pPr>
            <a:r>
              <a:t>Onboard data calibration</a:t>
            </a:r>
          </a:p>
          <a:p>
            <a:pPr marL="558800" indent="-558800" defTabSz="825500">
              <a:spcBef>
                <a:spcPts val="1000"/>
              </a:spcBef>
              <a:defRPr sz="4400"/>
            </a:pPr>
            <a:r>
              <a:t>Onboard data inversion</a:t>
            </a:r>
          </a:p>
          <a:p>
            <a:pPr marL="558800" indent="-558800" defTabSz="825500">
              <a:spcBef>
                <a:spcPts val="1000"/>
              </a:spcBef>
              <a:defRPr sz="4400"/>
            </a:pPr>
            <a:r>
              <a:t>4 Tbits flash memory control</a:t>
            </a:r>
          </a:p>
          <a:p>
            <a:pPr marL="558800" indent="-558800" defTabSz="825500">
              <a:spcBef>
                <a:spcPts val="1000"/>
              </a:spcBef>
              <a:defRPr sz="4400"/>
            </a:pPr>
            <a:r>
              <a:t>Commanding/Telemetry </a:t>
            </a:r>
          </a:p>
        </p:txBody>
      </p:sp>
      <p:grpSp>
        <p:nvGrpSpPr>
          <p:cNvPr id="381" name="Group 381"/>
          <p:cNvGrpSpPr/>
          <p:nvPr/>
        </p:nvGrpSpPr>
        <p:grpSpPr>
          <a:xfrm>
            <a:off x="9907409" y="1631950"/>
            <a:ext cx="10247491" cy="6984852"/>
            <a:chOff x="0" y="0"/>
            <a:chExt cx="10247490" cy="6984851"/>
          </a:xfrm>
        </p:grpSpPr>
        <p:pic>
          <p:nvPicPr>
            <p:cNvPr id="380" name="pasted-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9993491" cy="665465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79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0247491" cy="6984852"/>
            </a:xfrm>
            <a:prstGeom prst="rect">
              <a:avLst/>
            </a:prstGeom>
            <a:effectLst/>
          </p:spPr>
        </p:pic>
      </p:grpSp>
      <p:sp>
        <p:nvSpPr>
          <p:cNvPr id="382" name="Shape 382"/>
          <p:cNvSpPr/>
          <p:nvPr/>
        </p:nvSpPr>
        <p:spPr>
          <a:xfrm>
            <a:off x="13629329" y="9504660"/>
            <a:ext cx="9079806" cy="3053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5400" tIns="25400" rIns="25400" bIns="25400" anchor="ctr">
            <a:normAutofit fontScale="100000" lnSpcReduction="0"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  <a:defRPr i="0"/>
            </a:pPr>
            <a:r>
              <a:t>Most critical items:</a:t>
            </a:r>
          </a:p>
          <a:p>
            <a:pPr algn="l">
              <a:lnSpc>
                <a:spcPct val="90000"/>
              </a:lnSpc>
              <a:spcBef>
                <a:spcPts val="1000"/>
              </a:spcBef>
              <a:defRPr i="0"/>
            </a:pPr>
            <a:r>
              <a:t>2 reconfigurable FPGAs for onboard data analysis, image acquisition and CT control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00735">
              <a:defRPr spc="512" sz="6402">
                <a:effectLst>
                  <a:outerShdw sx="100000" sy="100000" kx="0" ky="0" algn="b" rotWithShape="0" blurRad="24638" dist="24638" dir="5520000">
                    <a:srgbClr val="FFFFFF">
                      <a:alpha val="72000"/>
                    </a:srgbClr>
                  </a:outerShdw>
                </a:effectLst>
              </a:defRPr>
            </a:lvl1pPr>
          </a:lstStyle>
          <a:p>
            <a:pPr/>
            <a:r>
              <a:t>Solar Orbiter Science Cases</a:t>
            </a:r>
          </a:p>
        </p:txBody>
      </p:sp>
      <p:sp>
        <p:nvSpPr>
          <p:cNvPr id="158" name="Shape 158"/>
          <p:cNvSpPr/>
          <p:nvPr>
            <p:ph type="sldNum" sz="quarter" idx="2"/>
          </p:nvPr>
        </p:nvSpPr>
        <p:spPr>
          <a:xfrm>
            <a:off x="23908309" y="14482663"/>
            <a:ext cx="291085" cy="520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59" name="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22588" y="4635058"/>
            <a:ext cx="20138824" cy="1193801"/>
          </a:xfrm>
          <a:prstGeom prst="rect">
            <a:avLst/>
          </a:prstGeom>
          <a:effectLst>
            <a:outerShdw sx="100000" sy="100000" kx="0" ky="0" algn="b" rotWithShape="0" blurRad="25400" dist="12700" dir="4920000">
              <a:srgbClr val="FFFFFF">
                <a:alpha val="50000"/>
              </a:srgbClr>
            </a:outerShdw>
          </a:effectLst>
        </p:spPr>
      </p:pic>
      <p:pic>
        <p:nvPicPr>
          <p:cNvPr id="160" name="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41652" y="10674801"/>
            <a:ext cx="8291196" cy="1092201"/>
          </a:xfrm>
          <a:prstGeom prst="rect">
            <a:avLst/>
          </a:prstGeom>
          <a:effectLst>
            <a:outerShdw sx="100000" sy="100000" kx="0" ky="0" algn="b" rotWithShape="0" blurRad="25400" dist="12700" dir="4920000">
              <a:srgbClr val="FFFFFF">
                <a:alpha val="50000"/>
              </a:srgbClr>
            </a:outerShdw>
          </a:effectLst>
        </p:spPr>
      </p:pic>
      <p:pic>
        <p:nvPicPr>
          <p:cNvPr id="161" name="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22588" y="2660396"/>
            <a:ext cx="20138824" cy="1971041"/>
          </a:xfrm>
          <a:prstGeom prst="rect">
            <a:avLst/>
          </a:prstGeom>
          <a:effectLst>
            <a:outerShdw sx="100000" sy="100000" kx="0" ky="0" algn="b" rotWithShape="0" blurRad="25400" dist="12700" dir="4920000">
              <a:srgbClr val="FFFFFF">
                <a:alpha val="50000"/>
              </a:srgbClr>
            </a:outerShdw>
          </a:effectLst>
        </p:spPr>
      </p:pic>
      <p:pic>
        <p:nvPicPr>
          <p:cNvPr id="162" name="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122588" y="5832480"/>
            <a:ext cx="20138824" cy="1971041"/>
          </a:xfrm>
          <a:prstGeom prst="rect">
            <a:avLst/>
          </a:prstGeom>
          <a:effectLst>
            <a:outerShdw sx="100000" sy="100000" kx="0" ky="0" algn="b" rotWithShape="0" blurRad="25400" dist="12700" dir="4920000">
              <a:srgbClr val="FFFFFF">
                <a:alpha val="50000"/>
              </a:srgbClr>
            </a:outerShdw>
          </a:effectLst>
        </p:spPr>
      </p:pic>
      <p:pic>
        <p:nvPicPr>
          <p:cNvPr id="163" name="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122588" y="7833682"/>
            <a:ext cx="20138824" cy="1971041"/>
          </a:xfrm>
          <a:prstGeom prst="rect">
            <a:avLst/>
          </a:prstGeom>
          <a:effectLst>
            <a:outerShdw sx="100000" sy="100000" kx="0" ky="0" algn="b" rotWithShape="0" blurRad="25400" dist="12700" dir="4920000">
              <a:srgbClr val="FFFFFF">
                <a:alpha val="50000"/>
              </a:srgbClr>
            </a:outerShdw>
          </a:effectLst>
        </p:spPr>
      </p:pic>
      <p:pic>
        <p:nvPicPr>
          <p:cNvPr id="164" name="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122588" y="2660396"/>
            <a:ext cx="20138824" cy="1971041"/>
          </a:xfrm>
          <a:prstGeom prst="rect">
            <a:avLst/>
          </a:prstGeom>
          <a:effectLst>
            <a:outerShdw sx="100000" sy="100000" kx="0" ky="0" algn="b" rotWithShape="0" blurRad="25400" dist="12700" dir="4920000">
              <a:srgbClr val="FFFFFF">
                <a:alpha val="50000"/>
              </a:srgbClr>
            </a:outerShdw>
          </a:effectLst>
        </p:spPr>
      </p:pic>
      <p:pic>
        <p:nvPicPr>
          <p:cNvPr id="165" name="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122588" y="5832480"/>
            <a:ext cx="20138824" cy="1971041"/>
          </a:xfrm>
          <a:prstGeom prst="rect">
            <a:avLst/>
          </a:prstGeom>
          <a:effectLst>
            <a:outerShdw sx="100000" sy="100000" kx="0" ky="0" algn="b" rotWithShape="0" blurRad="25400" dist="12700" dir="4920000">
              <a:srgbClr val="FFFFFF">
                <a:alpha val="50000"/>
              </a:srgbClr>
            </a:outerShdw>
          </a:effectLst>
        </p:spPr>
      </p:pic>
      <p:pic>
        <p:nvPicPr>
          <p:cNvPr id="166" name="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122588" y="7833682"/>
            <a:ext cx="20138824" cy="1971041"/>
          </a:xfrm>
          <a:prstGeom prst="rect">
            <a:avLst/>
          </a:prstGeom>
          <a:effectLst>
            <a:outerShdw sx="100000" sy="100000" kx="0" ky="0" algn="b" rotWithShape="0" blurRad="25400" dist="12700" dir="4920000">
              <a:srgbClr val="FFFFFF">
                <a:alpha val="5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9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5" grpId="3"/>
      <p:bldP build="whole" bldLvl="1" animBg="1" rev="0" advAuto="0" spid="164" grpId="2"/>
      <p:bldP build="whole" bldLvl="1" animBg="1" rev="0" advAuto="0" spid="160" grpId="1"/>
      <p:bldP build="whole" bldLvl="1" animBg="1" rev="0" advAuto="0" spid="166" grpId="4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67715">
              <a:defRPr spc="491" sz="6138">
                <a:effectLst>
                  <a:outerShdw sx="100000" sy="100000" kx="0" ky="0" algn="b" rotWithShape="0" blurRad="23622" dist="23622" dir="5520000">
                    <a:srgbClr val="FFFFFF">
                      <a:alpha val="72000"/>
                    </a:srgbClr>
                  </a:outerShdw>
                </a:effectLst>
              </a:defRPr>
            </a:lvl1pPr>
          </a:lstStyle>
          <a:p>
            <a:pPr/>
            <a:r>
              <a:t>Polarimetric and Helioseismic Imager</a:t>
            </a:r>
          </a:p>
        </p:txBody>
      </p:sp>
      <p:sp>
        <p:nvSpPr>
          <p:cNvPr id="169" name="Shape 169"/>
          <p:cNvSpPr/>
          <p:nvPr>
            <p:ph type="sldNum" sz="quarter" idx="2"/>
          </p:nvPr>
        </p:nvSpPr>
        <p:spPr>
          <a:xfrm>
            <a:off x="23908309" y="13187263"/>
            <a:ext cx="291085" cy="520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70" name="Shape 170"/>
          <p:cNvSpPr/>
          <p:nvPr>
            <p:ph type="body" sz="half" idx="1"/>
          </p:nvPr>
        </p:nvSpPr>
        <p:spPr>
          <a:xfrm>
            <a:off x="383778" y="1888010"/>
            <a:ext cx="23616445" cy="4632671"/>
          </a:xfrm>
          <a:prstGeom prst="rect">
            <a:avLst/>
          </a:prstGeom>
        </p:spPr>
        <p:txBody>
          <a:bodyPr numCol="2" spcCol="1180822"/>
          <a:lstStyle/>
          <a:p>
            <a:pPr marL="0" indent="0">
              <a:spcBef>
                <a:spcPts val="1000"/>
              </a:spcBef>
              <a:buSzTx/>
              <a:buNone/>
              <a:defRPr b="1">
                <a:latin typeface="+mn-lt"/>
                <a:ea typeface="+mn-ea"/>
                <a:cs typeface="+mn-cs"/>
                <a:sym typeface="Avenir Next"/>
              </a:defRPr>
            </a:pPr>
            <a:r>
              <a:t>PHI at a glance:</a:t>
            </a:r>
          </a:p>
          <a:p>
            <a:pPr marL="558800" indent="-558800" defTabSz="825500">
              <a:spcBef>
                <a:spcPts val="1000"/>
              </a:spcBef>
              <a:defRPr sz="4400"/>
            </a:pPr>
            <a:r>
              <a:t>Scans over magnetic sensitive photospheric absorption line (FeI 617.3nm)</a:t>
            </a:r>
          </a:p>
          <a:p>
            <a:pPr marL="558800" indent="-558800" defTabSz="825500">
              <a:spcBef>
                <a:spcPts val="1000"/>
              </a:spcBef>
              <a:defRPr sz="4400"/>
            </a:pPr>
            <a:r>
              <a:t>Narrow-band filtergrams at 6 spectral positions, 4 polarisation states</a:t>
            </a:r>
          </a:p>
          <a:p>
            <a:pPr marL="558800" indent="-558800" defTabSz="825500">
              <a:spcBef>
                <a:spcPts val="1000"/>
              </a:spcBef>
              <a:defRPr sz="4400"/>
            </a:pPr>
            <a:r>
              <a:t>On-board data processing:</a:t>
            </a:r>
          </a:p>
          <a:p>
            <a:pPr lvl="1" marL="1193800" indent="-558800" defTabSz="825500">
              <a:spcBef>
                <a:spcPts val="1000"/>
              </a:spcBef>
              <a:defRPr sz="4400"/>
            </a:pPr>
            <a:r>
              <a:t>data reduction (dark, flat, calibration)</a:t>
            </a:r>
          </a:p>
          <a:p>
            <a:pPr lvl="1" marL="1193800" indent="-558800" defTabSz="825500">
              <a:spcBef>
                <a:spcPts val="1000"/>
              </a:spcBef>
              <a:defRPr sz="4400"/>
            </a:pPr>
            <a:r>
              <a:t>retrieval of physical parameters (ME inversions)</a:t>
            </a:r>
          </a:p>
          <a:p>
            <a:pPr lvl="1" marL="1193800" indent="-558800" defTabSz="825500">
              <a:spcBef>
                <a:spcPts val="1000"/>
              </a:spcBef>
              <a:defRPr sz="4400"/>
            </a:pPr>
            <a:r>
              <a:t>lossless / lossy compression</a:t>
            </a:r>
          </a:p>
        </p:txBody>
      </p:sp>
      <p:pic>
        <p:nvPicPr>
          <p:cNvPr id="171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6471" y="8145892"/>
            <a:ext cx="23691058" cy="4793792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Shape 172"/>
          <p:cNvSpPr/>
          <p:nvPr/>
        </p:nvSpPr>
        <p:spPr>
          <a:xfrm>
            <a:off x="330200" y="7264400"/>
            <a:ext cx="2573655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812800">
              <a:lnSpc>
                <a:spcPct val="90000"/>
              </a:lnSpc>
              <a:spcBef>
                <a:spcPts val="1000"/>
              </a:spcBef>
              <a:defRPr i="0" sz="5000"/>
            </a:lvl1pPr>
          </a:lstStyle>
          <a:p>
            <a:pPr/>
            <a:r>
              <a:t>Intensity</a:t>
            </a:r>
          </a:p>
        </p:txBody>
      </p:sp>
      <p:sp>
        <p:nvSpPr>
          <p:cNvPr id="173" name="Shape 173"/>
          <p:cNvSpPr/>
          <p:nvPr/>
        </p:nvSpPr>
        <p:spPr>
          <a:xfrm>
            <a:off x="5105400" y="7264400"/>
            <a:ext cx="3766820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 i="0" sz="5000"/>
            </a:lvl1pPr>
          </a:lstStyle>
          <a:p>
            <a:pPr/>
            <a:r>
              <a:t>LOS-velocity</a:t>
            </a:r>
          </a:p>
        </p:txBody>
      </p:sp>
      <p:sp>
        <p:nvSpPr>
          <p:cNvPr id="174" name="Shape 174"/>
          <p:cNvSpPr/>
          <p:nvPr/>
        </p:nvSpPr>
        <p:spPr>
          <a:xfrm>
            <a:off x="9880600" y="7264400"/>
            <a:ext cx="3148965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 i="0" sz="5000"/>
            </a:lvl1pPr>
          </a:lstStyle>
          <a:p>
            <a:pPr/>
            <a:r>
              <a:t>B-strength</a:t>
            </a:r>
          </a:p>
        </p:txBody>
      </p:sp>
      <p:sp>
        <p:nvSpPr>
          <p:cNvPr id="175" name="Shape 175"/>
          <p:cNvSpPr/>
          <p:nvPr/>
        </p:nvSpPr>
        <p:spPr>
          <a:xfrm>
            <a:off x="14655800" y="7264400"/>
            <a:ext cx="3740150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 i="0" sz="5000"/>
            </a:lvl1pPr>
          </a:lstStyle>
          <a:p>
            <a:pPr/>
            <a:r>
              <a:t>B-inclination</a:t>
            </a:r>
          </a:p>
        </p:txBody>
      </p:sp>
      <p:sp>
        <p:nvSpPr>
          <p:cNvPr id="176" name="Shape 176"/>
          <p:cNvSpPr/>
          <p:nvPr/>
        </p:nvSpPr>
        <p:spPr>
          <a:xfrm>
            <a:off x="19481800" y="7264400"/>
            <a:ext cx="3039745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 i="0" sz="5000"/>
            </a:lvl1pPr>
          </a:lstStyle>
          <a:p>
            <a:pPr/>
            <a:r>
              <a:t>B-azimuth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67715">
              <a:defRPr spc="491" sz="6138">
                <a:effectLst>
                  <a:outerShdw sx="100000" sy="100000" kx="0" ky="0" algn="b" rotWithShape="0" blurRad="23622" dist="23622" dir="5520000">
                    <a:srgbClr val="FFFFFF">
                      <a:alpha val="72000"/>
                    </a:srgbClr>
                  </a:outerShdw>
                </a:effectLst>
              </a:defRPr>
            </a:lvl1pPr>
          </a:lstStyle>
          <a:p>
            <a:pPr/>
            <a:r>
              <a:t>Polarimetric and Helioseismic Imager</a:t>
            </a:r>
          </a:p>
        </p:txBody>
      </p:sp>
      <p:sp>
        <p:nvSpPr>
          <p:cNvPr id="179" name="Shape 179"/>
          <p:cNvSpPr/>
          <p:nvPr>
            <p:ph type="sldNum" sz="quarter" idx="2"/>
          </p:nvPr>
        </p:nvSpPr>
        <p:spPr>
          <a:xfrm>
            <a:off x="23908309" y="13187263"/>
            <a:ext cx="291085" cy="520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80" name="Shape 180"/>
          <p:cNvSpPr/>
          <p:nvPr>
            <p:ph type="body" sz="half" idx="1"/>
          </p:nvPr>
        </p:nvSpPr>
        <p:spPr>
          <a:xfrm>
            <a:off x="383778" y="2431249"/>
            <a:ext cx="23616445" cy="4427684"/>
          </a:xfrm>
          <a:prstGeom prst="rect">
            <a:avLst/>
          </a:prstGeom>
        </p:spPr>
        <p:txBody>
          <a:bodyPr numCol="2" spcCol="1180822"/>
          <a:lstStyle/>
          <a:p>
            <a:pPr marL="0" indent="0">
              <a:spcBef>
                <a:spcPts val="1000"/>
              </a:spcBef>
              <a:buSzTx/>
              <a:buNone/>
              <a:defRPr b="1">
                <a:latin typeface="+mn-lt"/>
                <a:ea typeface="+mn-ea"/>
                <a:cs typeface="+mn-cs"/>
                <a:sym typeface="Avenir Next"/>
              </a:defRPr>
            </a:pPr>
            <a:r>
              <a:t>PHI stand-alone science:</a:t>
            </a:r>
          </a:p>
          <a:p>
            <a:pPr>
              <a:spcBef>
                <a:spcPts val="1000"/>
              </a:spcBef>
            </a:pPr>
            <a:r>
              <a:t>What is the nature of magnetoconvection?</a:t>
            </a:r>
          </a:p>
          <a:p>
            <a:pPr>
              <a:spcBef>
                <a:spcPts val="1000"/>
              </a:spcBef>
            </a:pPr>
            <a:r>
              <a:t>How do active regions and sunspots evolve?</a:t>
            </a:r>
          </a:p>
          <a:p>
            <a:pPr>
              <a:spcBef>
                <a:spcPts val="1000"/>
              </a:spcBef>
            </a:pPr>
            <a:r>
              <a:t>What is the global structure of the solar magnetic field?</a:t>
            </a:r>
          </a:p>
          <a:p>
            <a:pPr>
              <a:spcBef>
                <a:spcPts val="1000"/>
              </a:spcBef>
            </a:pPr>
            <a:r>
              <a:t>How strongly does the solar luminosity vary and what is the source of these variations?</a:t>
            </a:r>
          </a:p>
        </p:txBody>
      </p:sp>
      <p:pic>
        <p:nvPicPr>
          <p:cNvPr id="181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6471" y="8145892"/>
            <a:ext cx="23691058" cy="4793792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Shape 182"/>
          <p:cNvSpPr/>
          <p:nvPr/>
        </p:nvSpPr>
        <p:spPr>
          <a:xfrm>
            <a:off x="330200" y="7264400"/>
            <a:ext cx="2573655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812800">
              <a:lnSpc>
                <a:spcPct val="90000"/>
              </a:lnSpc>
              <a:spcBef>
                <a:spcPts val="1000"/>
              </a:spcBef>
              <a:defRPr i="0" sz="5000"/>
            </a:lvl1pPr>
          </a:lstStyle>
          <a:p>
            <a:pPr/>
            <a:r>
              <a:t>Intensity</a:t>
            </a:r>
          </a:p>
        </p:txBody>
      </p:sp>
      <p:sp>
        <p:nvSpPr>
          <p:cNvPr id="183" name="Shape 183"/>
          <p:cNvSpPr/>
          <p:nvPr/>
        </p:nvSpPr>
        <p:spPr>
          <a:xfrm>
            <a:off x="5105400" y="7264400"/>
            <a:ext cx="3766820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 i="0" sz="5000"/>
            </a:lvl1pPr>
          </a:lstStyle>
          <a:p>
            <a:pPr/>
            <a:r>
              <a:t>LOS-velocity</a:t>
            </a:r>
          </a:p>
        </p:txBody>
      </p:sp>
      <p:sp>
        <p:nvSpPr>
          <p:cNvPr id="184" name="Shape 184"/>
          <p:cNvSpPr/>
          <p:nvPr/>
        </p:nvSpPr>
        <p:spPr>
          <a:xfrm>
            <a:off x="9880600" y="7264400"/>
            <a:ext cx="3148965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 i="0" sz="5000"/>
            </a:lvl1pPr>
          </a:lstStyle>
          <a:p>
            <a:pPr/>
            <a:r>
              <a:t>B-strength</a:t>
            </a:r>
          </a:p>
        </p:txBody>
      </p:sp>
      <p:sp>
        <p:nvSpPr>
          <p:cNvPr id="185" name="Shape 185"/>
          <p:cNvSpPr/>
          <p:nvPr/>
        </p:nvSpPr>
        <p:spPr>
          <a:xfrm>
            <a:off x="14655800" y="7264400"/>
            <a:ext cx="3740150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 i="0" sz="5000"/>
            </a:lvl1pPr>
          </a:lstStyle>
          <a:p>
            <a:pPr/>
            <a:r>
              <a:t>B-inclination</a:t>
            </a:r>
          </a:p>
        </p:txBody>
      </p:sp>
      <p:sp>
        <p:nvSpPr>
          <p:cNvPr id="186" name="Shape 186"/>
          <p:cNvSpPr/>
          <p:nvPr/>
        </p:nvSpPr>
        <p:spPr>
          <a:xfrm>
            <a:off x="19481800" y="7264400"/>
            <a:ext cx="3039745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 i="0" sz="5000"/>
            </a:lvl1pPr>
          </a:lstStyle>
          <a:p>
            <a:pPr/>
            <a:r>
              <a:t>B-azimuth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00735">
              <a:defRPr spc="512" sz="6402">
                <a:effectLst>
                  <a:outerShdw sx="100000" sy="100000" kx="0" ky="0" algn="b" rotWithShape="0" blurRad="24638" dist="24638" dir="5520000">
                    <a:srgbClr val="FFFFFF">
                      <a:alpha val="72000"/>
                    </a:srgbClr>
                  </a:outerShdw>
                </a:effectLst>
              </a:defRPr>
            </a:lvl1pPr>
          </a:lstStyle>
          <a:p>
            <a:pPr/>
            <a:r>
              <a:t>SO/PHI basic specs</a:t>
            </a:r>
          </a:p>
        </p:txBody>
      </p:sp>
      <p:sp>
        <p:nvSpPr>
          <p:cNvPr id="189" name="Shape 189"/>
          <p:cNvSpPr/>
          <p:nvPr>
            <p:ph type="sldNum" sz="quarter" idx="2"/>
          </p:nvPr>
        </p:nvSpPr>
        <p:spPr>
          <a:xfrm>
            <a:off x="23908309" y="13187263"/>
            <a:ext cx="291085" cy="520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90" name="Shape 190"/>
          <p:cNvSpPr/>
          <p:nvPr>
            <p:ph type="body" sz="half" idx="1"/>
          </p:nvPr>
        </p:nvSpPr>
        <p:spPr>
          <a:xfrm>
            <a:off x="444500" y="1600200"/>
            <a:ext cx="10972404" cy="10790337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1000"/>
              </a:spcBef>
              <a:buSzTx/>
              <a:buNone/>
            </a:pPr>
            <a:r>
              <a:t>Two Telescopes:</a:t>
            </a:r>
          </a:p>
          <a:p>
            <a:pPr marL="952500" indent="-952500">
              <a:spcBef>
                <a:spcPts val="1000"/>
              </a:spcBef>
              <a:buSzPct val="100000"/>
              <a:buAutoNum type="arabicPeriod" startAt="1"/>
            </a:pPr>
            <a:r>
              <a:t>Full Disk Telescope:</a:t>
            </a:r>
          </a:p>
          <a:p>
            <a:pPr lvl="1">
              <a:spcBef>
                <a:spcPts val="1000"/>
              </a:spcBef>
            </a:pPr>
            <a:r>
              <a:t>FoV ~ 2°</a:t>
            </a:r>
          </a:p>
          <a:p>
            <a:pPr lvl="1">
              <a:spcBef>
                <a:spcPts val="1000"/>
              </a:spcBef>
            </a:pPr>
            <a:r>
              <a:t>Resolution ~3.5 arcsec/pix</a:t>
            </a:r>
          </a:p>
          <a:p>
            <a:pPr lvl="1">
              <a:spcBef>
                <a:spcPts val="1000"/>
              </a:spcBef>
            </a:pPr>
            <a:r>
              <a:t>Full disk at all orbit positions</a:t>
            </a:r>
          </a:p>
          <a:p>
            <a:pPr lvl="1">
              <a:spcBef>
                <a:spcPts val="1000"/>
              </a:spcBef>
            </a:pPr>
            <a:r>
              <a:t>17 mm aperture diameter</a:t>
            </a:r>
          </a:p>
          <a:p>
            <a:pPr marL="952500" indent="-952500">
              <a:spcBef>
                <a:spcPts val="1000"/>
              </a:spcBef>
              <a:buSzPct val="100000"/>
              <a:buAutoNum type="arabicPeriod" startAt="1"/>
            </a:pPr>
            <a:r>
              <a:t>High Resolution Telescope:</a:t>
            </a:r>
          </a:p>
          <a:p>
            <a:pPr lvl="1">
              <a:spcBef>
                <a:spcPts val="1000"/>
              </a:spcBef>
            </a:pPr>
            <a:r>
              <a:t>FoV ~ 16 arcmin</a:t>
            </a:r>
          </a:p>
          <a:p>
            <a:pPr lvl="1">
              <a:spcBef>
                <a:spcPts val="1000"/>
              </a:spcBef>
            </a:pPr>
            <a:r>
              <a:t>Resolution: 0.5 arcsec per pixel</a:t>
            </a:r>
            <a:br/>
            <a:r>
              <a:t>(i.e., ~200 km at 0.28 AU)</a:t>
            </a:r>
          </a:p>
          <a:p>
            <a:pPr lvl="1">
              <a:spcBef>
                <a:spcPts val="1000"/>
              </a:spcBef>
            </a:pPr>
            <a:r>
              <a:t>140 mm aperture diameter</a:t>
            </a:r>
          </a:p>
        </p:txBody>
      </p:sp>
      <p:pic>
        <p:nvPicPr>
          <p:cNvPr id="191" name="HRT-FDT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2570417" y="1614884"/>
            <a:ext cx="11197631" cy="111976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83999" fill="hold"/>
                                        <p:tgtEl>
                                          <p:spTgt spid="1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91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00735">
              <a:defRPr spc="512" sz="6402">
                <a:effectLst>
                  <a:outerShdw sx="100000" sy="100000" kx="0" ky="0" algn="b" rotWithShape="0" blurRad="24638" dist="24638" dir="5520000">
                    <a:srgbClr val="FFFFFF">
                      <a:alpha val="72000"/>
                    </a:srgbClr>
                  </a:outerShdw>
                </a:effectLst>
              </a:defRPr>
            </a:lvl1pPr>
          </a:lstStyle>
          <a:p>
            <a:pPr/>
            <a:r>
              <a:t>SO/PHI: new technologies</a:t>
            </a:r>
          </a:p>
        </p:txBody>
      </p:sp>
      <p:sp>
        <p:nvSpPr>
          <p:cNvPr id="194" name="Shape 194"/>
          <p:cNvSpPr/>
          <p:nvPr>
            <p:ph type="sldNum" sz="quarter" idx="2"/>
          </p:nvPr>
        </p:nvSpPr>
        <p:spPr>
          <a:xfrm>
            <a:off x="23908309" y="13187263"/>
            <a:ext cx="291085" cy="520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95" name="Shape 195"/>
          <p:cNvSpPr/>
          <p:nvPr>
            <p:ph type="body" idx="1"/>
          </p:nvPr>
        </p:nvSpPr>
        <p:spPr>
          <a:xfrm>
            <a:off x="444500" y="2012420"/>
            <a:ext cx="23494999" cy="8886517"/>
          </a:xfrm>
          <a:prstGeom prst="rect">
            <a:avLst/>
          </a:prstGeom>
        </p:spPr>
        <p:txBody>
          <a:bodyPr numCol="2" spcCol="1174749"/>
          <a:lstStyle/>
          <a:p>
            <a:pPr marL="0" indent="0">
              <a:spcBef>
                <a:spcPts val="1000"/>
              </a:spcBef>
              <a:buSzTx/>
              <a:buNone/>
              <a:tabLst>
                <a:tab pos="1625600" algn="l"/>
              </a:tabLst>
              <a:defRPr b="1">
                <a:latin typeface="+mn-lt"/>
                <a:ea typeface="+mn-ea"/>
                <a:cs typeface="+mn-cs"/>
                <a:sym typeface="Avenir Next"/>
              </a:defRPr>
            </a:pPr>
            <a:r>
              <a:t>Heat rejection windows:</a:t>
            </a:r>
          </a:p>
          <a:p>
            <a:pPr lvl="1" marL="0" indent="228600">
              <a:spcBef>
                <a:spcPts val="1000"/>
              </a:spcBef>
              <a:buSzTx/>
              <a:buNone/>
              <a:tabLst>
                <a:tab pos="1625600" algn="l"/>
              </a:tabLst>
            </a:pPr>
            <a:r>
              <a:t>optical/polarimetric performance between 0.28 and 0.9 AU   </a:t>
            </a:r>
          </a:p>
          <a:p>
            <a:pPr marL="0" indent="0">
              <a:spcBef>
                <a:spcPts val="1000"/>
              </a:spcBef>
              <a:buSzTx/>
              <a:buNone/>
              <a:tabLst>
                <a:tab pos="1625600" algn="l"/>
              </a:tabLst>
              <a:defRPr b="1">
                <a:latin typeface="+mn-lt"/>
                <a:ea typeface="+mn-ea"/>
                <a:cs typeface="+mn-cs"/>
                <a:sym typeface="Avenir Next"/>
              </a:defRPr>
            </a:pPr>
            <a:r>
              <a:t>Line scanning:</a:t>
            </a:r>
          </a:p>
          <a:p>
            <a:pPr lvl="1" marL="0" indent="228600">
              <a:spcBef>
                <a:spcPts val="1000"/>
              </a:spcBef>
              <a:buSzTx/>
              <a:buNone/>
              <a:tabLst>
                <a:tab pos="1625600" algn="l"/>
              </a:tabLst>
            </a:pPr>
            <a:r>
              <a:t>first ever LiNbO</a:t>
            </a:r>
            <a:r>
              <a:rPr baseline="-5999"/>
              <a:t>3</a:t>
            </a:r>
            <a:r>
              <a:t> etalon in space </a:t>
            </a:r>
          </a:p>
          <a:p>
            <a:pPr marL="0" indent="0">
              <a:spcBef>
                <a:spcPts val="1000"/>
              </a:spcBef>
              <a:buSzTx/>
              <a:buNone/>
              <a:tabLst>
                <a:tab pos="1625600" algn="l"/>
              </a:tabLst>
              <a:defRPr b="1">
                <a:latin typeface="+mn-lt"/>
                <a:ea typeface="+mn-ea"/>
                <a:cs typeface="+mn-cs"/>
                <a:sym typeface="Avenir Next"/>
              </a:defRPr>
            </a:pPr>
            <a:r>
              <a:t>Science detector:</a:t>
            </a:r>
          </a:p>
          <a:p>
            <a:pPr lvl="1" marL="0" indent="228600">
              <a:spcBef>
                <a:spcPts val="1000"/>
              </a:spcBef>
              <a:buSzTx/>
              <a:buNone/>
              <a:tabLst>
                <a:tab pos="1625600" algn="l"/>
              </a:tabLst>
            </a:pPr>
            <a:r>
              <a:t>custom made APS sensor development</a:t>
            </a:r>
          </a:p>
          <a:p>
            <a:pPr marL="0" indent="0">
              <a:spcBef>
                <a:spcPts val="1000"/>
              </a:spcBef>
              <a:buSzTx/>
              <a:buNone/>
              <a:tabLst>
                <a:tab pos="1625600" algn="l"/>
              </a:tabLst>
              <a:defRPr b="1">
                <a:latin typeface="+mn-lt"/>
                <a:ea typeface="+mn-ea"/>
                <a:cs typeface="+mn-cs"/>
                <a:sym typeface="Avenir Next"/>
              </a:defRPr>
            </a:pPr>
            <a:r>
              <a:t>Polarization modulation:</a:t>
            </a:r>
          </a:p>
          <a:p>
            <a:pPr lvl="1" marL="0" indent="228600">
              <a:spcBef>
                <a:spcPts val="1000"/>
              </a:spcBef>
              <a:buSzTx/>
              <a:buNone/>
              <a:tabLst>
                <a:tab pos="1625600" algn="l"/>
              </a:tabLst>
            </a:pPr>
            <a:r>
              <a:t>space-qualification of LCVRs for SO</a:t>
            </a:r>
          </a:p>
          <a:p>
            <a:pPr marL="0" indent="0">
              <a:spcBef>
                <a:spcPts val="1000"/>
              </a:spcBef>
              <a:buSzTx/>
              <a:buNone/>
              <a:tabLst>
                <a:tab pos="1625600" algn="l"/>
              </a:tabLst>
              <a:defRPr b="1">
                <a:latin typeface="+mn-lt"/>
                <a:ea typeface="+mn-ea"/>
                <a:cs typeface="+mn-cs"/>
                <a:sym typeface="Avenir Next"/>
              </a:defRPr>
            </a:pPr>
          </a:p>
          <a:p>
            <a:pPr marL="0" indent="0">
              <a:spcBef>
                <a:spcPts val="1000"/>
              </a:spcBef>
              <a:buSzTx/>
              <a:buNone/>
              <a:tabLst>
                <a:tab pos="1625600" algn="l"/>
              </a:tabLst>
              <a:defRPr b="1">
                <a:latin typeface="+mn-lt"/>
                <a:ea typeface="+mn-ea"/>
                <a:cs typeface="+mn-cs"/>
                <a:sym typeface="Avenir Next"/>
              </a:defRPr>
            </a:pPr>
            <a:r>
              <a:t>Data processing:</a:t>
            </a:r>
          </a:p>
          <a:p>
            <a:pPr lvl="1" marL="0" indent="228600">
              <a:spcBef>
                <a:spcPts val="1000"/>
              </a:spcBef>
              <a:buSzTx/>
              <a:buNone/>
              <a:tabLst>
                <a:tab pos="1625600" algn="l"/>
              </a:tabLst>
            </a:pPr>
            <a:r>
              <a:t>use of powerful reconfigurable FPGAs, autonomous onboard calibration and data processing</a:t>
            </a:r>
          </a:p>
          <a:p>
            <a:pPr marL="0" indent="0">
              <a:spcBef>
                <a:spcPts val="1000"/>
              </a:spcBef>
              <a:buSzTx/>
              <a:buNone/>
              <a:tabLst>
                <a:tab pos="1625600" algn="l"/>
              </a:tabLst>
              <a:defRPr b="1">
                <a:latin typeface="+mn-lt"/>
                <a:ea typeface="+mn-ea"/>
                <a:cs typeface="+mn-cs"/>
                <a:sym typeface="Avenir Next"/>
              </a:defRPr>
            </a:pPr>
            <a:r>
              <a:t>Telemetry issues:</a:t>
            </a:r>
          </a:p>
          <a:p>
            <a:pPr lvl="1" marL="0" indent="228600">
              <a:spcBef>
                <a:spcPts val="1000"/>
              </a:spcBef>
              <a:buSzTx/>
              <a:buNone/>
              <a:tabLst>
                <a:tab pos="1625600" algn="l"/>
              </a:tabLst>
            </a:pPr>
            <a:r>
              <a:t>6.4 GByte per orbit ≈ 100 GByte over entire mission lifetime</a:t>
            </a:r>
            <a:br/>
            <a:r>
              <a:t>4Tbyte on-board storage</a:t>
            </a:r>
          </a:p>
        </p:txBody>
      </p:sp>
      <p:pic>
        <p:nvPicPr>
          <p:cNvPr id="196" name="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59865" y="11331226"/>
            <a:ext cx="21464270" cy="1320801"/>
          </a:xfrm>
          <a:prstGeom prst="rect">
            <a:avLst/>
          </a:prstGeom>
          <a:effectLst>
            <a:outerShdw sx="100000" sy="100000" kx="0" ky="0" algn="b" rotWithShape="0" blurRad="25400" dist="12700" dir="4920000">
              <a:srgbClr val="FFFFFF">
                <a:alpha val="5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00735">
              <a:defRPr spc="512" sz="6402">
                <a:effectLst>
                  <a:outerShdw sx="100000" sy="100000" kx="0" ky="0" algn="b" rotWithShape="0" blurRad="24638" dist="24638" dir="5520000">
                    <a:srgbClr val="FFFFFF">
                      <a:alpha val="72000"/>
                    </a:srgbClr>
                  </a:outerShdw>
                </a:effectLst>
              </a:defRPr>
            </a:lvl1pPr>
          </a:lstStyle>
          <a:p>
            <a:pPr/>
            <a:r>
              <a:t>SO/PHI technical challenges</a:t>
            </a:r>
          </a:p>
        </p:txBody>
      </p:sp>
      <p:sp>
        <p:nvSpPr>
          <p:cNvPr id="199" name="Shape 199"/>
          <p:cNvSpPr/>
          <p:nvPr>
            <p:ph type="sldNum" sz="quarter" idx="2"/>
          </p:nvPr>
        </p:nvSpPr>
        <p:spPr>
          <a:xfrm>
            <a:off x="23908309" y="13187263"/>
            <a:ext cx="291085" cy="520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00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69184" y="1323280"/>
            <a:ext cx="10304686" cy="77285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79200" y="8905737"/>
            <a:ext cx="12805453" cy="4644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5400000">
            <a:off x="8498700" y="5075398"/>
            <a:ext cx="5507834" cy="1346201"/>
          </a:xfrm>
          <a:prstGeom prst="rect">
            <a:avLst/>
          </a:prstGeom>
          <a:effectLst>
            <a:outerShdw sx="100000" sy="100000" kx="0" ky="0" algn="b" rotWithShape="0" blurRad="25400" dist="12700" dir="4920000">
              <a:srgbClr val="FFFFFF">
                <a:alpha val="50264"/>
              </a:srgbClr>
            </a:outerShdw>
          </a:effectLst>
        </p:spPr>
      </p:pic>
      <p:grpSp>
        <p:nvGrpSpPr>
          <p:cNvPr id="208" name="Group 208"/>
          <p:cNvGrpSpPr/>
          <p:nvPr/>
        </p:nvGrpSpPr>
        <p:grpSpPr>
          <a:xfrm>
            <a:off x="528223" y="2160020"/>
            <a:ext cx="10071327" cy="7706540"/>
            <a:chOff x="-63499" y="-63500"/>
            <a:chExt cx="10071326" cy="7706538"/>
          </a:xfrm>
        </p:grpSpPr>
        <p:pic>
          <p:nvPicPr>
            <p:cNvPr id="203" name="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63500" y="-63501"/>
              <a:ext cx="10071327" cy="1971041"/>
            </a:xfrm>
            <a:prstGeom prst="rect">
              <a:avLst/>
            </a:prstGeom>
            <a:effectLst>
              <a:outerShdw sx="100000" sy="100000" kx="0" ky="0" algn="b" rotWithShape="0" blurRad="25400" dist="12700" dir="4920000">
                <a:srgbClr val="FFFFFF">
                  <a:alpha val="50264"/>
                </a:srgbClr>
              </a:outerShdw>
            </a:effectLst>
          </p:spPr>
        </p:pic>
        <p:pic>
          <p:nvPicPr>
            <p:cNvPr id="204" name="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63500" y="1947435"/>
              <a:ext cx="10071327" cy="1193800"/>
            </a:xfrm>
            <a:prstGeom prst="rect">
              <a:avLst/>
            </a:prstGeom>
            <a:effectLst>
              <a:outerShdw sx="100000" sy="100000" kx="0" ky="0" algn="b" rotWithShape="0" blurRad="25400" dist="12700" dir="4920000">
                <a:srgbClr val="FFFFFF">
                  <a:alpha val="50264"/>
                </a:srgbClr>
              </a:outerShdw>
            </a:effectLst>
          </p:spPr>
        </p:pic>
        <p:pic>
          <p:nvPicPr>
            <p:cNvPr id="205" name="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63500" y="3181130"/>
              <a:ext cx="10071327" cy="1193801"/>
            </a:xfrm>
            <a:prstGeom prst="rect">
              <a:avLst/>
            </a:prstGeom>
            <a:effectLst>
              <a:outerShdw sx="100000" sy="100000" kx="0" ky="0" algn="b" rotWithShape="0" blurRad="25400" dist="12700" dir="4920000">
                <a:srgbClr val="FFFFFF">
                  <a:alpha val="50264"/>
                </a:srgbClr>
              </a:outerShdw>
            </a:effectLst>
          </p:spPr>
        </p:pic>
        <p:pic>
          <p:nvPicPr>
            <p:cNvPr id="206" name="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-63500" y="4414825"/>
              <a:ext cx="10071327" cy="1971041"/>
            </a:xfrm>
            <a:prstGeom prst="rect">
              <a:avLst/>
            </a:prstGeom>
            <a:effectLst>
              <a:outerShdw sx="100000" sy="100000" kx="0" ky="0" algn="b" rotWithShape="0" blurRad="25400" dist="12700" dir="4920000">
                <a:srgbClr val="FFFFFF">
                  <a:alpha val="50264"/>
                </a:srgbClr>
              </a:outerShdw>
            </a:effectLst>
          </p:spPr>
        </p:pic>
        <p:pic>
          <p:nvPicPr>
            <p:cNvPr id="207" name="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-63500" y="6449238"/>
              <a:ext cx="10071327" cy="1193801"/>
            </a:xfrm>
            <a:prstGeom prst="rect">
              <a:avLst/>
            </a:prstGeom>
            <a:effectLst>
              <a:outerShdw sx="100000" sy="100000" kx="0" ky="0" algn="b" rotWithShape="0" blurRad="25400" dist="12700" dir="4920000">
                <a:srgbClr val="FFFFFF">
                  <a:alpha val="50264"/>
                </a:srgbClr>
              </a:outerShdw>
            </a:effectLst>
          </p:spPr>
        </p:pic>
      </p:grpSp>
      <p:grpSp>
        <p:nvGrpSpPr>
          <p:cNvPr id="211" name="Group 211"/>
          <p:cNvGrpSpPr/>
          <p:nvPr/>
        </p:nvGrpSpPr>
        <p:grpSpPr>
          <a:xfrm>
            <a:off x="528223" y="9882975"/>
            <a:ext cx="10071327" cy="2417654"/>
            <a:chOff x="-63499" y="-63500"/>
            <a:chExt cx="10071326" cy="2417652"/>
          </a:xfrm>
        </p:grpSpPr>
        <p:pic>
          <p:nvPicPr>
            <p:cNvPr id="209" name="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-63500" y="-63500"/>
              <a:ext cx="10071327" cy="1193800"/>
            </a:xfrm>
            <a:prstGeom prst="rect">
              <a:avLst/>
            </a:prstGeom>
            <a:effectLst>
              <a:outerShdw sx="100000" sy="100000" kx="0" ky="0" algn="b" rotWithShape="0" blurRad="25400" dist="12700" dir="4920000">
                <a:srgbClr val="FFFFFF">
                  <a:alpha val="50264"/>
                </a:srgbClr>
              </a:outerShdw>
            </a:effectLst>
          </p:spPr>
        </p:pic>
        <p:pic>
          <p:nvPicPr>
            <p:cNvPr id="210" name="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-63500" y="1160352"/>
              <a:ext cx="10071327" cy="1193801"/>
            </a:xfrm>
            <a:prstGeom prst="rect">
              <a:avLst/>
            </a:prstGeom>
            <a:effectLst>
              <a:outerShdw sx="100000" sy="100000" kx="0" ky="0" algn="b" rotWithShape="0" blurRad="25400" dist="12700" dir="4920000">
                <a:srgbClr val="FFFFFF">
                  <a:alpha val="50264"/>
                </a:srgbClr>
              </a:outerShdw>
            </a:effectLst>
          </p:spPr>
        </p:pic>
      </p:grpSp>
      <p:grpSp>
        <p:nvGrpSpPr>
          <p:cNvPr id="217" name="Group 217"/>
          <p:cNvGrpSpPr/>
          <p:nvPr/>
        </p:nvGrpSpPr>
        <p:grpSpPr>
          <a:xfrm>
            <a:off x="528223" y="2143395"/>
            <a:ext cx="10071327" cy="7706540"/>
            <a:chOff x="-63499" y="-63500"/>
            <a:chExt cx="10071326" cy="7706538"/>
          </a:xfrm>
        </p:grpSpPr>
        <p:pic>
          <p:nvPicPr>
            <p:cNvPr id="212" name="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-63500" y="-63501"/>
              <a:ext cx="10071327" cy="1971041"/>
            </a:xfrm>
            <a:prstGeom prst="rect">
              <a:avLst/>
            </a:prstGeom>
            <a:effectLst>
              <a:outerShdw sx="100000" sy="100000" kx="0" ky="0" algn="b" rotWithShape="0" blurRad="25400" dist="12700" dir="4920000">
                <a:srgbClr val="FFFFFF">
                  <a:alpha val="50264"/>
                </a:srgbClr>
              </a:outerShdw>
            </a:effectLst>
          </p:spPr>
        </p:pic>
        <p:pic>
          <p:nvPicPr>
            <p:cNvPr id="213" name="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-63500" y="1947435"/>
              <a:ext cx="10071327" cy="1193800"/>
            </a:xfrm>
            <a:prstGeom prst="rect">
              <a:avLst/>
            </a:prstGeom>
            <a:effectLst>
              <a:outerShdw sx="100000" sy="100000" kx="0" ky="0" algn="b" rotWithShape="0" blurRad="25400" dist="12700" dir="4920000">
                <a:srgbClr val="FFFFFF">
                  <a:alpha val="50264"/>
                </a:srgbClr>
              </a:outerShdw>
            </a:effectLst>
          </p:spPr>
        </p:pic>
        <p:pic>
          <p:nvPicPr>
            <p:cNvPr id="214" name=""/>
            <p:cNvPicPr>
              <a:picLocks noChangeAspect="0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-63500" y="3181130"/>
              <a:ext cx="10071327" cy="1193801"/>
            </a:xfrm>
            <a:prstGeom prst="rect">
              <a:avLst/>
            </a:prstGeom>
            <a:effectLst>
              <a:outerShdw sx="100000" sy="100000" kx="0" ky="0" algn="b" rotWithShape="0" blurRad="25400" dist="12700" dir="4920000">
                <a:srgbClr val="FFFFFF">
                  <a:alpha val="50264"/>
                </a:srgbClr>
              </a:outerShdw>
            </a:effectLst>
          </p:spPr>
        </p:pic>
        <p:pic>
          <p:nvPicPr>
            <p:cNvPr id="215" name=""/>
            <p:cNvPicPr>
              <a:picLocks noChangeAspect="0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-63500" y="4414825"/>
              <a:ext cx="10071327" cy="1971041"/>
            </a:xfrm>
            <a:prstGeom prst="rect">
              <a:avLst/>
            </a:prstGeom>
            <a:effectLst>
              <a:outerShdw sx="100000" sy="100000" kx="0" ky="0" algn="b" rotWithShape="0" blurRad="25400" dist="12700" dir="4920000">
                <a:srgbClr val="FFFFFF">
                  <a:alpha val="50264"/>
                </a:srgbClr>
              </a:outerShdw>
            </a:effectLst>
          </p:spPr>
        </p:pic>
        <p:pic>
          <p:nvPicPr>
            <p:cNvPr id="216" name=""/>
            <p:cNvPicPr>
              <a:picLocks noChangeAspect="0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-63500" y="6449238"/>
              <a:ext cx="10071327" cy="1193801"/>
            </a:xfrm>
            <a:prstGeom prst="rect">
              <a:avLst/>
            </a:prstGeom>
            <a:effectLst>
              <a:outerShdw sx="100000" sy="100000" kx="0" ky="0" algn="b" rotWithShape="0" blurRad="25400" dist="12700" dir="4920000">
                <a:srgbClr val="FFFFFF">
                  <a:alpha val="50264"/>
                </a:srgbClr>
              </a:outerShdw>
            </a:effectLst>
          </p:spPr>
        </p:pic>
      </p:grpSp>
      <p:grpSp>
        <p:nvGrpSpPr>
          <p:cNvPr id="220" name="Group 220"/>
          <p:cNvGrpSpPr/>
          <p:nvPr/>
        </p:nvGrpSpPr>
        <p:grpSpPr>
          <a:xfrm>
            <a:off x="528223" y="9882975"/>
            <a:ext cx="10071327" cy="2417654"/>
            <a:chOff x="-63499" y="-63500"/>
            <a:chExt cx="10071326" cy="2417652"/>
          </a:xfrm>
        </p:grpSpPr>
        <p:pic>
          <p:nvPicPr>
            <p:cNvPr id="218" name=""/>
            <p:cNvPicPr>
              <a:picLocks noChangeAspect="0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-63500" y="-63500"/>
              <a:ext cx="10071327" cy="1193800"/>
            </a:xfrm>
            <a:prstGeom prst="rect">
              <a:avLst/>
            </a:prstGeom>
            <a:effectLst>
              <a:outerShdw sx="100000" sy="100000" kx="0" ky="0" algn="b" rotWithShape="0" blurRad="25400" dist="12700" dir="4920000">
                <a:srgbClr val="FFFFFF">
                  <a:alpha val="50264"/>
                </a:srgbClr>
              </a:outerShdw>
            </a:effectLst>
          </p:spPr>
        </p:pic>
        <p:pic>
          <p:nvPicPr>
            <p:cNvPr id="219" name=""/>
            <p:cNvPicPr>
              <a:picLocks noChangeAspect="0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-63500" y="1160352"/>
              <a:ext cx="10071327" cy="1193801"/>
            </a:xfrm>
            <a:prstGeom prst="rect">
              <a:avLst/>
            </a:prstGeom>
            <a:effectLst>
              <a:outerShdw sx="100000" sy="100000" kx="0" ky="0" algn="b" rotWithShape="0" blurRad="25400" dist="12700" dir="4920000">
                <a:srgbClr val="FFFFFF">
                  <a:alpha val="50264"/>
                </a:srgbClr>
              </a:outerShdw>
            </a:effectLst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6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0" grpId="3"/>
      <p:bldP build="whole" bldLvl="1" animBg="1" rev="0" advAuto="0" spid="208" grpId="2"/>
      <p:bldP build="whole" bldLvl="1" animBg="1" rev="0" advAuto="0" spid="20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00735">
              <a:defRPr spc="512" sz="6402">
                <a:effectLst>
                  <a:outerShdw sx="100000" sy="100000" kx="0" ky="0" algn="b" rotWithShape="0" blurRad="24638" dist="24638" dir="5520000">
                    <a:srgbClr val="FFFFFF">
                      <a:alpha val="72000"/>
                    </a:srgbClr>
                  </a:outerShdw>
                </a:effectLst>
              </a:defRPr>
            </a:lvl1pPr>
          </a:lstStyle>
          <a:p>
            <a:pPr/>
            <a:r>
              <a:t>PHI@L5: simplification options</a:t>
            </a:r>
          </a:p>
        </p:txBody>
      </p:sp>
      <p:sp>
        <p:nvSpPr>
          <p:cNvPr id="223" name="Shape 223"/>
          <p:cNvSpPr/>
          <p:nvPr>
            <p:ph type="sldNum" sz="quarter" idx="2"/>
          </p:nvPr>
        </p:nvSpPr>
        <p:spPr>
          <a:xfrm>
            <a:off x="23908309" y="13187263"/>
            <a:ext cx="291085" cy="520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24" name="Shape 224"/>
          <p:cNvSpPr/>
          <p:nvPr>
            <p:ph type="body" idx="1"/>
          </p:nvPr>
        </p:nvSpPr>
        <p:spPr>
          <a:xfrm>
            <a:off x="542809" y="2168409"/>
            <a:ext cx="23298382" cy="10239295"/>
          </a:xfrm>
          <a:prstGeom prst="rect">
            <a:avLst/>
          </a:prstGeom>
        </p:spPr>
        <p:txBody>
          <a:bodyPr numCol="2" spcCol="1164919"/>
          <a:lstStyle/>
          <a:p>
            <a:pPr marL="952500" indent="-952500">
              <a:spcBef>
                <a:spcPts val="1000"/>
              </a:spcBef>
              <a:buSzPct val="100000"/>
              <a:buAutoNum type="arabicPeriod" startAt="1"/>
            </a:pPr>
            <a:r>
              <a:t>Telescope:</a:t>
            </a:r>
          </a:p>
          <a:p>
            <a:pPr lvl="1">
              <a:spcBef>
                <a:spcPts val="1000"/>
              </a:spcBef>
            </a:pPr>
            <a:r>
              <a:t>only 1 telescope</a:t>
            </a:r>
          </a:p>
          <a:p>
            <a:pPr lvl="1">
              <a:spcBef>
                <a:spcPts val="1000"/>
              </a:spcBef>
            </a:pPr>
            <a:r>
              <a:t>no feed selection mechanism</a:t>
            </a:r>
          </a:p>
          <a:p>
            <a:pPr lvl="1">
              <a:spcBef>
                <a:spcPts val="1000"/>
              </a:spcBef>
            </a:pPr>
            <a:r>
              <a:t>2” resolution (1”/pixel)</a:t>
            </a:r>
            <a:br/>
            <a:r>
              <a:t>—&gt; 8cm aperture @6173 Å</a:t>
            </a:r>
            <a:br/>
            <a:r>
              <a:t>(optional: 4” —&gt; 4cm)</a:t>
            </a:r>
          </a:p>
          <a:p>
            <a:pPr marL="952500" indent="-952500">
              <a:spcBef>
                <a:spcPts val="1000"/>
              </a:spcBef>
              <a:buSzPct val="100000"/>
              <a:buAutoNum type="arabicPeriod" startAt="1"/>
            </a:pPr>
            <a:r>
              <a:t>Detector:</a:t>
            </a:r>
          </a:p>
          <a:p>
            <a:pPr lvl="1">
              <a:spcBef>
                <a:spcPts val="1000"/>
              </a:spcBef>
            </a:pPr>
            <a:r>
              <a:t>2k x 2k (optional: 1k x 1k)</a:t>
            </a:r>
          </a:p>
          <a:p>
            <a:pPr marL="952500" indent="-952500">
              <a:spcBef>
                <a:spcPts val="1000"/>
              </a:spcBef>
              <a:buSzPct val="100000"/>
              <a:buAutoNum type="arabicPeriod" startAt="1"/>
            </a:pPr>
            <a:r>
              <a:t>Thermal environment:</a:t>
            </a:r>
          </a:p>
          <a:p>
            <a:pPr lvl="1">
              <a:spcBef>
                <a:spcPts val="1000"/>
              </a:spcBef>
            </a:pPr>
            <a:r>
              <a:t>lower heat input</a:t>
            </a:r>
          </a:p>
          <a:p>
            <a:pPr lvl="1">
              <a:spcBef>
                <a:spcPts val="1000"/>
              </a:spcBef>
            </a:pPr>
            <a:r>
              <a:t>stable conditions</a:t>
            </a:r>
          </a:p>
          <a:p>
            <a:pPr marL="952500" indent="-952500">
              <a:spcBef>
                <a:spcPts val="1000"/>
              </a:spcBef>
              <a:buSzPct val="100000"/>
              <a:buAutoNum type="arabicPeriod" startAt="1"/>
            </a:pPr>
            <a:r>
              <a:t>Observation &amp; operation:</a:t>
            </a:r>
          </a:p>
          <a:p>
            <a:pPr lvl="1">
              <a:spcBef>
                <a:spcPts val="1000"/>
              </a:spcBef>
            </a:pPr>
            <a:r>
              <a:t>constant orbital velocity &amp; image scale (almost)</a:t>
            </a:r>
          </a:p>
          <a:p>
            <a:pPr lvl="1">
              <a:spcBef>
                <a:spcPts val="1000"/>
              </a:spcBef>
            </a:pPr>
            <a:r>
              <a:t>continous contact</a:t>
            </a:r>
          </a:p>
          <a:p>
            <a:pPr marL="952500" indent="-952500">
              <a:spcBef>
                <a:spcPts val="1000"/>
              </a:spcBef>
              <a:buSzPct val="100000"/>
              <a:buAutoNum type="arabicPeriod" startAt="1"/>
            </a:pPr>
            <a:r>
              <a:t>Cadence:</a:t>
            </a:r>
          </a:p>
          <a:p>
            <a:pPr lvl="1">
              <a:spcBef>
                <a:spcPts val="1000"/>
              </a:spcBef>
            </a:pPr>
            <a:r>
              <a:t>several / day (reduces processing demands, on-board storage)</a:t>
            </a:r>
          </a:p>
          <a:p>
            <a:pPr lvl="1">
              <a:spcBef>
                <a:spcPts val="1000"/>
              </a:spcBef>
            </a:pPr>
            <a:r>
              <a:t>higher cadence for helioseismology (highly compressed)</a:t>
            </a:r>
          </a:p>
          <a:p>
            <a:pPr marL="952500" indent="-952500">
              <a:spcBef>
                <a:spcPts val="1000"/>
              </a:spcBef>
              <a:buSzPct val="100000"/>
              <a:buAutoNum type="arabicPeriod" startAt="1"/>
            </a:pPr>
            <a:r>
              <a:t>No / less demanding correlation tracker required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2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2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2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22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22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224" grpId="1"/>
    </p:bldLst>
  </p:timing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2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2.png"/></Relationships>

</file>

<file path=ppt/theme/theme1.xml><?xml version="1.0" encoding="utf-8"?>
<a:theme xmlns:a="http://schemas.openxmlformats.org/drawingml/2006/main" xmlns:r="http://schemas.openxmlformats.org/officeDocument/2006/relationships" name="New_Template5">
  <a:themeElements>
    <a:clrScheme name="New_Template5">
      <a:dk1>
        <a:srgbClr val="5E524C"/>
      </a:dk1>
      <a:lt1>
        <a:srgbClr val="12455E"/>
      </a:lt1>
      <a:dk2>
        <a:srgbClr val="615E5A"/>
      </a:dk2>
      <a:lt2>
        <a:srgbClr val="C8C1B8"/>
      </a:lt2>
      <a:accent1>
        <a:srgbClr val="899DBD"/>
      </a:accent1>
      <a:accent2>
        <a:srgbClr val="74A198"/>
      </a:accent2>
      <a:accent3>
        <a:srgbClr val="8A9759"/>
      </a:accent3>
      <a:accent4>
        <a:srgbClr val="CBA466"/>
      </a:accent4>
      <a:accent5>
        <a:srgbClr val="BB7B3F"/>
      </a:accent5>
      <a:accent6>
        <a:srgbClr val="BA6C5B"/>
      </a:accent6>
      <a:hlink>
        <a:srgbClr val="0000FF"/>
      </a:hlink>
      <a:folHlink>
        <a:srgbClr val="FF00FF"/>
      </a:folHlink>
    </a:clrScheme>
    <a:fontScheme name="New_Template5">
      <a:majorFont>
        <a:latin typeface="Avenir Next"/>
        <a:ea typeface="Avenir Next"/>
        <a:cs typeface="Avenir Next"/>
      </a:majorFont>
      <a:minorFont>
        <a:latin typeface="Avenir Next"/>
        <a:ea typeface="Avenir Next"/>
        <a:cs typeface="Avenir Next"/>
      </a:minorFont>
    </a:fontScheme>
    <a:fmtScheme name="New_Template5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760000">
              <a:srgbClr val="FFFFFF">
                <a:alpha val="3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760000">
              <a:srgbClr val="FFFFFF">
                <a:alpha val="3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760000">
              <a:srgbClr val="FFFFFF">
                <a:alpha val="3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760000">
            <a:srgbClr val="FFFFFF">
              <a:alpha val="3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3E3B39"/>
            </a:solidFill>
            <a:effectLst>
              <a:outerShdw sx="100000" sy="100000" kx="0" ky="0" algn="b" rotWithShape="0" blurRad="25400" dist="12700" dir="4920000">
                <a:srgbClr val="FFFFFF">
                  <a:alpha val="50000"/>
                </a:srgbClr>
              </a:outerShdw>
            </a:effectLst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575451">
              <a:alpha val="90000"/>
            </a:srgbClr>
          </a:solidFill>
          <a:prstDash val="solid"/>
          <a:miter lim="400000"/>
        </a:ln>
        <a:effectLst>
          <a:outerShdw sx="100000" sy="100000" kx="0" ky="0" algn="b" rotWithShape="0" blurRad="25400" dist="25400" dir="5520000">
            <a:srgbClr val="FFFFFF">
              <a:alpha val="72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1" spc="0" strike="noStrike" sz="4400" u="none" kumimoji="0" normalizeH="0">
            <a:ln>
              <a:noFill/>
            </a:ln>
            <a:solidFill>
              <a:srgbClr val="5E524C"/>
            </a:solidFill>
            <a:effectLst>
              <a:outerShdw sx="100000" sy="100000" kx="0" ky="0" algn="b" rotWithShape="0" blurRad="25400" dist="25400" dir="5520000">
                <a:srgbClr val="FFFFFF">
                  <a:alpha val="71999"/>
                </a:srgbClr>
              </a:outerShdw>
            </a:effectLst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5">
  <a:themeElements>
    <a:clrScheme name="New_Template5">
      <a:dk1>
        <a:srgbClr val="000000"/>
      </a:dk1>
      <a:lt1>
        <a:srgbClr val="FFFFFF"/>
      </a:lt1>
      <a:dk2>
        <a:srgbClr val="615E5A"/>
      </a:dk2>
      <a:lt2>
        <a:srgbClr val="C8C1B8"/>
      </a:lt2>
      <a:accent1>
        <a:srgbClr val="899DBD"/>
      </a:accent1>
      <a:accent2>
        <a:srgbClr val="74A198"/>
      </a:accent2>
      <a:accent3>
        <a:srgbClr val="8A9759"/>
      </a:accent3>
      <a:accent4>
        <a:srgbClr val="CBA466"/>
      </a:accent4>
      <a:accent5>
        <a:srgbClr val="BB7B3F"/>
      </a:accent5>
      <a:accent6>
        <a:srgbClr val="BA6C5B"/>
      </a:accent6>
      <a:hlink>
        <a:srgbClr val="0000FF"/>
      </a:hlink>
      <a:folHlink>
        <a:srgbClr val="FF00FF"/>
      </a:folHlink>
    </a:clrScheme>
    <a:fontScheme name="New_Template5">
      <a:majorFont>
        <a:latin typeface="Avenir Next"/>
        <a:ea typeface="Avenir Next"/>
        <a:cs typeface="Avenir Next"/>
      </a:majorFont>
      <a:minorFont>
        <a:latin typeface="Avenir Next"/>
        <a:ea typeface="Avenir Next"/>
        <a:cs typeface="Avenir Next"/>
      </a:minorFont>
    </a:fontScheme>
    <a:fmtScheme name="New_Template5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760000">
              <a:srgbClr val="FFFFFF">
                <a:alpha val="3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760000">
              <a:srgbClr val="FFFFFF">
                <a:alpha val="3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760000">
              <a:srgbClr val="FFFFFF">
                <a:alpha val="3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760000">
            <a:srgbClr val="FFFFFF">
              <a:alpha val="3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3E3B39"/>
            </a:solidFill>
            <a:effectLst>
              <a:outerShdw sx="100000" sy="100000" kx="0" ky="0" algn="b" rotWithShape="0" blurRad="25400" dist="12700" dir="4920000">
                <a:srgbClr val="FFFFFF">
                  <a:alpha val="50000"/>
                </a:srgbClr>
              </a:outerShdw>
            </a:effectLst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575451">
              <a:alpha val="90000"/>
            </a:srgbClr>
          </a:solidFill>
          <a:prstDash val="solid"/>
          <a:miter lim="400000"/>
        </a:ln>
        <a:effectLst>
          <a:outerShdw sx="100000" sy="100000" kx="0" ky="0" algn="b" rotWithShape="0" blurRad="25400" dist="25400" dir="5520000">
            <a:srgbClr val="FFFFFF">
              <a:alpha val="72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1" spc="0" strike="noStrike" sz="4400" u="none" kumimoji="0" normalizeH="0">
            <a:ln>
              <a:noFill/>
            </a:ln>
            <a:solidFill>
              <a:srgbClr val="5E524C"/>
            </a:solidFill>
            <a:effectLst>
              <a:outerShdw sx="100000" sy="100000" kx="0" ky="0" algn="b" rotWithShape="0" blurRad="25400" dist="25400" dir="5520000">
                <a:srgbClr val="FFFFFF">
                  <a:alpha val="71999"/>
                </a:srgbClr>
              </a:outerShdw>
            </a:effectLst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