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mov" ContentType="video/quicktime"/>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98" r:id="rId2"/>
    <p:sldId id="573" r:id="rId3"/>
    <p:sldId id="576" r:id="rId4"/>
    <p:sldId id="575" r:id="rId5"/>
    <p:sldId id="578" r:id="rId6"/>
    <p:sldId id="542" r:id="rId7"/>
    <p:sldId id="512" r:id="rId8"/>
    <p:sldId id="566" r:id="rId9"/>
    <p:sldId id="532" r:id="rId10"/>
    <p:sldId id="538" r:id="rId11"/>
    <p:sldId id="519" r:id="rId12"/>
    <p:sldId id="558" r:id="rId13"/>
    <p:sldId id="584" r:id="rId14"/>
    <p:sldId id="561" r:id="rId15"/>
    <p:sldId id="533" r:id="rId16"/>
    <p:sldId id="570" r:id="rId17"/>
    <p:sldId id="568" r:id="rId18"/>
    <p:sldId id="536" r:id="rId19"/>
    <p:sldId id="580" r:id="rId20"/>
    <p:sldId id="569" r:id="rId21"/>
    <p:sldId id="581" r:id="rId22"/>
    <p:sldId id="583"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59"/>
    <p:restoredTop sz="50092" autoAdjust="0"/>
  </p:normalViewPr>
  <p:slideViewPr>
    <p:cSldViewPr snapToGrid="0" snapToObjects="1">
      <p:cViewPr>
        <p:scale>
          <a:sx n="100" d="100"/>
          <a:sy n="100" d="100"/>
        </p:scale>
        <p:origin x="1472" y="-120"/>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p:cViewPr>
        <p:scale>
          <a:sx n="100" d="100"/>
          <a:sy n="100" d="100"/>
        </p:scale>
        <p:origin x="-208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5C3E88-E34D-5042-A438-737568C8AADA}" type="datetimeFigureOut">
              <a:rPr lang="en-US" smtClean="0"/>
              <a:pPr/>
              <a:t>3/9/17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1E533B-AA21-8E4E-A465-221A79D3646B}" type="slidenum">
              <a:rPr lang="en-US" smtClean="0"/>
              <a:pPr/>
              <a:t>‹#›</a:t>
            </a:fld>
            <a:endParaRPr lang="en-US"/>
          </a:p>
        </p:txBody>
      </p:sp>
    </p:spTree>
    <p:extLst>
      <p:ext uri="{BB962C8B-B14F-4D97-AF65-F5344CB8AC3E}">
        <p14:creationId xmlns:p14="http://schemas.microsoft.com/office/powerpoint/2010/main" val="375509169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would like to start by reminding that CCMC was established more than 16 years ago as a multi-agency partnership.</a:t>
            </a:r>
            <a:endParaRPr lang="en-US" dirty="0"/>
          </a:p>
        </p:txBody>
      </p:sp>
      <p:sp>
        <p:nvSpPr>
          <p:cNvPr id="4" name="Slide Number Placeholder 3"/>
          <p:cNvSpPr>
            <a:spLocks noGrp="1"/>
          </p:cNvSpPr>
          <p:nvPr>
            <p:ph type="sldNum" sz="quarter" idx="10"/>
          </p:nvPr>
        </p:nvSpPr>
        <p:spPr/>
        <p:txBody>
          <a:bodyPr/>
          <a:lstStyle/>
          <a:p>
            <a:pPr>
              <a:defRPr/>
            </a:pPr>
            <a:fld id="{095BE0E6-92A0-0B4D-9A1D-C53DBC515BEA}" type="slidenum">
              <a:rPr lang="en-US" smtClean="0"/>
              <a:pPr>
                <a:defRPr/>
              </a:pPr>
              <a:t>1</a:t>
            </a:fld>
            <a:endParaRPr lang="en-US" dirty="0"/>
          </a:p>
        </p:txBody>
      </p:sp>
    </p:spTree>
    <p:extLst>
      <p:ext uri="{BB962C8B-B14F-4D97-AF65-F5344CB8AC3E}">
        <p14:creationId xmlns:p14="http://schemas.microsoft.com/office/powerpoint/2010/main" val="947284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Courier New"/>
              <a:buNone/>
            </a:pPr>
            <a:r>
              <a:rPr lang="en-US" dirty="0" smtClean="0">
                <a:latin typeface="Helvetica Neue"/>
                <a:cs typeface="Helvetica Neue"/>
              </a:rPr>
              <a:t>For rapidly growing field of space weather we need to look forward</a:t>
            </a:r>
          </a:p>
          <a:p>
            <a:pPr>
              <a:buFont typeface="Courier New"/>
              <a:buNone/>
            </a:pPr>
            <a:endParaRPr lang="en-US" dirty="0" smtClean="0">
              <a:latin typeface="Helvetica Neue"/>
              <a:cs typeface="Helvetica Neue"/>
            </a:endParaRPr>
          </a:p>
          <a:p>
            <a:pPr>
              <a:buFont typeface="Courier New"/>
              <a:buNone/>
            </a:pPr>
            <a:r>
              <a:rPr lang="en-US" dirty="0" smtClean="0">
                <a:latin typeface="Helvetica Neue"/>
                <a:cs typeface="Helvetica Neue"/>
              </a:rPr>
              <a:t>Space weather </a:t>
            </a:r>
            <a:r>
              <a:rPr lang="en-US" dirty="0" err="1" smtClean="0">
                <a:latin typeface="Helvetica Neue"/>
                <a:cs typeface="Helvetica Neue"/>
              </a:rPr>
              <a:t>vs</a:t>
            </a:r>
            <a:r>
              <a:rPr lang="en-US" dirty="0" smtClean="0">
                <a:latin typeface="Helvetica Neue"/>
                <a:cs typeface="Helvetica Neue"/>
              </a:rPr>
              <a:t> terrestrial weather: </a:t>
            </a:r>
          </a:p>
          <a:p>
            <a:pPr marL="800100" lvl="1" indent="-342900">
              <a:buFont typeface="Lucida Grande"/>
              <a:buChar char="-"/>
            </a:pPr>
            <a:r>
              <a:rPr lang="en-US" sz="2000" dirty="0" smtClean="0">
                <a:latin typeface="Helvetica Neue"/>
                <a:cs typeface="Helvetica Neue"/>
              </a:rPr>
              <a:t>huge gaps in understanding </a:t>
            </a:r>
            <a:r>
              <a:rPr lang="nl-NL" sz="2000" dirty="0" smtClean="0">
                <a:latin typeface="Helvetica Neue"/>
                <a:cs typeface="Helvetica Neue"/>
              </a:rPr>
              <a:t>&amp; data</a:t>
            </a:r>
            <a:endParaRPr lang="en-US" sz="2000" dirty="0" smtClean="0">
              <a:latin typeface="Helvetica Neue"/>
              <a:cs typeface="Helvetica Neue"/>
            </a:endParaRPr>
          </a:p>
          <a:p>
            <a:pPr marL="800100" lvl="1" indent="-342900">
              <a:buFont typeface="Lucida Grande"/>
              <a:buChar char="-"/>
            </a:pPr>
            <a:r>
              <a:rPr lang="en-US" sz="2000" dirty="0" smtClean="0">
                <a:latin typeface="Helvetica Neue"/>
                <a:cs typeface="Helvetica Neue"/>
              </a:rPr>
              <a:t>multiple domains, model chains</a:t>
            </a:r>
          </a:p>
          <a:p>
            <a:pPr marL="800100" lvl="1" indent="-342900">
              <a:buFont typeface="Lucida Grande"/>
              <a:buChar char="-"/>
            </a:pPr>
            <a:r>
              <a:rPr lang="en-US" sz="2000" dirty="0" smtClean="0">
                <a:latin typeface="Helvetica Neue"/>
                <a:cs typeface="Helvetica Neue"/>
              </a:rPr>
              <a:t>multiple competing models</a:t>
            </a:r>
          </a:p>
          <a:p>
            <a:endParaRPr lang="en-US" dirty="0"/>
          </a:p>
        </p:txBody>
      </p:sp>
      <p:sp>
        <p:nvSpPr>
          <p:cNvPr id="4" name="Slide Number Placeholder 3"/>
          <p:cNvSpPr>
            <a:spLocks noGrp="1"/>
          </p:cNvSpPr>
          <p:nvPr>
            <p:ph type="sldNum" sz="quarter" idx="10"/>
          </p:nvPr>
        </p:nvSpPr>
        <p:spPr/>
        <p:txBody>
          <a:bodyPr/>
          <a:lstStyle/>
          <a:p>
            <a:fld id="{BD1E533B-AA21-8E4E-A465-221A79D3646B}" type="slidenum">
              <a:rPr lang="en-US" smtClean="0"/>
              <a:pPr/>
              <a:t>7</a:t>
            </a:fld>
            <a:endParaRPr lang="en-US"/>
          </a:p>
        </p:txBody>
      </p:sp>
    </p:spTree>
    <p:extLst>
      <p:ext uri="{BB962C8B-B14F-4D97-AF65-F5344CB8AC3E}">
        <p14:creationId xmlns:p14="http://schemas.microsoft.com/office/powerpoint/2010/main" val="514525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endParaRPr lang="en-US" b="1" dirty="0">
              <a:latin typeface="Times New Roman" charset="0"/>
              <a:ea typeface="ＭＳ Ｐゴシック" charset="0"/>
              <a:cs typeface="ＭＳ Ｐゴシック" charset="0"/>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00416" eaLnBrk="0" hangingPunct="0">
              <a:defRPr sz="2000">
                <a:solidFill>
                  <a:schemeClr val="tx1"/>
                </a:solidFill>
                <a:latin typeface="Times New Roman" charset="0"/>
                <a:ea typeface="ＭＳ Ｐゴシック" charset="0"/>
                <a:cs typeface="ＭＳ Ｐゴシック" charset="0"/>
              </a:defRPr>
            </a:lvl1pPr>
            <a:lvl2pPr marL="37222402" indent="-36773751" defTabSz="900416"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48650" eaLnBrk="0" fontAlgn="base" hangingPunct="0">
              <a:spcBef>
                <a:spcPct val="0"/>
              </a:spcBef>
              <a:spcAft>
                <a:spcPct val="0"/>
              </a:spcAft>
              <a:defRPr sz="2000">
                <a:solidFill>
                  <a:schemeClr val="tx1"/>
                </a:solidFill>
                <a:latin typeface="Times New Roman" charset="0"/>
                <a:ea typeface="ＭＳ Ｐゴシック" charset="0"/>
              </a:defRPr>
            </a:lvl6pPr>
            <a:lvl7pPr marL="897301" eaLnBrk="0" fontAlgn="base" hangingPunct="0">
              <a:spcBef>
                <a:spcPct val="0"/>
              </a:spcBef>
              <a:spcAft>
                <a:spcPct val="0"/>
              </a:spcAft>
              <a:defRPr sz="2000">
                <a:solidFill>
                  <a:schemeClr val="tx1"/>
                </a:solidFill>
                <a:latin typeface="Times New Roman" charset="0"/>
                <a:ea typeface="ＭＳ Ｐゴシック" charset="0"/>
              </a:defRPr>
            </a:lvl7pPr>
            <a:lvl8pPr marL="1345951" eaLnBrk="0" fontAlgn="base" hangingPunct="0">
              <a:spcBef>
                <a:spcPct val="0"/>
              </a:spcBef>
              <a:spcAft>
                <a:spcPct val="0"/>
              </a:spcAft>
              <a:defRPr sz="2000">
                <a:solidFill>
                  <a:schemeClr val="tx1"/>
                </a:solidFill>
                <a:latin typeface="Times New Roman" charset="0"/>
                <a:ea typeface="ＭＳ Ｐゴシック" charset="0"/>
              </a:defRPr>
            </a:lvl8pPr>
            <a:lvl9pPr marL="1794601" eaLnBrk="0" fontAlgn="base" hangingPunct="0">
              <a:spcBef>
                <a:spcPct val="0"/>
              </a:spcBef>
              <a:spcAft>
                <a:spcPct val="0"/>
              </a:spcAft>
              <a:defRPr sz="2000">
                <a:solidFill>
                  <a:schemeClr val="tx1"/>
                </a:solidFill>
                <a:latin typeface="Times New Roman" charset="0"/>
                <a:ea typeface="ＭＳ Ｐゴシック" charset="0"/>
              </a:defRPr>
            </a:lvl9pPr>
          </a:lstStyle>
          <a:p>
            <a:pPr eaLnBrk="1" hangingPunct="1"/>
            <a:fld id="{73A053CE-F819-BF4E-83BB-596057C6FCC6}" type="slidenum">
              <a:rPr lang="en-US" sz="1200"/>
              <a:pPr eaLnBrk="1" hangingPunct="1"/>
              <a:t>11</a:t>
            </a:fld>
            <a:endParaRPr lang="en-US" sz="1200" dirty="0"/>
          </a:p>
        </p:txBody>
      </p:sp>
    </p:spTree>
    <p:extLst>
      <p:ext uri="{BB962C8B-B14F-4D97-AF65-F5344CB8AC3E}">
        <p14:creationId xmlns:p14="http://schemas.microsoft.com/office/powerpoint/2010/main" val="204658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D4A8412-72D1-1E4C-BF43-DF18C7D2035C}" type="datetimeFigureOut">
              <a:rPr lang="en-US" smtClean="0"/>
              <a:pPr/>
              <a:t>3/9/17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3229361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D4A8412-72D1-1E4C-BF43-DF18C7D2035C}" type="datetimeFigureOut">
              <a:rPr lang="en-US" smtClean="0"/>
              <a:pPr/>
              <a:t>3/9/17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3531279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D4A8412-72D1-1E4C-BF43-DF18C7D2035C}" type="datetimeFigureOut">
              <a:rPr lang="en-US" smtClean="0"/>
              <a:pPr/>
              <a:t>3/9/17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1352442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D4A8412-72D1-1E4C-BF43-DF18C7D2035C}" type="datetimeFigureOut">
              <a:rPr lang="en-US" smtClean="0"/>
              <a:pPr/>
              <a:t>3/9/17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2312588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4A8412-72D1-1E4C-BF43-DF18C7D2035C}" type="datetimeFigureOut">
              <a:rPr lang="en-US" smtClean="0"/>
              <a:pPr/>
              <a:t>3/9/17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921464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D4A8412-72D1-1E4C-BF43-DF18C7D2035C}" type="datetimeFigureOut">
              <a:rPr lang="en-US" smtClean="0"/>
              <a:pPr/>
              <a:t>3/9/17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3019271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D4A8412-72D1-1E4C-BF43-DF18C7D2035C}" type="datetimeFigureOut">
              <a:rPr lang="en-US" smtClean="0"/>
              <a:pPr/>
              <a:t>3/9/17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2069445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D4A8412-72D1-1E4C-BF43-DF18C7D2035C}" type="datetimeFigureOut">
              <a:rPr lang="en-US" smtClean="0"/>
              <a:pPr/>
              <a:t>3/9/17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1767415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4A8412-72D1-1E4C-BF43-DF18C7D2035C}" type="datetimeFigureOut">
              <a:rPr lang="en-US" smtClean="0"/>
              <a:pPr/>
              <a:t>3/9/17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2564809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4A8412-72D1-1E4C-BF43-DF18C7D2035C}" type="datetimeFigureOut">
              <a:rPr lang="en-US" smtClean="0"/>
              <a:pPr/>
              <a:t>3/9/17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3955753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4A8412-72D1-1E4C-BF43-DF18C7D2035C}" type="datetimeFigureOut">
              <a:rPr lang="en-US" smtClean="0"/>
              <a:pPr/>
              <a:t>3/9/17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CAFDEA-883E-434F-AEE1-0AE8562FA5B1}" type="slidenum">
              <a:rPr lang="en-US" smtClean="0"/>
              <a:pPr/>
              <a:t>‹#›</a:t>
            </a:fld>
            <a:endParaRPr lang="en-US"/>
          </a:p>
        </p:txBody>
      </p:sp>
    </p:spTree>
    <p:extLst>
      <p:ext uri="{BB962C8B-B14F-4D97-AF65-F5344CB8AC3E}">
        <p14:creationId xmlns:p14="http://schemas.microsoft.com/office/powerpoint/2010/main" val="1395784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4A8412-72D1-1E4C-BF43-DF18C7D2035C}" type="datetimeFigureOut">
              <a:rPr lang="en-US" smtClean="0"/>
              <a:pPr/>
              <a:t>3/9/17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CAFDEA-883E-434F-AEE1-0AE8562FA5B1}" type="slidenum">
              <a:rPr lang="en-US" smtClean="0"/>
              <a:pPr/>
              <a:t>‹#›</a:t>
            </a:fld>
            <a:endParaRPr lang="en-US"/>
          </a:p>
        </p:txBody>
      </p:sp>
    </p:spTree>
    <p:extLst>
      <p:ext uri="{BB962C8B-B14F-4D97-AF65-F5344CB8AC3E}">
        <p14:creationId xmlns:p14="http://schemas.microsoft.com/office/powerpoint/2010/main" val="22032093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8.png"/><Relationship Id="rId12" Type="http://schemas.openxmlformats.org/officeDocument/2006/relationships/image" Target="../media/image9.png"/><Relationship Id="rId13" Type="http://schemas.openxmlformats.org/officeDocument/2006/relationships/image" Target="../media/image10.png"/><Relationship Id="rId1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tiff"/><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file://localhost/%13NASA%20Logo%20small.gif%20%20%20%20%20%20%20%20%20%20%20%20%20%20%20%20%20%20%20%20%20%20%20%20%20%20%20%20%20%20%20%20%20%20%20%20%20%20%20%20%20%20%20%2000003952%11STAAC%20Graphics%20MP%20%20%20%20%20%20%20%20%20%20%20%20%20%20ABA78158" TargetMode="External"/><Relationship Id="rId8" Type="http://schemas.openxmlformats.org/officeDocument/2006/relationships/image" Target="../media/image5.png"/><Relationship Id="rId9" Type="http://schemas.openxmlformats.org/officeDocument/2006/relationships/image" Target="../media/image6.png"/><Relationship Id="rId10"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jpeg"/><Relationship Id="rId3" Type="http://schemas.openxmlformats.org/officeDocument/2006/relationships/image" Target="../media/image37.tiff"/></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8.tiff"/><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21.emf"/><Relationship Id="rId5" Type="http://schemas.openxmlformats.org/officeDocument/2006/relationships/image" Target="../media/image23.jpeg"/><Relationship Id="rId6" Type="http://schemas.openxmlformats.org/officeDocument/2006/relationships/image" Target="../media/image39.tif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3.jpeg"/><Relationship Id="rId5" Type="http://schemas.openxmlformats.org/officeDocument/2006/relationships/image" Target="../media/image40.png"/><Relationship Id="rId1" Type="http://schemas.microsoft.com/office/2007/relationships/media" Target="../media/media1.mov"/><Relationship Id="rId2" Type="http://schemas.openxmlformats.org/officeDocument/2006/relationships/video" Target="../media/media1.mov"/></Relationships>
</file>

<file path=ppt/slides/_rels/slide14.xml.rels><?xml version="1.0" encoding="UTF-8" standalone="yes"?>
<Relationships xmlns="http://schemas.openxmlformats.org/package/2006/relationships"><Relationship Id="rId3" Type="http://schemas.openxmlformats.org/officeDocument/2006/relationships/image" Target="../media/image41.tiff"/><Relationship Id="rId4" Type="http://schemas.openxmlformats.org/officeDocument/2006/relationships/image" Target="../media/image42.tiff"/><Relationship Id="rId5" Type="http://schemas.openxmlformats.org/officeDocument/2006/relationships/image" Target="../media/image43.tiff"/><Relationship Id="rId6" Type="http://schemas.openxmlformats.org/officeDocument/2006/relationships/image" Target="../media/image44.tiff"/><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tiff"/></Relationships>
</file>

<file path=ppt/slides/_rels/slide18.xml.rels><?xml version="1.0" encoding="UTF-8" standalone="yes"?>
<Relationships xmlns="http://schemas.openxmlformats.org/package/2006/relationships"><Relationship Id="rId11" Type="http://schemas.openxmlformats.org/officeDocument/2006/relationships/image" Target="../media/image53.tiff"/><Relationship Id="rId12" Type="http://schemas.openxmlformats.org/officeDocument/2006/relationships/image" Target="../media/image54.tiff"/><Relationship Id="rId1" Type="http://schemas.openxmlformats.org/officeDocument/2006/relationships/slideLayout" Target="../slideLayouts/slideLayout7.xml"/><Relationship Id="rId2" Type="http://schemas.openxmlformats.org/officeDocument/2006/relationships/image" Target="../media/image47.png"/><Relationship Id="rId3" Type="http://schemas.openxmlformats.org/officeDocument/2006/relationships/image" Target="../media/image4.png"/><Relationship Id="rId4" Type="http://schemas.openxmlformats.org/officeDocument/2006/relationships/image" Target="file://localhost/%13NASA%20Logo%20small.gif%20%20%20%20%20%20%20%20%20%20%20%20%20%20%20%20%20%20%20%20%20%20%20%20%20%20%20%20%20%20%20%20%20%20%20%20%20%20%20%20%20%20%20%2000003952%11STAAC%20Graphics%20MP%20%20%20%20%20%20%20%20%20%20%20%20%20%20ABA78158" TargetMode="External"/><Relationship Id="rId5" Type="http://schemas.openxmlformats.org/officeDocument/2006/relationships/image" Target="../media/image48.tiff"/><Relationship Id="rId6" Type="http://schemas.openxmlformats.org/officeDocument/2006/relationships/image" Target="../media/image16.tiff"/><Relationship Id="rId7" Type="http://schemas.openxmlformats.org/officeDocument/2006/relationships/image" Target="../media/image49.tiff"/><Relationship Id="rId8" Type="http://schemas.openxmlformats.org/officeDocument/2006/relationships/image" Target="../media/image50.tiff"/><Relationship Id="rId9" Type="http://schemas.openxmlformats.org/officeDocument/2006/relationships/image" Target="../media/image51.tiff"/><Relationship Id="rId10" Type="http://schemas.openxmlformats.org/officeDocument/2006/relationships/image" Target="../media/image52.tiff"/></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file://localhost/%13NASA%20Logo%20small.gif%20%20%20%20%20%20%20%20%20%20%20%20%20%20%20%20%20%20%20%20%20%20%20%20%20%20%20%20%20%20%20%20%20%20%20%20%20%20%20%20%20%20%20%2000003952%11STAAC%20Graphics%20MP%20%20%20%20%20%20%20%20%20%20%20%20%20%20ABA78158" TargetMode="External"/><Relationship Id="rId5" Type="http://schemas.openxmlformats.org/officeDocument/2006/relationships/image" Target="../media/image6.png"/><Relationship Id="rId6" Type="http://schemas.openxmlformats.org/officeDocument/2006/relationships/image" Target="../media/image47.png"/><Relationship Id="rId1" Type="http://schemas.openxmlformats.org/officeDocument/2006/relationships/slideLayout" Target="../slideLayouts/slideLayout7.xml"/><Relationship Id="rId2" Type="http://schemas.openxmlformats.org/officeDocument/2006/relationships/image" Target="../media/image55.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emf"/><Relationship Id="rId3"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tiff"/></Relationships>
</file>

<file path=ppt/slides/_rels/slide3.xml.rels><?xml version="1.0" encoding="UTF-8" standalone="yes"?>
<Relationships xmlns="http://schemas.openxmlformats.org/package/2006/relationships"><Relationship Id="rId3" Type="http://schemas.openxmlformats.org/officeDocument/2006/relationships/image" Target="../media/image15.tiff"/><Relationship Id="rId4" Type="http://schemas.openxmlformats.org/officeDocument/2006/relationships/image" Target="../media/image16.tiff"/><Relationship Id="rId1" Type="http://schemas.openxmlformats.org/officeDocument/2006/relationships/slideLayout" Target="../slideLayouts/slideLayout7.xml"/><Relationship Id="rId2" Type="http://schemas.openxmlformats.org/officeDocument/2006/relationships/image" Target="../media/image14.tiff"/></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5.tiff"/><Relationship Id="rId1" Type="http://schemas.openxmlformats.org/officeDocument/2006/relationships/slideLayout" Target="../slideLayouts/slideLayout7.xml"/><Relationship Id="rId2" Type="http://schemas.openxmlformats.org/officeDocument/2006/relationships/image" Target="../media/image17.tiff"/></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tiff"/><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1.emf"/><Relationship Id="rId5" Type="http://schemas.openxmlformats.org/officeDocument/2006/relationships/image" Target="../media/image22.tiff"/><Relationship Id="rId6" Type="http://schemas.openxmlformats.org/officeDocument/2006/relationships/image" Target="../media/image23.jpeg"/><Relationship Id="rId7" Type="http://schemas.openxmlformats.org/officeDocument/2006/relationships/image" Target="../media/image24.png"/><Relationship Id="rId8" Type="http://schemas.openxmlformats.org/officeDocument/2006/relationships/image" Target="../media/image25.png"/><Relationship Id="rId9" Type="http://schemas.openxmlformats.org/officeDocument/2006/relationships/image" Target="../media/image26.png"/><Relationship Id="rId10" Type="http://schemas.openxmlformats.org/officeDocument/2006/relationships/image" Target="../media/image27.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30.png"/><Relationship Id="rId5" Type="http://schemas.openxmlformats.org/officeDocument/2006/relationships/image" Target="../media/image31.tiff"/><Relationship Id="rId6" Type="http://schemas.openxmlformats.org/officeDocument/2006/relationships/image" Target="../media/image32.tiff"/><Relationship Id="rId7" Type="http://schemas.openxmlformats.org/officeDocument/2006/relationships/image" Target="../media/image33.png"/><Relationship Id="rId8" Type="http://schemas.openxmlformats.org/officeDocument/2006/relationships/image" Target="../media/image34.png"/><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tiff"/><Relationship Id="rId3" Type="http://schemas.openxmlformats.org/officeDocument/2006/relationships/image" Target="../media/image3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bwMode="auto">
          <a:xfrm>
            <a:off x="2310430" y="2880781"/>
            <a:ext cx="4394216" cy="1270000"/>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lvl1pPr eaLnBrk="0" hangingPunct="0">
              <a:defRPr sz="2400">
                <a:solidFill>
                  <a:schemeClr val="tx1"/>
                </a:solidFill>
                <a:latin typeface="Times" charset="0"/>
                <a:ea typeface="ＭＳ Ｐゴシック" charset="0"/>
                <a:cs typeface="ＭＳ Ｐゴシック" charset="0"/>
              </a:defRPr>
            </a:lvl1pPr>
            <a:lvl2pPr marL="37931725" indent="-37474525" eaLnBrk="0" hangingPunct="0">
              <a:defRPr sz="2400">
                <a:solidFill>
                  <a:schemeClr val="tx1"/>
                </a:solidFill>
                <a:latin typeface="Times" charset="0"/>
                <a:ea typeface="ＭＳ Ｐゴシック" charset="0"/>
              </a:defRPr>
            </a:lvl2pPr>
            <a:lvl3pPr eaLnBrk="0" hangingPunct="0">
              <a:defRPr sz="2400">
                <a:solidFill>
                  <a:schemeClr val="tx1"/>
                </a:solidFill>
                <a:latin typeface="Times" charset="0"/>
                <a:ea typeface="ＭＳ Ｐゴシック" charset="0"/>
              </a:defRPr>
            </a:lvl3pPr>
            <a:lvl4pPr eaLnBrk="0" hangingPunct="0">
              <a:defRPr sz="2400">
                <a:solidFill>
                  <a:schemeClr val="tx1"/>
                </a:solidFill>
                <a:latin typeface="Times" charset="0"/>
                <a:ea typeface="ＭＳ Ｐゴシック" charset="0"/>
              </a:defRPr>
            </a:lvl4pPr>
            <a:lvl5pPr eaLnBrk="0" hangingPunct="0">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ctr">
              <a:lnSpc>
                <a:spcPct val="90000"/>
              </a:lnSpc>
              <a:defRPr/>
            </a:pPr>
            <a:r>
              <a:rPr lang="en-US" sz="2800" dirty="0" smtClean="0">
                <a:solidFill>
                  <a:srgbClr val="0F75BC"/>
                </a:solidFill>
                <a:latin typeface="Helvetica"/>
                <a:cs typeface="Helvetica"/>
              </a:rPr>
              <a:t>L1-L5 CME Structure and Dynamics Reconstruction Challenge</a:t>
            </a:r>
          </a:p>
        </p:txBody>
      </p:sp>
      <p:pic>
        <p:nvPicPr>
          <p:cNvPr id="4" name="Picture 3" descr="CCMC_image2.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1219200"/>
          </a:xfrm>
          <a:prstGeom prst="rect">
            <a:avLst/>
          </a:prstGeom>
        </p:spPr>
      </p:pic>
      <p:sp>
        <p:nvSpPr>
          <p:cNvPr id="21" name="Title 1"/>
          <p:cNvSpPr txBox="1">
            <a:spLocks/>
          </p:cNvSpPr>
          <p:nvPr/>
        </p:nvSpPr>
        <p:spPr bwMode="auto">
          <a:xfrm>
            <a:off x="4419600" y="2569623"/>
            <a:ext cx="3733800" cy="304800"/>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lvl1pPr eaLnBrk="0" hangingPunct="0">
              <a:defRPr sz="2400">
                <a:solidFill>
                  <a:schemeClr val="tx1"/>
                </a:solidFill>
                <a:latin typeface="Times" charset="0"/>
                <a:ea typeface="ＭＳ Ｐゴシック" charset="0"/>
                <a:cs typeface="ＭＳ Ｐゴシック" charset="0"/>
              </a:defRPr>
            </a:lvl1pPr>
            <a:lvl2pPr marL="37931725" indent="-37474525" eaLnBrk="0" hangingPunct="0">
              <a:defRPr sz="2400">
                <a:solidFill>
                  <a:schemeClr val="tx1"/>
                </a:solidFill>
                <a:latin typeface="Times" charset="0"/>
                <a:ea typeface="ＭＳ Ｐゴシック" charset="0"/>
              </a:defRPr>
            </a:lvl2pPr>
            <a:lvl3pPr eaLnBrk="0" hangingPunct="0">
              <a:defRPr sz="2400">
                <a:solidFill>
                  <a:schemeClr val="tx1"/>
                </a:solidFill>
                <a:latin typeface="Times" charset="0"/>
                <a:ea typeface="ＭＳ Ｐゴシック" charset="0"/>
              </a:defRPr>
            </a:lvl3pPr>
            <a:lvl4pPr eaLnBrk="0" hangingPunct="0">
              <a:defRPr sz="2400">
                <a:solidFill>
                  <a:schemeClr val="tx1"/>
                </a:solidFill>
                <a:latin typeface="Times" charset="0"/>
                <a:ea typeface="ＭＳ Ｐゴシック" charset="0"/>
              </a:defRPr>
            </a:lvl4pPr>
            <a:lvl5pPr eaLnBrk="0" hangingPunct="0">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ctr">
              <a:lnSpc>
                <a:spcPct val="90000"/>
              </a:lnSpc>
              <a:defRPr/>
            </a:pPr>
            <a:endParaRPr lang="en-US" sz="2000" i="1" dirty="0" smtClean="0">
              <a:solidFill>
                <a:srgbClr val="0000FF"/>
              </a:solidFill>
              <a:latin typeface="Helvetica"/>
              <a:cs typeface="Helvetica"/>
            </a:endParaRPr>
          </a:p>
        </p:txBody>
      </p:sp>
      <p:pic>
        <p:nvPicPr>
          <p:cNvPr id="18" name="Picture 17" descr="ccmcLogo.png"/>
          <p:cNvPicPr>
            <a:picLocks noChangeAspect="1"/>
          </p:cNvPicPr>
          <p:nvPr/>
        </p:nvPicPr>
        <p:blipFill>
          <a:blip r:embed="rId4"/>
          <a:stretch>
            <a:fillRect/>
          </a:stretch>
        </p:blipFill>
        <p:spPr>
          <a:xfrm>
            <a:off x="169330" y="1"/>
            <a:ext cx="1329620" cy="1116224"/>
          </a:xfrm>
          <a:prstGeom prst="rect">
            <a:avLst/>
          </a:prstGeom>
        </p:spPr>
      </p:pic>
      <p:pic>
        <p:nvPicPr>
          <p:cNvPr id="11" name="Picture 4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799461" y="110365"/>
            <a:ext cx="921194" cy="921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Box 26"/>
          <p:cNvSpPr txBox="1">
            <a:spLocks noChangeArrowheads="1"/>
          </p:cNvSpPr>
          <p:nvPr/>
        </p:nvSpPr>
        <p:spPr bwMode="auto">
          <a:xfrm>
            <a:off x="-12738" y="1162516"/>
            <a:ext cx="9144000" cy="584776"/>
          </a:xfrm>
          <a:prstGeom prst="rect">
            <a:avLst/>
          </a:prstGeom>
          <a:solidFill>
            <a:schemeClr val="accent6">
              <a:lumMod val="40000"/>
              <a:lumOff val="60000"/>
            </a:schemeClr>
          </a:solidFill>
          <a:ln>
            <a:noFill/>
          </a:ln>
          <a:extLst/>
        </p:spPr>
        <p:txBody>
          <a:bodyPr wrap="square">
            <a:spAutoFit/>
          </a:bodyPr>
          <a:lstStyle>
            <a:lvl1pPr eaLnBrk="0" hangingPunct="0">
              <a:defRPr sz="2400">
                <a:solidFill>
                  <a:schemeClr val="tx1"/>
                </a:solidFill>
                <a:latin typeface="Times" charset="0"/>
                <a:ea typeface="ＭＳ Ｐゴシック" charset="0"/>
                <a:cs typeface="ＭＳ Ｐゴシック" charset="0"/>
              </a:defRPr>
            </a:lvl1pPr>
            <a:lvl2pPr marL="742950" indent="-285750" eaLnBrk="0" hangingPunct="0">
              <a:defRPr sz="2400">
                <a:solidFill>
                  <a:schemeClr val="tx1"/>
                </a:solidFill>
                <a:latin typeface="Times" charset="0"/>
                <a:ea typeface="ＭＳ Ｐゴシック" charset="0"/>
              </a:defRPr>
            </a:lvl2pPr>
            <a:lvl3pPr marL="1143000" indent="-228600" eaLnBrk="0" hangingPunct="0">
              <a:defRPr sz="2400">
                <a:solidFill>
                  <a:schemeClr val="tx1"/>
                </a:solidFill>
                <a:latin typeface="Times" charset="0"/>
                <a:ea typeface="ＭＳ Ｐゴシック" charset="0"/>
              </a:defRPr>
            </a:lvl3pPr>
            <a:lvl4pPr marL="1600200" indent="-228600" eaLnBrk="0" hangingPunct="0">
              <a:defRPr sz="2400">
                <a:solidFill>
                  <a:schemeClr val="tx1"/>
                </a:solidFill>
                <a:latin typeface="Times" charset="0"/>
                <a:ea typeface="ＭＳ Ｐゴシック" charset="0"/>
              </a:defRPr>
            </a:lvl4pPr>
            <a:lvl5pPr marL="2057400" indent="-228600" eaLnBrk="0" hangingPunct="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lgn="ctr" eaLnBrk="1" hangingPunct="1"/>
            <a:r>
              <a:rPr lang="en-US" sz="3200" b="1" i="1" dirty="0" smtClean="0">
                <a:solidFill>
                  <a:schemeClr val="accent1">
                    <a:lumMod val="75000"/>
                  </a:schemeClr>
                </a:solidFill>
                <a:latin typeface="Helvetica Neue"/>
                <a:cs typeface="Helvetica Neue"/>
              </a:rPr>
              <a:t>Community Coordinated Modeling Center </a:t>
            </a:r>
            <a:endParaRPr lang="en-US" sz="3200" i="1" dirty="0" smtClean="0">
              <a:solidFill>
                <a:schemeClr val="tx1">
                  <a:lumMod val="95000"/>
                  <a:lumOff val="5000"/>
                </a:schemeClr>
              </a:solidFill>
              <a:latin typeface="Helvetica Neue"/>
              <a:cs typeface="Helvetica Neue"/>
            </a:endParaRPr>
          </a:p>
        </p:txBody>
      </p:sp>
      <p:sp>
        <p:nvSpPr>
          <p:cNvPr id="10" name="Oval 4"/>
          <p:cNvSpPr>
            <a:spLocks noChangeArrowheads="1"/>
          </p:cNvSpPr>
          <p:nvPr/>
        </p:nvSpPr>
        <p:spPr bwMode="auto">
          <a:xfrm>
            <a:off x="541855" y="2264822"/>
            <a:ext cx="7979845" cy="2410532"/>
          </a:xfrm>
          <a:prstGeom prst="ellipse">
            <a:avLst/>
          </a:prstGeom>
          <a:noFill/>
          <a:ln w="28575">
            <a:solidFill>
              <a:srgbClr val="FF0000"/>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dirty="0">
              <a:cs typeface="+mn-cs"/>
            </a:endParaRPr>
          </a:p>
        </p:txBody>
      </p:sp>
      <p:pic>
        <p:nvPicPr>
          <p:cNvPr id="12" name="Picture 5" descr="NASA Logo small.gif                                            00003952STAAC Graphics MP              ABA78158:"/>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2729530" y="1913446"/>
            <a:ext cx="1284283"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6" descr="noaa_logox"/>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4089" y="2429923"/>
            <a:ext cx="1066456" cy="8064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7" descr="nsf_log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00600" y="1747292"/>
            <a:ext cx="1445398" cy="12585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8" descr="Afwlogo"/>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16833" y="2620423"/>
            <a:ext cx="1174711" cy="9440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9" descr="SMC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2212" y="3615229"/>
            <a:ext cx="1352262" cy="10747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10" descr="transparen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78957" y="4152626"/>
            <a:ext cx="1146843" cy="9658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11" descr="shield"/>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45998" y="4152626"/>
            <a:ext cx="1160005" cy="8805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2" descr="transparen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72513" y="4329852"/>
            <a:ext cx="1760150" cy="703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itle 1"/>
          <p:cNvSpPr txBox="1">
            <a:spLocks/>
          </p:cNvSpPr>
          <p:nvPr/>
        </p:nvSpPr>
        <p:spPr bwMode="auto">
          <a:xfrm>
            <a:off x="4787900" y="1921902"/>
            <a:ext cx="3733800" cy="304800"/>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lvl1pPr eaLnBrk="0" hangingPunct="0">
              <a:defRPr sz="2400">
                <a:solidFill>
                  <a:schemeClr val="tx1"/>
                </a:solidFill>
                <a:latin typeface="Times" charset="0"/>
                <a:ea typeface="ＭＳ Ｐゴシック" charset="0"/>
                <a:cs typeface="ＭＳ Ｐゴシック" charset="0"/>
              </a:defRPr>
            </a:lvl1pPr>
            <a:lvl2pPr marL="37931725" indent="-37474525" eaLnBrk="0" hangingPunct="0">
              <a:defRPr sz="2400">
                <a:solidFill>
                  <a:schemeClr val="tx1"/>
                </a:solidFill>
                <a:latin typeface="Times" charset="0"/>
                <a:ea typeface="ＭＳ Ｐゴシック" charset="0"/>
              </a:defRPr>
            </a:lvl2pPr>
            <a:lvl3pPr eaLnBrk="0" hangingPunct="0">
              <a:defRPr sz="2400">
                <a:solidFill>
                  <a:schemeClr val="tx1"/>
                </a:solidFill>
                <a:latin typeface="Times" charset="0"/>
                <a:ea typeface="ＭＳ Ｐゴシック" charset="0"/>
              </a:defRPr>
            </a:lvl3pPr>
            <a:lvl4pPr eaLnBrk="0" hangingPunct="0">
              <a:defRPr sz="2400">
                <a:solidFill>
                  <a:schemeClr val="tx1"/>
                </a:solidFill>
                <a:latin typeface="Times" charset="0"/>
                <a:ea typeface="ＭＳ Ｐゴシック" charset="0"/>
              </a:defRPr>
            </a:lvl4pPr>
            <a:lvl5pPr eaLnBrk="0" hangingPunct="0">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ctr">
              <a:lnSpc>
                <a:spcPct val="90000"/>
              </a:lnSpc>
              <a:defRPr/>
            </a:pPr>
            <a:endParaRPr lang="en-US" sz="2000" i="1" dirty="0" smtClean="0">
              <a:solidFill>
                <a:srgbClr val="0000FF"/>
              </a:solidFill>
              <a:latin typeface="Helvetica"/>
              <a:cs typeface="Helvetica"/>
            </a:endParaRPr>
          </a:p>
        </p:txBody>
      </p:sp>
      <p:sp>
        <p:nvSpPr>
          <p:cNvPr id="25" name="Rounded Rectangle 4"/>
          <p:cNvSpPr/>
          <p:nvPr/>
        </p:nvSpPr>
        <p:spPr bwMode="auto">
          <a:xfrm>
            <a:off x="304800" y="6350000"/>
            <a:ext cx="8534400" cy="60960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lIns="106680" tIns="106680" rIns="106680" bIns="106680" spcCol="1270" anchor="ctr"/>
          <a:lstStyle/>
          <a:p>
            <a:pPr algn="ctr" defTabSz="1244600">
              <a:lnSpc>
                <a:spcPct val="90000"/>
              </a:lnSpc>
              <a:spcAft>
                <a:spcPct val="35000"/>
              </a:spcAft>
              <a:defRPr/>
            </a:pPr>
            <a:r>
              <a:rPr lang="en-US" sz="2000" b="1" dirty="0" smtClean="0">
                <a:solidFill>
                  <a:schemeClr val="tx1"/>
                </a:solidFill>
                <a:latin typeface="Century Gothic"/>
                <a:ea typeface="Wingdings"/>
                <a:cs typeface="Century Gothic"/>
                <a:sym typeface="Wingdings"/>
              </a:rPr>
              <a:t> </a:t>
            </a:r>
            <a:r>
              <a:rPr lang="en-US" sz="1800" b="1" dirty="0">
                <a:solidFill>
                  <a:srgbClr val="FF6600"/>
                </a:solidFill>
                <a:latin typeface="Helvetica"/>
                <a:cs typeface="Helvetica"/>
              </a:rPr>
              <a:t>MODELS</a:t>
            </a:r>
            <a:r>
              <a:rPr lang="en-US" sz="1800" b="1" dirty="0">
                <a:solidFill>
                  <a:schemeClr val="tx1"/>
                </a:solidFill>
                <a:latin typeface="Helvetica"/>
                <a:cs typeface="Helvetica"/>
              </a:rPr>
              <a:t> </a:t>
            </a:r>
            <a:r>
              <a:rPr lang="en-US" sz="1800" b="1" dirty="0">
                <a:solidFill>
                  <a:schemeClr val="tx1"/>
                </a:solidFill>
                <a:latin typeface="Helvetica"/>
                <a:ea typeface="Wingdings"/>
                <a:cs typeface="Helvetica"/>
                <a:sym typeface="Wingdings"/>
              </a:rPr>
              <a:t> </a:t>
            </a:r>
            <a:r>
              <a:rPr lang="en-US" sz="1800" b="1" dirty="0">
                <a:solidFill>
                  <a:schemeClr val="tx1"/>
                </a:solidFill>
                <a:latin typeface="Helvetica"/>
                <a:cs typeface="Helvetica"/>
              </a:rPr>
              <a:t>DATA </a:t>
            </a:r>
            <a:r>
              <a:rPr lang="en-US" sz="1800" b="1" dirty="0">
                <a:solidFill>
                  <a:schemeClr val="tx1"/>
                </a:solidFill>
                <a:latin typeface="Helvetica"/>
                <a:ea typeface="Wingdings"/>
                <a:cs typeface="Helvetica"/>
                <a:sym typeface="Wingdings"/>
              </a:rPr>
              <a:t> </a:t>
            </a:r>
            <a:r>
              <a:rPr lang="en-US" sz="1800" b="1" dirty="0">
                <a:solidFill>
                  <a:srgbClr val="FF6600"/>
                </a:solidFill>
                <a:latin typeface="Helvetica"/>
                <a:cs typeface="Helvetica"/>
              </a:rPr>
              <a:t>TOOLS</a:t>
            </a:r>
            <a:r>
              <a:rPr lang="en-US" sz="1800" b="1" dirty="0">
                <a:solidFill>
                  <a:schemeClr val="tx1"/>
                </a:solidFill>
                <a:latin typeface="Helvetica"/>
                <a:cs typeface="Helvetica"/>
              </a:rPr>
              <a:t> </a:t>
            </a:r>
            <a:r>
              <a:rPr lang="en-US" sz="1800" b="1" dirty="0">
                <a:solidFill>
                  <a:schemeClr val="tx1"/>
                </a:solidFill>
                <a:latin typeface="Helvetica"/>
                <a:ea typeface="Wingdings"/>
                <a:cs typeface="Helvetica"/>
                <a:sym typeface="Wingdings"/>
              </a:rPr>
              <a:t> </a:t>
            </a:r>
            <a:r>
              <a:rPr lang="en-US" b="1" dirty="0" smtClean="0">
                <a:solidFill>
                  <a:srgbClr val="000000"/>
                </a:solidFill>
                <a:latin typeface="Helvetica"/>
                <a:cs typeface="Helvetica"/>
                <a:sym typeface="Wingdings"/>
              </a:rPr>
              <a:t>DATABASES</a:t>
            </a:r>
            <a:r>
              <a:rPr lang="en-US" sz="1800" b="1" dirty="0" smtClean="0">
                <a:solidFill>
                  <a:schemeClr val="tx1"/>
                </a:solidFill>
                <a:latin typeface="Helvetica"/>
                <a:cs typeface="Helvetica"/>
              </a:rPr>
              <a:t> </a:t>
            </a:r>
            <a:r>
              <a:rPr lang="en-US" sz="1800" b="1" dirty="0" smtClean="0">
                <a:solidFill>
                  <a:schemeClr val="tx1"/>
                </a:solidFill>
                <a:latin typeface="Helvetica"/>
                <a:ea typeface="Wingdings"/>
                <a:cs typeface="Helvetica"/>
                <a:sym typeface="Wingdings"/>
              </a:rPr>
              <a:t> </a:t>
            </a:r>
            <a:r>
              <a:rPr lang="en-US" sz="1800" b="1" dirty="0" smtClean="0">
                <a:solidFill>
                  <a:srgbClr val="FF0000"/>
                </a:solidFill>
                <a:latin typeface="Helvetica"/>
                <a:ea typeface="Wingdings"/>
                <a:cs typeface="Helvetica"/>
                <a:sym typeface="Wingdings"/>
              </a:rPr>
              <a:t>SYSTEMS</a:t>
            </a:r>
            <a:r>
              <a:rPr lang="en-US" sz="1800" b="1" dirty="0" smtClean="0">
                <a:solidFill>
                  <a:srgbClr val="FF6600"/>
                </a:solidFill>
                <a:latin typeface="Helvetica"/>
                <a:cs typeface="Helvetica"/>
              </a:rPr>
              <a:t> </a:t>
            </a:r>
            <a:r>
              <a:rPr lang="en-US" sz="1800" b="1" dirty="0" smtClean="0">
                <a:solidFill>
                  <a:schemeClr val="tx1"/>
                </a:solidFill>
                <a:latin typeface="Helvetica"/>
                <a:ea typeface="Wingdings"/>
                <a:cs typeface="Helvetica"/>
                <a:sym typeface="Wingdings"/>
              </a:rPr>
              <a:t> </a:t>
            </a:r>
            <a:r>
              <a:rPr lang="en-US" b="1" dirty="0" smtClean="0">
                <a:solidFill>
                  <a:schemeClr val="tx1">
                    <a:lumMod val="95000"/>
                    <a:lumOff val="5000"/>
                  </a:schemeClr>
                </a:solidFill>
                <a:latin typeface="Helvetica"/>
                <a:ea typeface="Wingdings"/>
                <a:cs typeface="Helvetica"/>
                <a:sym typeface="Wingdings"/>
              </a:rPr>
              <a:t>SERVICES</a:t>
            </a:r>
            <a:endParaRPr lang="en-US" sz="1800" b="1" dirty="0">
              <a:solidFill>
                <a:srgbClr val="FF6600"/>
              </a:solidFill>
              <a:latin typeface="Helvetica"/>
              <a:ea typeface="Wingdings"/>
              <a:cs typeface="Helvetica"/>
              <a:sym typeface="Wingdings"/>
            </a:endParaRPr>
          </a:p>
        </p:txBody>
      </p:sp>
      <p:sp>
        <p:nvSpPr>
          <p:cNvPr id="26" name="Text Box 26"/>
          <p:cNvSpPr txBox="1">
            <a:spLocks noChangeArrowheads="1"/>
          </p:cNvSpPr>
          <p:nvPr/>
        </p:nvSpPr>
        <p:spPr bwMode="auto">
          <a:xfrm>
            <a:off x="890623" y="5491370"/>
            <a:ext cx="674373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charset="0"/>
                <a:ea typeface="ＭＳ Ｐゴシック" charset="0"/>
                <a:cs typeface="ＭＳ Ｐゴシック" charset="0"/>
              </a:defRPr>
            </a:lvl1pPr>
            <a:lvl2pPr marL="742950" indent="-285750" eaLnBrk="0" hangingPunct="0">
              <a:defRPr sz="2400">
                <a:solidFill>
                  <a:schemeClr val="tx1"/>
                </a:solidFill>
                <a:latin typeface="Times" charset="0"/>
                <a:ea typeface="ＭＳ Ｐゴシック" charset="0"/>
              </a:defRPr>
            </a:lvl2pPr>
            <a:lvl3pPr marL="1143000" indent="-228600" eaLnBrk="0" hangingPunct="0">
              <a:defRPr sz="2400">
                <a:solidFill>
                  <a:schemeClr val="tx1"/>
                </a:solidFill>
                <a:latin typeface="Times" charset="0"/>
                <a:ea typeface="ＭＳ Ｐゴシック" charset="0"/>
              </a:defRPr>
            </a:lvl3pPr>
            <a:lvl4pPr marL="1600200" indent="-228600" eaLnBrk="0" hangingPunct="0">
              <a:defRPr sz="2400">
                <a:solidFill>
                  <a:schemeClr val="tx1"/>
                </a:solidFill>
                <a:latin typeface="Times" charset="0"/>
                <a:ea typeface="ＭＳ Ｐゴシック" charset="0"/>
              </a:defRPr>
            </a:lvl4pPr>
            <a:lvl5pPr marL="2057400" indent="-228600" eaLnBrk="0" hangingPunct="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lgn="ctr" eaLnBrk="1" hangingPunct="1"/>
            <a:r>
              <a:rPr lang="en-US" i="1" dirty="0" smtClean="0">
                <a:solidFill>
                  <a:schemeClr val="tx1">
                    <a:lumMod val="95000"/>
                    <a:lumOff val="5000"/>
                  </a:schemeClr>
                </a:solidFill>
                <a:latin typeface="Helvetica Neue"/>
                <a:cs typeface="Helvetica Neue"/>
              </a:rPr>
              <a:t>Masha Kuznetsova</a:t>
            </a:r>
            <a:r>
              <a:rPr lang="en-US" i="1" dirty="0">
                <a:solidFill>
                  <a:schemeClr val="tx1">
                    <a:lumMod val="95000"/>
                    <a:lumOff val="5000"/>
                  </a:schemeClr>
                </a:solidFill>
                <a:latin typeface="Helvetica Neue"/>
                <a:cs typeface="Helvetica Neue"/>
              </a:rPr>
              <a:t> </a:t>
            </a:r>
            <a:r>
              <a:rPr lang="en-US" i="1" dirty="0" smtClean="0">
                <a:solidFill>
                  <a:schemeClr val="tx1">
                    <a:lumMod val="95000"/>
                    <a:lumOff val="5000"/>
                  </a:schemeClr>
                </a:solidFill>
                <a:latin typeface="Helvetica Neue"/>
                <a:cs typeface="Helvetica Neue"/>
              </a:rPr>
              <a:t>&amp; CCMC Team  </a:t>
            </a:r>
          </a:p>
        </p:txBody>
      </p:sp>
    </p:spTree>
    <p:extLst>
      <p:ext uri="{BB962C8B-B14F-4D97-AF65-F5344CB8AC3E}">
        <p14:creationId xmlns:p14="http://schemas.microsoft.com/office/powerpoint/2010/main" val="39070729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485900" y="160657"/>
            <a:ext cx="7465409" cy="683167"/>
          </a:xfrm>
          <a:prstGeom prst="rect">
            <a:avLst/>
          </a:prstGeom>
        </p:spPr>
        <p:txBody>
          <a:bodyPr vert="horz" lIns="89212" tIns="44606" rIns="89212" bIns="44606" rtlCol="0" anchor="ctr">
            <a:noAutofit/>
          </a:bodyPr>
          <a:lstStyle/>
          <a:p>
            <a:pPr algn="ctr">
              <a:spcBef>
                <a:spcPct val="0"/>
              </a:spcBef>
              <a:defRPr/>
            </a:pPr>
            <a:r>
              <a:rPr lang="en-US" sz="2800" b="1" dirty="0" err="1" smtClean="0">
                <a:solidFill>
                  <a:schemeClr val="tx2">
                    <a:lumMod val="60000"/>
                    <a:lumOff val="40000"/>
                  </a:schemeClr>
                </a:solidFill>
                <a:latin typeface="Helvetica Neue" charset="0"/>
                <a:ea typeface="Helvetica Neue" charset="0"/>
                <a:cs typeface="Helvetica Neue" charset="0"/>
              </a:rPr>
              <a:t>AWSoM</a:t>
            </a:r>
            <a:r>
              <a:rPr lang="en-US" sz="2800" b="1" dirty="0">
                <a:solidFill>
                  <a:schemeClr val="tx2">
                    <a:lumMod val="60000"/>
                    <a:lumOff val="40000"/>
                  </a:schemeClr>
                </a:solidFill>
                <a:latin typeface="Helvetica Neue" charset="0"/>
                <a:ea typeface="Helvetica Neue" charset="0"/>
                <a:cs typeface="Helvetica Neue" charset="0"/>
              </a:rPr>
              <a:t>-</a:t>
            </a:r>
            <a:r>
              <a:rPr lang="en-US" sz="2800" b="1" dirty="0" smtClean="0">
                <a:solidFill>
                  <a:schemeClr val="tx2">
                    <a:lumMod val="60000"/>
                    <a:lumOff val="40000"/>
                  </a:schemeClr>
                </a:solidFill>
                <a:latin typeface="Helvetica Neue" charset="0"/>
                <a:ea typeface="Helvetica Neue" charset="0"/>
                <a:cs typeface="Helvetica Neue" charset="0"/>
              </a:rPr>
              <a:t>R/EEGGL/CME </a:t>
            </a:r>
            <a:r>
              <a:rPr lang="en-US" sz="2800" b="1" dirty="0">
                <a:solidFill>
                  <a:schemeClr val="tx2">
                    <a:lumMod val="60000"/>
                    <a:lumOff val="40000"/>
                  </a:schemeClr>
                </a:solidFill>
                <a:latin typeface="Helvetica Neue" charset="0"/>
                <a:ea typeface="Helvetica Neue" charset="0"/>
                <a:cs typeface="Helvetica Neue" charset="0"/>
              </a:rPr>
              <a:t>model </a:t>
            </a:r>
            <a:r>
              <a:rPr lang="en-US" sz="2800" b="1" dirty="0" smtClean="0">
                <a:solidFill>
                  <a:schemeClr val="tx2">
                    <a:lumMod val="60000"/>
                    <a:lumOff val="40000"/>
                  </a:schemeClr>
                </a:solidFill>
                <a:latin typeface="Helvetica Neue" charset="0"/>
                <a:ea typeface="Helvetica Neue" charset="0"/>
                <a:cs typeface="Helvetica Neue" charset="0"/>
              </a:rPr>
              <a:t>at </a:t>
            </a:r>
            <a:r>
              <a:rPr lang="en-US" sz="2800" b="1" dirty="0">
                <a:solidFill>
                  <a:schemeClr val="tx2">
                    <a:lumMod val="60000"/>
                    <a:lumOff val="40000"/>
                  </a:schemeClr>
                </a:solidFill>
                <a:latin typeface="Helvetica Neue" charset="0"/>
                <a:ea typeface="Helvetica Neue" charset="0"/>
                <a:cs typeface="Helvetica Neue" charset="0"/>
              </a:rPr>
              <a:t>CCMC</a:t>
            </a:r>
          </a:p>
        </p:txBody>
      </p:sp>
      <p:sp>
        <p:nvSpPr>
          <p:cNvPr id="5" name="TextBox 4"/>
          <p:cNvSpPr txBox="1"/>
          <p:nvPr/>
        </p:nvSpPr>
        <p:spPr>
          <a:xfrm>
            <a:off x="1073047" y="876755"/>
            <a:ext cx="7067653" cy="459425"/>
          </a:xfrm>
          <a:prstGeom prst="rect">
            <a:avLst/>
          </a:prstGeom>
          <a:noFill/>
        </p:spPr>
        <p:txBody>
          <a:bodyPr wrap="square" lIns="89223" tIns="44611" rIns="89223" bIns="44611" rtlCol="0">
            <a:spAutoFit/>
          </a:bodyPr>
          <a:lstStyle/>
          <a:p>
            <a:r>
              <a:rPr lang="en-US" sz="2400" dirty="0" smtClean="0">
                <a:latin typeface="Helvetica Neue" charset="0"/>
                <a:ea typeface="Helvetica Neue" charset="0"/>
                <a:cs typeface="Helvetica Neue" charset="0"/>
              </a:rPr>
              <a:t>Available </a:t>
            </a:r>
            <a:r>
              <a:rPr lang="en-US" sz="2400" smtClean="0">
                <a:latin typeface="Helvetica Neue" charset="0"/>
                <a:ea typeface="Helvetica Neue" charset="0"/>
                <a:cs typeface="Helvetica Neue" charset="0"/>
              </a:rPr>
              <a:t>for Runs-on-Request </a:t>
            </a:r>
            <a:r>
              <a:rPr lang="en-US" sz="2400" dirty="0">
                <a:latin typeface="Helvetica Neue" charset="0"/>
                <a:ea typeface="Helvetica Neue" charset="0"/>
                <a:cs typeface="Helvetica Neue" charset="0"/>
              </a:rPr>
              <a:t>October, 2016  </a:t>
            </a:r>
          </a:p>
        </p:txBody>
      </p:sp>
      <p:pic>
        <p:nvPicPr>
          <p:cNvPr id="4" name="Picture 28" descr="CCMC-log-words-right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48" y="73491"/>
            <a:ext cx="1077310" cy="656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descr="CMEmodel_at_CCMC.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18" y="1586440"/>
            <a:ext cx="8927691" cy="4444521"/>
          </a:xfrm>
          <a:prstGeom prst="rect">
            <a:avLst/>
          </a:prstGeom>
        </p:spPr>
      </p:pic>
      <p:cxnSp>
        <p:nvCxnSpPr>
          <p:cNvPr id="9" name="Straight Connector 8"/>
          <p:cNvCxnSpPr/>
          <p:nvPr/>
        </p:nvCxnSpPr>
        <p:spPr>
          <a:xfrm>
            <a:off x="4607440" y="3808701"/>
            <a:ext cx="0" cy="101250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4607440" y="3795200"/>
            <a:ext cx="4130175"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8737615" y="3808701"/>
            <a:ext cx="0" cy="101250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4607440" y="4848201"/>
            <a:ext cx="4130175"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8320149" y="3201200"/>
            <a:ext cx="0" cy="486000"/>
          </a:xfrm>
          <a:prstGeom prst="straightConnector1">
            <a:avLst/>
          </a:prstGeom>
          <a:ln w="57150" cmpd="sng">
            <a:solidFill>
              <a:srgbClr val="FF0000"/>
            </a:solidFill>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1"/>
          <p:cNvSpPr txBox="1">
            <a:spLocks/>
          </p:cNvSpPr>
          <p:nvPr/>
        </p:nvSpPr>
        <p:spPr bwMode="auto">
          <a:xfrm>
            <a:off x="279400" y="63499"/>
            <a:ext cx="8331200" cy="1137506"/>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lvl1pPr eaLnBrk="0" hangingPunct="0">
              <a:defRPr sz="2400">
                <a:solidFill>
                  <a:schemeClr val="tx1"/>
                </a:solidFill>
                <a:latin typeface="Times" charset="0"/>
                <a:ea typeface="ＭＳ Ｐゴシック" charset="0"/>
                <a:cs typeface="ＭＳ Ｐゴシック" charset="0"/>
              </a:defRPr>
            </a:lvl1pPr>
            <a:lvl2pPr marL="37931725" indent="-37474525" eaLnBrk="0" hangingPunct="0">
              <a:defRPr sz="2400">
                <a:solidFill>
                  <a:schemeClr val="tx1"/>
                </a:solidFill>
                <a:latin typeface="Times" charset="0"/>
                <a:ea typeface="ＭＳ Ｐゴシック" charset="0"/>
              </a:defRPr>
            </a:lvl2pPr>
            <a:lvl3pPr eaLnBrk="0" hangingPunct="0">
              <a:defRPr sz="2400">
                <a:solidFill>
                  <a:schemeClr val="tx1"/>
                </a:solidFill>
                <a:latin typeface="Times" charset="0"/>
                <a:ea typeface="ＭＳ Ｐゴシック" charset="0"/>
              </a:defRPr>
            </a:lvl3pPr>
            <a:lvl4pPr eaLnBrk="0" hangingPunct="0">
              <a:defRPr sz="2400">
                <a:solidFill>
                  <a:schemeClr val="tx1"/>
                </a:solidFill>
                <a:latin typeface="Times" charset="0"/>
                <a:ea typeface="ＭＳ Ｐゴシック" charset="0"/>
              </a:defRPr>
            </a:lvl4pPr>
            <a:lvl5pPr eaLnBrk="0" hangingPunct="0">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ctr">
              <a:lnSpc>
                <a:spcPct val="90000"/>
              </a:lnSpc>
              <a:defRPr/>
            </a:pPr>
            <a:r>
              <a:rPr lang="en-US" sz="2800" dirty="0" err="1" smtClean="0">
                <a:solidFill>
                  <a:srgbClr val="FF0000"/>
                </a:solidFill>
                <a:latin typeface="Helvetica Neue"/>
                <a:cs typeface="Helvetica Neue"/>
              </a:rPr>
              <a:t>Ambient+SWMF</a:t>
            </a:r>
            <a:r>
              <a:rPr lang="en-US" sz="2800" dirty="0" smtClean="0">
                <a:solidFill>
                  <a:srgbClr val="FF0000"/>
                </a:solidFill>
                <a:latin typeface="Helvetica Neue"/>
                <a:cs typeface="Helvetica Neue"/>
              </a:rPr>
              <a:t>/</a:t>
            </a:r>
            <a:r>
              <a:rPr lang="en-US" sz="2800" dirty="0" err="1" smtClean="0">
                <a:solidFill>
                  <a:srgbClr val="FF0000"/>
                </a:solidFill>
                <a:latin typeface="Helvetica Neue"/>
                <a:cs typeface="Helvetica Neue"/>
              </a:rPr>
              <a:t>AWSoM</a:t>
            </a:r>
            <a:r>
              <a:rPr lang="en-US" sz="2800" dirty="0" smtClean="0">
                <a:solidFill>
                  <a:srgbClr val="FF0000"/>
                </a:solidFill>
                <a:latin typeface="Helvetica Neue"/>
                <a:cs typeface="Helvetica Neue"/>
              </a:rPr>
              <a:t>-R </a:t>
            </a:r>
            <a:r>
              <a:rPr lang="en-US" sz="2800" dirty="0" smtClean="0">
                <a:solidFill>
                  <a:srgbClr val="0F75BC"/>
                </a:solidFill>
                <a:latin typeface="Helvetica Neue"/>
                <a:cs typeface="Helvetica Neue"/>
              </a:rPr>
              <a:t>+ </a:t>
            </a:r>
            <a:r>
              <a:rPr lang="en-US" sz="2800" dirty="0" err="1">
                <a:solidFill>
                  <a:srgbClr val="FF0000"/>
                </a:solidFill>
                <a:latin typeface="Helvetica Neue"/>
                <a:cs typeface="Helvetica Neue"/>
              </a:rPr>
              <a:t>StereoCAT+EEGGL</a:t>
            </a:r>
            <a:r>
              <a:rPr lang="en-US" sz="2800" dirty="0" smtClean="0">
                <a:solidFill>
                  <a:srgbClr val="0F75BC"/>
                </a:solidFill>
                <a:latin typeface="Helvetica Neue"/>
                <a:cs typeface="Helvetica Neue"/>
              </a:rPr>
              <a:t>+ </a:t>
            </a:r>
            <a:r>
              <a:rPr lang="en-US" sz="2800" dirty="0" smtClean="0">
                <a:solidFill>
                  <a:srgbClr val="FF0000"/>
                </a:solidFill>
                <a:latin typeface="Helvetica Neue"/>
                <a:cs typeface="Helvetica Neue"/>
              </a:rPr>
              <a:t>+ CME + Synthetic Images +</a:t>
            </a:r>
            <a:endParaRPr lang="en-US" sz="2800" i="1" dirty="0" smtClean="0">
              <a:solidFill>
                <a:srgbClr val="FF0000"/>
              </a:solidFill>
              <a:latin typeface="Helvetica Neue"/>
              <a:cs typeface="Helvetica Neue"/>
            </a:endParaRPr>
          </a:p>
        </p:txBody>
      </p:sp>
      <p:pic>
        <p:nvPicPr>
          <p:cNvPr id="16" name="Picture 15" descr="fig2_GL+CR202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400" y="1404921"/>
            <a:ext cx="4481938" cy="3979878"/>
          </a:xfrm>
          <a:prstGeom prst="rect">
            <a:avLst/>
          </a:prstGeom>
        </p:spPr>
      </p:pic>
      <p:pic>
        <p:nvPicPr>
          <p:cNvPr id="3" name="Picture 2" descr="LOS_RDIFF_C2_008 cop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3364" y="2763821"/>
            <a:ext cx="4025900" cy="4025900"/>
          </a:xfrm>
          <a:prstGeom prst="rect">
            <a:avLst/>
          </a:prstGeom>
        </p:spPr>
      </p:pic>
      <p:pic>
        <p:nvPicPr>
          <p:cNvPr id="4" name="Picture 3" descr="Options.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3100" y="1201005"/>
            <a:ext cx="4127500" cy="2501900"/>
          </a:xfrm>
          <a:prstGeom prst="rect">
            <a:avLst/>
          </a:prstGeom>
        </p:spPr>
      </p:pic>
    </p:spTree>
    <p:extLst>
      <p:ext uri="{BB962C8B-B14F-4D97-AF65-F5344CB8AC3E}">
        <p14:creationId xmlns:p14="http://schemas.microsoft.com/office/powerpoint/2010/main" val="3784188224"/>
      </p:ext>
    </p:extLst>
  </p:cSld>
  <p:clrMapOvr>
    <a:masterClrMapping/>
  </p:clrMapOvr>
  <p:transition>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90F2E363-4ABE-AA40-9761-5823B4269082}" type="slidenum">
              <a:rPr lang="en-US" smtClean="0"/>
              <a:pPr>
                <a:defRPr/>
              </a:pPr>
              <a:t>12</a:t>
            </a:fld>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212276716"/>
              </p:ext>
            </p:extLst>
          </p:nvPr>
        </p:nvGraphicFramePr>
        <p:xfrm>
          <a:off x="4517259" y="3346450"/>
          <a:ext cx="109483" cy="165100"/>
        </p:xfrm>
        <a:graphic>
          <a:graphicData uri="http://schemas.openxmlformats.org/presentationml/2006/ole">
            <mc:AlternateContent xmlns:mc="http://schemas.openxmlformats.org/markup-compatibility/2006">
              <mc:Choice xmlns:v="urn:schemas-microsoft-com:vml" Requires="v">
                <p:oleObj spid="_x0000_s14405" name="Equation" r:id="rId3" imgW="114300" imgH="165100" progId="Equation.3">
                  <p:embed/>
                </p:oleObj>
              </mc:Choice>
              <mc:Fallback>
                <p:oleObj name="Equation" r:id="rId3" imgW="114300" imgH="165100" progId="Equation.3">
                  <p:embed/>
                  <p:pic>
                    <p:nvPicPr>
                      <p:cNvPr id="0" name=""/>
                      <p:cNvPicPr/>
                      <p:nvPr/>
                    </p:nvPicPr>
                    <p:blipFill>
                      <a:blip r:embed="rId4"/>
                      <a:stretch>
                        <a:fillRect/>
                      </a:stretch>
                    </p:blipFill>
                    <p:spPr>
                      <a:xfrm>
                        <a:off x="4517259" y="3346450"/>
                        <a:ext cx="109483" cy="165100"/>
                      </a:xfrm>
                      <a:prstGeom prst="rect">
                        <a:avLst/>
                      </a:prstGeom>
                    </p:spPr>
                  </p:pic>
                </p:oleObj>
              </mc:Fallback>
            </mc:AlternateContent>
          </a:graphicData>
        </a:graphic>
      </p:graphicFrame>
      <p:pic>
        <p:nvPicPr>
          <p:cNvPr id="10" name="Picture 28" descr="CCMC-log-words-right cop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023" y="84967"/>
            <a:ext cx="948578" cy="656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descr="RoR_results_2.tif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3157" y="1136067"/>
            <a:ext cx="8543726" cy="5474926"/>
          </a:xfrm>
          <a:prstGeom prst="rect">
            <a:avLst/>
          </a:prstGeom>
        </p:spPr>
      </p:pic>
      <p:sp>
        <p:nvSpPr>
          <p:cNvPr id="9" name="Title 1"/>
          <p:cNvSpPr>
            <a:spLocks noGrp="1"/>
          </p:cNvSpPr>
          <p:nvPr>
            <p:ph type="title"/>
          </p:nvPr>
        </p:nvSpPr>
        <p:spPr>
          <a:xfrm>
            <a:off x="1535316" y="291764"/>
            <a:ext cx="6529516" cy="461665"/>
          </a:xfrm>
        </p:spPr>
        <p:txBody>
          <a:bodyPr>
            <a:noAutofit/>
          </a:bodyPr>
          <a:lstStyle/>
          <a:p>
            <a:r>
              <a:rPr lang="en-US" sz="2892" dirty="0"/>
              <a:t>The results page </a:t>
            </a:r>
          </a:p>
        </p:txBody>
      </p:sp>
    </p:spTree>
    <p:extLst>
      <p:ext uri="{BB962C8B-B14F-4D97-AF65-F5344CB8AC3E}">
        <p14:creationId xmlns:p14="http://schemas.microsoft.com/office/powerpoint/2010/main" val="38484290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34938"/>
            <a:ext cx="7496513" cy="1046162"/>
          </a:xfrm>
        </p:spPr>
        <p:txBody>
          <a:bodyPr>
            <a:normAutofit fontScale="90000"/>
          </a:bodyPr>
          <a:lstStyle/>
          <a:p>
            <a:r>
              <a:rPr lang="en-US" sz="3614" dirty="0" smtClean="0"/>
              <a:t>Example of Synthetic </a:t>
            </a:r>
            <a:r>
              <a:rPr lang="en-US" sz="3614" dirty="0"/>
              <a:t>Coronagraph </a:t>
            </a:r>
            <a:r>
              <a:rPr lang="en-US" sz="3614" dirty="0" smtClean="0"/>
              <a:t>Movie + Observations</a:t>
            </a:r>
            <a:endParaRPr lang="en-US" sz="3614" dirty="0"/>
          </a:p>
        </p:txBody>
      </p:sp>
      <p:pic>
        <p:nvPicPr>
          <p:cNvPr id="12" name="Picture 28" descr="CCMC-log-words-right cop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023" y="84967"/>
            <a:ext cx="948578" cy="656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lasco_mov (Converted).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23900" y="1666240"/>
            <a:ext cx="7823200" cy="4302760"/>
          </a:xfrm>
          <a:prstGeom prst="rect">
            <a:avLst/>
          </a:prstGeom>
        </p:spPr>
      </p:pic>
    </p:spTree>
    <p:extLst>
      <p:ext uri="{BB962C8B-B14F-4D97-AF65-F5344CB8AC3E}">
        <p14:creationId xmlns:p14="http://schemas.microsoft.com/office/powerpoint/2010/main" val="21126973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34938"/>
            <a:ext cx="7496513" cy="1046162"/>
          </a:xfrm>
        </p:spPr>
        <p:txBody>
          <a:bodyPr>
            <a:normAutofit fontScale="90000"/>
          </a:bodyPr>
          <a:lstStyle/>
          <a:p>
            <a:r>
              <a:rPr lang="en-US" sz="3614" smtClean="0"/>
              <a:t>Example of Synthetic </a:t>
            </a:r>
            <a:r>
              <a:rPr lang="en-US" sz="3614"/>
              <a:t>Coronagraph </a:t>
            </a:r>
            <a:r>
              <a:rPr lang="en-US" sz="3614" smtClean="0"/>
              <a:t>Images</a:t>
            </a:r>
            <a:endParaRPr lang="en-US" sz="3614" dirty="0"/>
          </a:p>
        </p:txBody>
      </p:sp>
      <p:pic>
        <p:nvPicPr>
          <p:cNvPr id="12" name="Picture 28" descr="CCMC-log-words-right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023" y="84967"/>
            <a:ext cx="948578" cy="656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5601" y="1456643"/>
            <a:ext cx="2501735" cy="243326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5601" y="4165453"/>
            <a:ext cx="2556093" cy="242291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7399" y="1456643"/>
            <a:ext cx="2454479" cy="2302557"/>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30465" y="4166218"/>
            <a:ext cx="2521413" cy="2422145"/>
          </a:xfrm>
          <a:prstGeom prst="rect">
            <a:avLst/>
          </a:prstGeom>
        </p:spPr>
      </p:pic>
    </p:spTree>
    <p:extLst>
      <p:ext uri="{BB962C8B-B14F-4D97-AF65-F5344CB8AC3E}">
        <p14:creationId xmlns:p14="http://schemas.microsoft.com/office/powerpoint/2010/main" val="18611998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015160" y="178419"/>
            <a:ext cx="7604183" cy="93085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smtClean="0">
                <a:solidFill>
                  <a:srgbClr val="002060"/>
                </a:solidFill>
                <a:latin typeface="Helvetica Neue"/>
                <a:cs typeface="Helvetica Neue"/>
              </a:rPr>
              <a:t>Opportunity to use SWMF as a testbed for  planning new missions</a:t>
            </a:r>
          </a:p>
        </p:txBody>
      </p:sp>
      <p:pic>
        <p:nvPicPr>
          <p:cNvPr id="4" name="Picture 3" descr="ccmcLogo.png"/>
          <p:cNvPicPr>
            <a:picLocks noChangeAspect="1"/>
          </p:cNvPicPr>
          <p:nvPr/>
        </p:nvPicPr>
        <p:blipFill>
          <a:blip r:embed="rId2"/>
          <a:stretch>
            <a:fillRect/>
          </a:stretch>
        </p:blipFill>
        <p:spPr>
          <a:xfrm>
            <a:off x="169330" y="178418"/>
            <a:ext cx="845830" cy="710079"/>
          </a:xfrm>
          <a:prstGeom prst="rect">
            <a:avLst/>
          </a:prstGeom>
        </p:spPr>
      </p:pic>
      <p:sp>
        <p:nvSpPr>
          <p:cNvPr id="5" name="Content Placeholder 2"/>
          <p:cNvSpPr txBox="1">
            <a:spLocks/>
          </p:cNvSpPr>
          <p:nvPr/>
        </p:nvSpPr>
        <p:spPr>
          <a:xfrm>
            <a:off x="451924" y="1409076"/>
            <a:ext cx="8476176" cy="533462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800"/>
              </a:spcBef>
              <a:buFont typeface="Arial" charset="0"/>
              <a:buChar char="•"/>
            </a:pPr>
            <a:r>
              <a:rPr lang="en-US" sz="2200" dirty="0" smtClean="0">
                <a:latin typeface="Helvetica Neue" charset="0"/>
                <a:ea typeface="Helvetica Neue" charset="0"/>
                <a:cs typeface="Helvetica Neue" charset="0"/>
              </a:rPr>
              <a:t>Use </a:t>
            </a:r>
            <a:r>
              <a:rPr lang="en-US" sz="2200" dirty="0" err="1" smtClean="0">
                <a:latin typeface="Helvetica Neue" charset="0"/>
                <a:ea typeface="Helvetica Neue" charset="0"/>
                <a:cs typeface="Helvetica Neue" charset="0"/>
              </a:rPr>
              <a:t>AWSoM</a:t>
            </a:r>
            <a:r>
              <a:rPr lang="en-US" sz="2200" dirty="0" smtClean="0">
                <a:latin typeface="Helvetica Neue" charset="0"/>
                <a:ea typeface="Helvetica Neue" charset="0"/>
                <a:cs typeface="Helvetica Neue" charset="0"/>
              </a:rPr>
              <a:t>-R (or other global models) to simulate 3D CME eruption (at solar surface), evolution (in the corona) and propagation.</a:t>
            </a:r>
          </a:p>
          <a:p>
            <a:pPr>
              <a:spcBef>
                <a:spcPts val="800"/>
              </a:spcBef>
              <a:buFont typeface="Arial" charset="0"/>
              <a:buChar char="•"/>
            </a:pPr>
            <a:r>
              <a:rPr lang="en-US" sz="2200" dirty="0" smtClean="0">
                <a:latin typeface="Helvetica Neue" charset="0"/>
                <a:ea typeface="Helvetica Neue" charset="0"/>
                <a:cs typeface="Helvetica Neue" charset="0"/>
              </a:rPr>
              <a:t>Simulate different shapes, forms, dynamics. </a:t>
            </a:r>
          </a:p>
          <a:p>
            <a:pPr>
              <a:spcBef>
                <a:spcPts val="800"/>
              </a:spcBef>
              <a:buFont typeface="Arial" charset="0"/>
              <a:buChar char="•"/>
            </a:pPr>
            <a:r>
              <a:rPr lang="en-US" sz="2200" dirty="0">
                <a:latin typeface="Helvetica Neue" charset="0"/>
                <a:ea typeface="Helvetica Neue" charset="0"/>
                <a:cs typeface="Helvetica Neue" charset="0"/>
              </a:rPr>
              <a:t>G</a:t>
            </a:r>
            <a:r>
              <a:rPr lang="en-US" sz="2200" dirty="0" smtClean="0">
                <a:latin typeface="Helvetica Neue" charset="0"/>
                <a:ea typeface="Helvetica Neue" charset="0"/>
                <a:cs typeface="Helvetica Neue" charset="0"/>
              </a:rPr>
              <a:t>enerate </a:t>
            </a:r>
            <a:r>
              <a:rPr lang="en-US" sz="2200" dirty="0">
                <a:latin typeface="Helvetica Neue" charset="0"/>
                <a:ea typeface="Helvetica Neue" charset="0"/>
                <a:cs typeface="Helvetica Neue" charset="0"/>
              </a:rPr>
              <a:t>synthetic (2D) coronagraph observations </a:t>
            </a:r>
            <a:r>
              <a:rPr lang="en-US" sz="2200" dirty="0" smtClean="0">
                <a:latin typeface="Helvetica Neue" charset="0"/>
                <a:ea typeface="Helvetica Neue" charset="0"/>
                <a:cs typeface="Helvetica Neue" charset="0"/>
              </a:rPr>
              <a:t>from L1 and L5 view points. </a:t>
            </a:r>
            <a:endParaRPr lang="en-US" sz="2200" dirty="0">
              <a:latin typeface="Helvetica Neue" charset="0"/>
              <a:ea typeface="Helvetica Neue" charset="0"/>
              <a:cs typeface="Helvetica Neue" charset="0"/>
            </a:endParaRPr>
          </a:p>
          <a:p>
            <a:pPr>
              <a:spcBef>
                <a:spcPts val="800"/>
              </a:spcBef>
              <a:buFont typeface="Arial" charset="0"/>
              <a:buChar char="•"/>
            </a:pPr>
            <a:r>
              <a:rPr lang="en-US" sz="2200" dirty="0" smtClean="0">
                <a:latin typeface="Helvetica Neue" charset="0"/>
                <a:ea typeface="Helvetica Neue" charset="0"/>
                <a:cs typeface="Helvetica Neue" charset="0"/>
              </a:rPr>
              <a:t>Simulated synthetic </a:t>
            </a:r>
            <a:r>
              <a:rPr lang="en-US" sz="2200" dirty="0">
                <a:latin typeface="Helvetica Neue" charset="0"/>
                <a:ea typeface="Helvetica Neue" charset="0"/>
                <a:cs typeface="Helvetica Neue" charset="0"/>
              </a:rPr>
              <a:t>observations are then used as an input to </a:t>
            </a:r>
            <a:r>
              <a:rPr lang="en-US" sz="2200" dirty="0" smtClean="0">
                <a:latin typeface="Helvetica Neue" charset="0"/>
                <a:ea typeface="Helvetica Neue" charset="0"/>
                <a:cs typeface="Helvetica Neue" charset="0"/>
              </a:rPr>
              <a:t>different reconstruction techniques </a:t>
            </a:r>
            <a:r>
              <a:rPr lang="en-US" sz="2200" dirty="0">
                <a:latin typeface="Helvetica Neue" charset="0"/>
                <a:ea typeface="Helvetica Neue" charset="0"/>
                <a:cs typeface="Helvetica Neue" charset="0"/>
              </a:rPr>
              <a:t>that will attempt to “build back” the 3D </a:t>
            </a:r>
            <a:r>
              <a:rPr lang="en-US" sz="2200" dirty="0" smtClean="0">
                <a:latin typeface="Helvetica Neue" charset="0"/>
                <a:ea typeface="Helvetica Neue" charset="0"/>
                <a:cs typeface="Helvetica Neue" charset="0"/>
              </a:rPr>
              <a:t>event </a:t>
            </a:r>
          </a:p>
          <a:p>
            <a:pPr>
              <a:spcBef>
                <a:spcPts val="800"/>
              </a:spcBef>
              <a:buFont typeface="Arial" charset="0"/>
              <a:buChar char="•"/>
            </a:pPr>
            <a:r>
              <a:rPr lang="en-US" sz="2200" dirty="0" smtClean="0">
                <a:latin typeface="Helvetica Neue" charset="0"/>
                <a:ea typeface="Helvetica Neue" charset="0"/>
                <a:cs typeface="Helvetica Neue" charset="0"/>
              </a:rPr>
              <a:t>3D output of simulations are used as a “ground truth”.</a:t>
            </a:r>
            <a:endParaRPr lang="en-US" sz="2200" dirty="0">
              <a:latin typeface="Helvetica Neue" charset="0"/>
              <a:ea typeface="Helvetica Neue" charset="0"/>
              <a:cs typeface="Helvetica Neue" charset="0"/>
            </a:endParaRPr>
          </a:p>
          <a:p>
            <a:pPr>
              <a:spcBef>
                <a:spcPts val="800"/>
              </a:spcBef>
              <a:buFont typeface="Arial" charset="0"/>
              <a:buChar char="•"/>
            </a:pPr>
            <a:r>
              <a:rPr lang="en-US" sz="2200" dirty="0" smtClean="0">
                <a:latin typeface="Helvetica Neue" charset="0"/>
                <a:ea typeface="Helvetica Neue" charset="0"/>
                <a:cs typeface="Helvetica Neue" charset="0"/>
              </a:rPr>
              <a:t>Implement </a:t>
            </a:r>
            <a:r>
              <a:rPr lang="en-US" sz="2200" dirty="0" smtClean="0">
                <a:latin typeface="Helvetica Neue" charset="0"/>
                <a:ea typeface="Helvetica Neue" charset="0"/>
                <a:cs typeface="Helvetica Neue" charset="0"/>
              </a:rPr>
              <a:t>different scatter functions, etc. to simulate different aspects of planned instruments. </a:t>
            </a:r>
            <a:r>
              <a:rPr lang="en-US" sz="2200" dirty="0">
                <a:latin typeface="Helvetica Neue" charset="0"/>
                <a:ea typeface="Helvetica Neue" charset="0"/>
                <a:cs typeface="Helvetica Neue" charset="0"/>
              </a:rPr>
              <a:t>Polarizing </a:t>
            </a:r>
            <a:r>
              <a:rPr lang="en-US" sz="2200" dirty="0" smtClean="0">
                <a:latin typeface="Helvetica Neue" charset="0"/>
                <a:ea typeface="Helvetica Neue" charset="0"/>
                <a:cs typeface="Helvetica Neue" charset="0"/>
              </a:rPr>
              <a:t>coronagraph synthetic images?</a:t>
            </a:r>
            <a:endParaRPr lang="en-US" sz="2200" dirty="0" smtClean="0">
              <a:latin typeface="Helvetica Neue" charset="0"/>
              <a:ea typeface="Helvetica Neue" charset="0"/>
              <a:cs typeface="Helvetica Neue" charset="0"/>
            </a:endParaRPr>
          </a:p>
          <a:p>
            <a:pPr>
              <a:spcBef>
                <a:spcPts val="800"/>
              </a:spcBef>
              <a:buFont typeface="Arial" charset="0"/>
              <a:buChar char="•"/>
            </a:pPr>
            <a:r>
              <a:rPr lang="en-US" sz="2200" dirty="0" smtClean="0">
                <a:latin typeface="Helvetica Neue" charset="0"/>
                <a:ea typeface="Helvetica Neue" charset="0"/>
                <a:cs typeface="Helvetica Neue" charset="0"/>
              </a:rPr>
              <a:t>Goal: Get ready to implement new experimental observations.</a:t>
            </a:r>
          </a:p>
        </p:txBody>
      </p:sp>
    </p:spTree>
    <p:extLst>
      <p:ext uri="{BB962C8B-B14F-4D97-AF65-F5344CB8AC3E}">
        <p14:creationId xmlns:p14="http://schemas.microsoft.com/office/powerpoint/2010/main" val="1132334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a:spLocks noChangeArrowheads="1"/>
          </p:cNvSpPr>
          <p:nvPr/>
        </p:nvSpPr>
        <p:spPr bwMode="auto">
          <a:xfrm>
            <a:off x="357385" y="647646"/>
            <a:ext cx="8244173" cy="1631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457200" indent="-457200" eaLnBrk="0" hangingPunct="0">
              <a:defRPr sz="2400">
                <a:solidFill>
                  <a:schemeClr val="tx1"/>
                </a:solidFill>
                <a:latin typeface="Times" charset="0"/>
                <a:ea typeface="ＭＳ Ｐゴシック" charset="0"/>
                <a:cs typeface="ＭＳ Ｐゴシック" charset="0"/>
              </a:defRPr>
            </a:lvl1pPr>
            <a:lvl2pPr marL="914400" indent="-457200" eaLnBrk="0" hangingPunct="0">
              <a:defRPr sz="2400">
                <a:solidFill>
                  <a:schemeClr val="tx1"/>
                </a:solidFill>
                <a:latin typeface="Times" charset="0"/>
                <a:ea typeface="ＭＳ Ｐゴシック" charset="0"/>
              </a:defRPr>
            </a:lvl2pPr>
            <a:lvl3pPr marL="1143000" indent="-228600" eaLnBrk="0" hangingPunct="0">
              <a:defRPr sz="2400">
                <a:solidFill>
                  <a:schemeClr val="tx1"/>
                </a:solidFill>
                <a:latin typeface="Times" charset="0"/>
                <a:ea typeface="ＭＳ Ｐゴシック" charset="0"/>
              </a:defRPr>
            </a:lvl3pPr>
            <a:lvl4pPr marL="1600200" indent="-228600" eaLnBrk="0" hangingPunct="0">
              <a:defRPr sz="2400">
                <a:solidFill>
                  <a:schemeClr val="tx1"/>
                </a:solidFill>
                <a:latin typeface="Times" charset="0"/>
                <a:ea typeface="ＭＳ Ｐゴシック" charset="0"/>
              </a:defRPr>
            </a:lvl4pPr>
            <a:lvl5pPr marL="2057400" indent="-228600" eaLnBrk="0" hangingPunct="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marL="0">
              <a:spcAft>
                <a:spcPts val="600"/>
              </a:spcAft>
            </a:pPr>
            <a:r>
              <a:rPr lang="en-US" sz="1800" dirty="0" smtClean="0">
                <a:latin typeface="Helvetica Neue" charset="0"/>
                <a:ea typeface="Helvetica Neue" charset="0"/>
                <a:cs typeface="Helvetica Neue" charset="0"/>
              </a:rPr>
              <a:t>CCMC-I is </a:t>
            </a:r>
            <a:r>
              <a:rPr lang="en-US" sz="1800" dirty="0">
                <a:latin typeface="Helvetica Neue" charset="0"/>
                <a:ea typeface="Helvetica Neue" charset="0"/>
                <a:cs typeface="Helvetica Neue" charset="0"/>
              </a:rPr>
              <a:t>a self-organizing </a:t>
            </a:r>
            <a:r>
              <a:rPr lang="en-US" sz="1800" b="1" dirty="0">
                <a:latin typeface="Helvetica Neue" charset="0"/>
                <a:ea typeface="Helvetica Neue" charset="0"/>
                <a:cs typeface="Helvetica Neue" charset="0"/>
              </a:rPr>
              <a:t>forum for facilitating global initiatives </a:t>
            </a:r>
            <a:r>
              <a:rPr lang="en-US" sz="1800" dirty="0">
                <a:latin typeface="Helvetica Neue" charset="0"/>
                <a:ea typeface="Helvetica Neue" charset="0"/>
                <a:cs typeface="Helvetica Neue" charset="0"/>
              </a:rPr>
              <a:t>on space weather research, development, </a:t>
            </a:r>
            <a:r>
              <a:rPr lang="en-US" sz="1800" dirty="0" smtClean="0">
                <a:latin typeface="Helvetica Neue" charset="0"/>
                <a:ea typeface="Helvetica Neue" charset="0"/>
                <a:cs typeface="Helvetica Neue" charset="0"/>
              </a:rPr>
              <a:t>forecasting &amp; education</a:t>
            </a:r>
            <a:endParaRPr lang="en-US" sz="1800" dirty="0">
              <a:latin typeface="Helvetica Neue" charset="0"/>
              <a:ea typeface="Helvetica Neue" charset="0"/>
              <a:cs typeface="Helvetica Neue" charset="0"/>
            </a:endParaRPr>
          </a:p>
          <a:p>
            <a:pPr marL="0">
              <a:spcAft>
                <a:spcPts val="600"/>
              </a:spcAft>
            </a:pPr>
            <a:r>
              <a:rPr lang="en-US" sz="1800" b="1" dirty="0" smtClean="0">
                <a:latin typeface="Helvetica Neue" charset="0"/>
                <a:ea typeface="Helvetica Neue" charset="0"/>
                <a:cs typeface="Helvetica Neue" charset="0"/>
              </a:rPr>
              <a:t>Approach</a:t>
            </a:r>
            <a:r>
              <a:rPr lang="en-US" sz="1800" b="1" dirty="0">
                <a:latin typeface="Helvetica Neue" charset="0"/>
                <a:ea typeface="Helvetica Neue" charset="0"/>
                <a:cs typeface="Helvetica Neue" charset="0"/>
              </a:rPr>
              <a:t>:</a:t>
            </a:r>
            <a:r>
              <a:rPr lang="en-US" sz="1800" dirty="0">
                <a:latin typeface="Helvetica Neue" charset="0"/>
                <a:ea typeface="Helvetica Neue" charset="0"/>
                <a:cs typeface="Helvetica Neue" charset="0"/>
              </a:rPr>
              <a:t> </a:t>
            </a:r>
            <a:r>
              <a:rPr lang="en-US" sz="1800" b="1" dirty="0">
                <a:solidFill>
                  <a:srgbClr val="FF0000"/>
                </a:solidFill>
                <a:latin typeface="Helvetica Neue" charset="0"/>
                <a:ea typeface="Helvetica Neue" charset="0"/>
                <a:cs typeface="Helvetica Neue" charset="0"/>
              </a:rPr>
              <a:t>Forming dynamic international Working Teams </a:t>
            </a:r>
          </a:p>
          <a:p>
            <a:pPr marL="0">
              <a:spcAft>
                <a:spcPts val="600"/>
              </a:spcAft>
            </a:pPr>
            <a:r>
              <a:rPr lang="en-US" sz="1800" b="1" dirty="0">
                <a:latin typeface="Helvetica Neue" charset="0"/>
                <a:ea typeface="Helvetica Neue" charset="0"/>
                <a:cs typeface="Helvetica Neue" charset="0"/>
              </a:rPr>
              <a:t>Keys to success:</a:t>
            </a:r>
            <a:r>
              <a:rPr lang="en-US" sz="1800" dirty="0">
                <a:latin typeface="Helvetica Neue" charset="0"/>
                <a:ea typeface="Helvetica Neue" charset="0"/>
                <a:cs typeface="Helvetica Neue" charset="0"/>
              </a:rPr>
              <a:t> Creating flexible environments and engaging motivated groups and individuals committed to active </a:t>
            </a:r>
            <a:r>
              <a:rPr lang="en-US" sz="1800" dirty="0" smtClean="0">
                <a:latin typeface="Helvetica Neue" charset="0"/>
                <a:ea typeface="Helvetica Neue" charset="0"/>
                <a:cs typeface="Helvetica Neue" charset="0"/>
              </a:rPr>
              <a:t>participation</a:t>
            </a:r>
            <a:endParaRPr lang="en-US" sz="1800" dirty="0">
              <a:latin typeface="Helvetica Neue" charset="0"/>
              <a:ea typeface="Helvetica Neue" charset="0"/>
              <a:cs typeface="Helvetica Neue" charset="0"/>
            </a:endParaRPr>
          </a:p>
        </p:txBody>
      </p:sp>
      <p:sp>
        <p:nvSpPr>
          <p:cNvPr id="3" name="Title 1"/>
          <p:cNvSpPr txBox="1">
            <a:spLocks/>
          </p:cNvSpPr>
          <p:nvPr/>
        </p:nvSpPr>
        <p:spPr bwMode="auto">
          <a:xfrm>
            <a:off x="202406" y="116938"/>
            <a:ext cx="4059630" cy="595986"/>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lvl1pPr eaLnBrk="0" hangingPunct="0">
              <a:defRPr sz="2400">
                <a:solidFill>
                  <a:schemeClr val="tx1"/>
                </a:solidFill>
                <a:latin typeface="Times" charset="0"/>
                <a:ea typeface="ＭＳ Ｐゴシック" charset="0"/>
                <a:cs typeface="ＭＳ Ｐゴシック" charset="0"/>
              </a:defRPr>
            </a:lvl1pPr>
            <a:lvl2pPr marL="37931725" indent="-37474525" eaLnBrk="0" hangingPunct="0">
              <a:defRPr sz="2400">
                <a:solidFill>
                  <a:schemeClr val="tx1"/>
                </a:solidFill>
                <a:latin typeface="Times" charset="0"/>
                <a:ea typeface="ＭＳ Ｐゴシック" charset="0"/>
              </a:defRPr>
            </a:lvl2pPr>
            <a:lvl3pPr eaLnBrk="0" hangingPunct="0">
              <a:defRPr sz="2400">
                <a:solidFill>
                  <a:schemeClr val="tx1"/>
                </a:solidFill>
                <a:latin typeface="Times" charset="0"/>
                <a:ea typeface="ＭＳ Ｐゴシック" charset="0"/>
              </a:defRPr>
            </a:lvl3pPr>
            <a:lvl4pPr eaLnBrk="0" hangingPunct="0">
              <a:defRPr sz="2400">
                <a:solidFill>
                  <a:schemeClr val="tx1"/>
                </a:solidFill>
                <a:latin typeface="Times" charset="0"/>
                <a:ea typeface="ＭＳ Ｐゴシック" charset="0"/>
              </a:defRPr>
            </a:lvl4pPr>
            <a:lvl5pPr eaLnBrk="0" hangingPunct="0">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ctr">
              <a:lnSpc>
                <a:spcPct val="90000"/>
              </a:lnSpc>
              <a:defRPr/>
            </a:pPr>
            <a:r>
              <a:rPr lang="en-US" sz="3200" smtClean="0">
                <a:solidFill>
                  <a:srgbClr val="0F75BC"/>
                </a:solidFill>
                <a:latin typeface="Helvetica" charset="0"/>
                <a:cs typeface="Helvetica" charset="0"/>
              </a:rPr>
              <a:t>CCMC-International</a:t>
            </a:r>
            <a:endParaRPr lang="en-US" sz="3200" dirty="0" smtClean="0">
              <a:solidFill>
                <a:srgbClr val="FF0000"/>
              </a:solidFill>
              <a:latin typeface="Helvetica" charset="0"/>
              <a:cs typeface="Helvetica" charset="0"/>
            </a:endParaRPr>
          </a:p>
        </p:txBody>
      </p:sp>
      <p:sp>
        <p:nvSpPr>
          <p:cNvPr id="4" name="TextBox 3"/>
          <p:cNvSpPr txBox="1"/>
          <p:nvPr/>
        </p:nvSpPr>
        <p:spPr>
          <a:xfrm>
            <a:off x="4231038" y="165076"/>
            <a:ext cx="4713150" cy="461665"/>
          </a:xfrm>
          <a:prstGeom prst="rect">
            <a:avLst/>
          </a:prstGeom>
          <a:noFill/>
        </p:spPr>
        <p:txBody>
          <a:bodyPr wrap="none" rtlCol="0">
            <a:spAutoFit/>
          </a:bodyPr>
          <a:lstStyle/>
          <a:p>
            <a:r>
              <a:rPr lang="en-US" sz="2400" dirty="0" smtClean="0">
                <a:solidFill>
                  <a:srgbClr val="00B0F0"/>
                </a:solidFill>
                <a:latin typeface="Helvetica Neue" charset="0"/>
                <a:ea typeface="Helvetica Neue" charset="0"/>
                <a:cs typeface="Helvetica Neue" charset="0"/>
              </a:rPr>
              <a:t>http://</a:t>
            </a:r>
            <a:r>
              <a:rPr lang="en-US" sz="2400" dirty="0" err="1" smtClean="0">
                <a:solidFill>
                  <a:srgbClr val="00B0F0"/>
                </a:solidFill>
                <a:latin typeface="Helvetica Neue" charset="0"/>
                <a:ea typeface="Helvetica Neue" charset="0"/>
                <a:cs typeface="Helvetica Neue" charset="0"/>
              </a:rPr>
              <a:t>ccmc.gsfc.nasa.gov</a:t>
            </a:r>
            <a:r>
              <a:rPr lang="en-US" sz="2400" dirty="0" smtClean="0">
                <a:solidFill>
                  <a:srgbClr val="00B0F0"/>
                </a:solidFill>
                <a:latin typeface="Helvetica Neue" charset="0"/>
                <a:ea typeface="Helvetica Neue" charset="0"/>
                <a:cs typeface="Helvetica Neue" charset="0"/>
              </a:rPr>
              <a:t>/</a:t>
            </a:r>
            <a:r>
              <a:rPr lang="en-US" sz="2400" dirty="0" err="1" smtClean="0">
                <a:solidFill>
                  <a:srgbClr val="00B0F0"/>
                </a:solidFill>
                <a:latin typeface="Helvetica Neue" charset="0"/>
                <a:ea typeface="Helvetica Neue" charset="0"/>
                <a:cs typeface="Helvetica Neue" charset="0"/>
              </a:rPr>
              <a:t>ccmci</a:t>
            </a:r>
            <a:endParaRPr lang="en-US" sz="2400" dirty="0">
              <a:solidFill>
                <a:srgbClr val="00B0F0"/>
              </a:solidFill>
              <a:latin typeface="Helvetica Neue" charset="0"/>
              <a:ea typeface="Helvetica Neue" charset="0"/>
              <a:cs typeface="Helvetica Neue"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66690"/>
            <a:ext cx="9144000" cy="4336330"/>
          </a:xfrm>
          <a:prstGeom prst="rect">
            <a:avLst/>
          </a:prstGeom>
        </p:spPr>
      </p:pic>
    </p:spTree>
    <p:extLst>
      <p:ext uri="{BB962C8B-B14F-4D97-AF65-F5344CB8AC3E}">
        <p14:creationId xmlns:p14="http://schemas.microsoft.com/office/powerpoint/2010/main" val="16752455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a:spLocks noChangeArrowheads="1"/>
          </p:cNvSpPr>
          <p:nvPr/>
        </p:nvSpPr>
        <p:spPr bwMode="auto">
          <a:xfrm>
            <a:off x="357385" y="209819"/>
            <a:ext cx="8585137" cy="30623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457200" indent="-457200" eaLnBrk="0" hangingPunct="0">
              <a:defRPr sz="2400">
                <a:solidFill>
                  <a:schemeClr val="tx1"/>
                </a:solidFill>
                <a:latin typeface="Times" charset="0"/>
                <a:ea typeface="ＭＳ Ｐゴシック" charset="0"/>
                <a:cs typeface="ＭＳ Ｐゴシック" charset="0"/>
              </a:defRPr>
            </a:lvl1pPr>
            <a:lvl2pPr marL="914400" indent="-457200" eaLnBrk="0" hangingPunct="0">
              <a:defRPr sz="2400">
                <a:solidFill>
                  <a:schemeClr val="tx1"/>
                </a:solidFill>
                <a:latin typeface="Times" charset="0"/>
                <a:ea typeface="ＭＳ Ｐゴシック" charset="0"/>
              </a:defRPr>
            </a:lvl2pPr>
            <a:lvl3pPr marL="1143000" indent="-228600" eaLnBrk="0" hangingPunct="0">
              <a:defRPr sz="2400">
                <a:solidFill>
                  <a:schemeClr val="tx1"/>
                </a:solidFill>
                <a:latin typeface="Times" charset="0"/>
                <a:ea typeface="ＭＳ Ｐゴシック" charset="0"/>
              </a:defRPr>
            </a:lvl3pPr>
            <a:lvl4pPr marL="1600200" indent="-228600" eaLnBrk="0" hangingPunct="0">
              <a:defRPr sz="2400">
                <a:solidFill>
                  <a:schemeClr val="tx1"/>
                </a:solidFill>
                <a:latin typeface="Times" charset="0"/>
                <a:ea typeface="ＭＳ Ｐゴシック" charset="0"/>
              </a:defRPr>
            </a:lvl4pPr>
            <a:lvl5pPr marL="2057400" indent="-228600" eaLnBrk="0" hangingPunct="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marL="0"/>
            <a:r>
              <a:rPr lang="en-US" sz="2000" dirty="0" smtClean="0">
                <a:latin typeface="Helvetica Neue" charset="0"/>
                <a:ea typeface="Helvetica Neue" charset="0"/>
                <a:cs typeface="Helvetica Neue" charset="0"/>
              </a:rPr>
              <a:t>The Forum brings </a:t>
            </a:r>
            <a:r>
              <a:rPr lang="en-US" sz="2000" dirty="0">
                <a:latin typeface="Helvetica Neue" charset="0"/>
                <a:ea typeface="Helvetica Neue" charset="0"/>
                <a:cs typeface="Helvetica Neue" charset="0"/>
              </a:rPr>
              <a:t>together space environment experts, </a:t>
            </a:r>
            <a:r>
              <a:rPr lang="en-US" sz="2000" dirty="0" smtClean="0">
                <a:latin typeface="Helvetica Neue" charset="0"/>
                <a:ea typeface="Helvetica Neue" charset="0"/>
                <a:cs typeface="Helvetica Neue" charset="0"/>
              </a:rPr>
              <a:t>models developers</a:t>
            </a:r>
            <a:r>
              <a:rPr lang="en-US" sz="2000" dirty="0">
                <a:latin typeface="Helvetica Neue" charset="0"/>
                <a:ea typeface="Helvetica Neue" charset="0"/>
                <a:cs typeface="Helvetica Neue" charset="0"/>
              </a:rPr>
              <a:t>, </a:t>
            </a:r>
            <a:r>
              <a:rPr lang="en-US" sz="2000" dirty="0" smtClean="0">
                <a:latin typeface="Helvetica Neue" charset="0"/>
                <a:ea typeface="Helvetica Neue" charset="0"/>
                <a:cs typeface="Helvetica Neue" charset="0"/>
              </a:rPr>
              <a:t>data providers, forecasters </a:t>
            </a:r>
            <a:r>
              <a:rPr lang="en-US" sz="2000" dirty="0">
                <a:latin typeface="Helvetica Neue" charset="0"/>
                <a:ea typeface="Helvetica Neue" charset="0"/>
                <a:cs typeface="Helvetica Neue" charset="0"/>
              </a:rPr>
              <a:t>and </a:t>
            </a:r>
            <a:r>
              <a:rPr lang="en-US" sz="2000" dirty="0" smtClean="0">
                <a:latin typeface="Helvetica Neue" charset="0"/>
                <a:ea typeface="Helvetica Neue" charset="0"/>
                <a:cs typeface="Helvetica Neue" charset="0"/>
              </a:rPr>
              <a:t>end-users </a:t>
            </a:r>
            <a:r>
              <a:rPr lang="en-US" sz="2000" dirty="0">
                <a:latin typeface="Helvetica Neue" charset="0"/>
                <a:ea typeface="Helvetica Neue" charset="0"/>
                <a:cs typeface="Helvetica Neue" charset="0"/>
              </a:rPr>
              <a:t>to</a:t>
            </a:r>
          </a:p>
          <a:p>
            <a:pPr>
              <a:spcBef>
                <a:spcPts val="600"/>
              </a:spcBef>
              <a:buFont typeface="Courier New" charset="0"/>
              <a:buChar char="o"/>
            </a:pPr>
            <a:r>
              <a:rPr lang="en-US" sz="1800" dirty="0">
                <a:latin typeface="Helvetica Neue" charset="0"/>
                <a:ea typeface="Helvetica Neue" charset="0"/>
                <a:cs typeface="Helvetica Neue" charset="0"/>
              </a:rPr>
              <a:t>establish </a:t>
            </a:r>
            <a:r>
              <a:rPr lang="en-US" sz="1800" b="1" dirty="0">
                <a:solidFill>
                  <a:srgbClr val="FF0000"/>
                </a:solidFill>
                <a:latin typeface="Helvetica Neue" charset="0"/>
                <a:ea typeface="Helvetica Neue" charset="0"/>
                <a:cs typeface="Helvetica Neue" charset="0"/>
              </a:rPr>
              <a:t>internationally recognized metrics </a:t>
            </a:r>
            <a:r>
              <a:rPr lang="en-US" sz="1800" dirty="0" smtClean="0">
                <a:latin typeface="Helvetica Neue" charset="0"/>
                <a:ea typeface="Helvetica Neue" charset="0"/>
                <a:cs typeface="Helvetica Neue" charset="0"/>
              </a:rPr>
              <a:t>that </a:t>
            </a:r>
            <a:r>
              <a:rPr lang="en-US" sz="1800" dirty="0">
                <a:latin typeface="Helvetica Neue" charset="0"/>
                <a:ea typeface="Helvetica Neue" charset="0"/>
                <a:cs typeface="Helvetica Neue" charset="0"/>
              </a:rPr>
              <a:t>are meaningful and informative to end-users, developers, and decision makers;</a:t>
            </a:r>
          </a:p>
          <a:p>
            <a:pPr>
              <a:spcBef>
                <a:spcPts val="600"/>
              </a:spcBef>
              <a:buFont typeface="Courier New" charset="0"/>
              <a:buChar char="o"/>
            </a:pPr>
            <a:r>
              <a:rPr lang="en-US" sz="1800" dirty="0">
                <a:latin typeface="Helvetica Neue" charset="0"/>
                <a:ea typeface="Helvetica Neue" charset="0"/>
                <a:cs typeface="Helvetica Neue" charset="0"/>
              </a:rPr>
              <a:t>evaluate the </a:t>
            </a:r>
            <a:r>
              <a:rPr lang="en-US" sz="1800" b="1" dirty="0">
                <a:solidFill>
                  <a:srgbClr val="FF0000"/>
                </a:solidFill>
                <a:latin typeface="Helvetica Neue" charset="0"/>
                <a:ea typeface="Helvetica Neue" charset="0"/>
                <a:cs typeface="Helvetica Neue" charset="0"/>
              </a:rPr>
              <a:t>current state </a:t>
            </a:r>
            <a:r>
              <a:rPr lang="en-US" sz="1800" dirty="0">
                <a:latin typeface="Helvetica Neue" charset="0"/>
                <a:ea typeface="Helvetica Neue" charset="0"/>
                <a:cs typeface="Helvetica Neue" charset="0"/>
              </a:rPr>
              <a:t>of </a:t>
            </a:r>
            <a:r>
              <a:rPr lang="en-US" sz="1800" dirty="0" smtClean="0">
                <a:latin typeface="Helvetica Neue" charset="0"/>
                <a:ea typeface="Helvetica Neue" charset="0"/>
                <a:cs typeface="Helvetica Neue" charset="0"/>
              </a:rPr>
              <a:t>space environment models</a:t>
            </a:r>
            <a:r>
              <a:rPr lang="en-US" sz="1800" dirty="0">
                <a:latin typeface="Helvetica Neue" charset="0"/>
                <a:ea typeface="Helvetica Neue" charset="0"/>
                <a:cs typeface="Helvetica Neue" charset="0"/>
              </a:rPr>
              <a:t>, applications and forecasting techniques;</a:t>
            </a:r>
          </a:p>
          <a:p>
            <a:pPr>
              <a:spcBef>
                <a:spcPts val="600"/>
              </a:spcBef>
              <a:buFont typeface="Courier New" charset="0"/>
              <a:buChar char="o"/>
            </a:pPr>
            <a:r>
              <a:rPr lang="en-US" sz="1800" dirty="0">
                <a:latin typeface="Helvetica Neue" charset="0"/>
                <a:ea typeface="Helvetica Neue" charset="0"/>
                <a:cs typeface="Helvetica Neue" charset="0"/>
              </a:rPr>
              <a:t>facilitate </a:t>
            </a:r>
            <a:r>
              <a:rPr lang="en-US" sz="1800" b="1" dirty="0" smtClean="0">
                <a:solidFill>
                  <a:srgbClr val="FF0000"/>
                </a:solidFill>
                <a:latin typeface="Helvetica Neue" charset="0"/>
                <a:ea typeface="Helvetica Neue" charset="0"/>
                <a:cs typeface="Helvetica Neue" charset="0"/>
              </a:rPr>
              <a:t>communications</a:t>
            </a:r>
            <a:r>
              <a:rPr lang="en-US" sz="1800" b="1" dirty="0" smtClean="0">
                <a:latin typeface="Helvetica Neue" charset="0"/>
                <a:ea typeface="Helvetica Neue" charset="0"/>
                <a:cs typeface="Helvetica Neue" charset="0"/>
              </a:rPr>
              <a:t> </a:t>
            </a:r>
            <a:r>
              <a:rPr lang="en-US" sz="1800" dirty="0" smtClean="0">
                <a:latin typeface="Helvetica Neue" charset="0"/>
                <a:ea typeface="Helvetica Neue" charset="0"/>
                <a:cs typeface="Helvetica Neue" charset="0"/>
              </a:rPr>
              <a:t> </a:t>
            </a:r>
            <a:r>
              <a:rPr lang="en-US" sz="1800" dirty="0">
                <a:latin typeface="Helvetica Neue" charset="0"/>
                <a:ea typeface="Helvetica Neue" charset="0"/>
                <a:cs typeface="Helvetica Neue" charset="0"/>
              </a:rPr>
              <a:t>between forecasters and researchers;</a:t>
            </a:r>
          </a:p>
          <a:p>
            <a:pPr>
              <a:spcBef>
                <a:spcPts val="600"/>
              </a:spcBef>
              <a:buFont typeface="Courier New" charset="0"/>
              <a:buChar char="o"/>
            </a:pPr>
            <a:r>
              <a:rPr lang="en-US" sz="1800" b="1" dirty="0">
                <a:solidFill>
                  <a:srgbClr val="FF0000"/>
                </a:solidFill>
                <a:latin typeface="Helvetica Neue" charset="0"/>
                <a:ea typeface="Helvetica Neue" charset="0"/>
                <a:cs typeface="Helvetica Neue" charset="0"/>
              </a:rPr>
              <a:t>address challenges </a:t>
            </a:r>
            <a:r>
              <a:rPr lang="en-US" sz="1800" dirty="0">
                <a:latin typeface="Helvetica Neue" charset="0"/>
                <a:ea typeface="Helvetica Neue" charset="0"/>
                <a:cs typeface="Helvetica Neue" charset="0"/>
              </a:rPr>
              <a:t>in data-model </a:t>
            </a:r>
            <a:r>
              <a:rPr lang="en-US" sz="1800" dirty="0" smtClean="0">
                <a:latin typeface="Helvetica Neue" charset="0"/>
                <a:ea typeface="Helvetica Neue" charset="0"/>
                <a:cs typeface="Helvetica Neue" charset="0"/>
              </a:rPr>
              <a:t>comparison</a:t>
            </a:r>
          </a:p>
          <a:p>
            <a:pPr>
              <a:spcBef>
                <a:spcPts val="600"/>
              </a:spcBef>
              <a:buFont typeface="Courier New" charset="0"/>
              <a:buChar char="o"/>
            </a:pPr>
            <a:r>
              <a:rPr lang="en-US" sz="1800" b="1" dirty="0" smtClean="0">
                <a:solidFill>
                  <a:srgbClr val="FF0000"/>
                </a:solidFill>
                <a:latin typeface="Helvetica Neue" charset="0"/>
                <a:ea typeface="Helvetica Neue" charset="0"/>
                <a:cs typeface="Helvetica Neue" charset="0"/>
              </a:rPr>
              <a:t>quantify </a:t>
            </a:r>
            <a:r>
              <a:rPr lang="en-US" sz="1800" b="1" dirty="0">
                <a:solidFill>
                  <a:srgbClr val="FF0000"/>
                </a:solidFill>
                <a:latin typeface="Helvetica Neue" charset="0"/>
                <a:ea typeface="Helvetica Neue" charset="0"/>
                <a:cs typeface="Helvetica Neue" charset="0"/>
              </a:rPr>
              <a:t>and track progress </a:t>
            </a:r>
            <a:r>
              <a:rPr lang="en-US" sz="2000" dirty="0">
                <a:latin typeface="Helvetica Neue" charset="0"/>
                <a:ea typeface="Helvetica Neue" charset="0"/>
                <a:cs typeface="Helvetica Neue" charset="0"/>
              </a:rPr>
              <a:t>over </a:t>
            </a:r>
            <a:r>
              <a:rPr lang="en-US" sz="2000" dirty="0" smtClean="0">
                <a:latin typeface="Helvetica Neue" charset="0"/>
                <a:ea typeface="Helvetica Neue" charset="0"/>
                <a:cs typeface="Helvetica Neue" charset="0"/>
              </a:rPr>
              <a:t>time</a:t>
            </a:r>
            <a:endParaRPr lang="en-US" sz="2000" b="1" dirty="0">
              <a:latin typeface="Helvetica Neue" charset="0"/>
              <a:ea typeface="Helvetica Neue" charset="0"/>
              <a:cs typeface="Helvetica Neue"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485" y="3375194"/>
            <a:ext cx="7808716" cy="3473085"/>
          </a:xfrm>
          <a:prstGeom prst="rect">
            <a:avLst/>
          </a:prstGeom>
        </p:spPr>
      </p:pic>
    </p:spTree>
    <p:extLst>
      <p:ext uri="{BB962C8B-B14F-4D97-AF65-F5344CB8AC3E}">
        <p14:creationId xmlns:p14="http://schemas.microsoft.com/office/powerpoint/2010/main" val="2320149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629655" y="157273"/>
            <a:ext cx="7710304" cy="1062597"/>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lvl1pPr eaLnBrk="0" hangingPunct="0">
              <a:defRPr sz="2400">
                <a:solidFill>
                  <a:schemeClr val="tx1"/>
                </a:solidFill>
                <a:latin typeface="Times" charset="0"/>
                <a:ea typeface="ＭＳ Ｐゴシック" charset="0"/>
                <a:cs typeface="ＭＳ Ｐゴシック" charset="0"/>
              </a:defRPr>
            </a:lvl1pPr>
            <a:lvl2pPr marL="37931725" indent="-37474525" eaLnBrk="0" hangingPunct="0">
              <a:defRPr sz="2400">
                <a:solidFill>
                  <a:schemeClr val="tx1"/>
                </a:solidFill>
                <a:latin typeface="Times" charset="0"/>
                <a:ea typeface="ＭＳ Ｐゴシック" charset="0"/>
              </a:defRPr>
            </a:lvl2pPr>
            <a:lvl3pPr eaLnBrk="0" hangingPunct="0">
              <a:defRPr sz="2400">
                <a:solidFill>
                  <a:schemeClr val="tx1"/>
                </a:solidFill>
                <a:latin typeface="Times" charset="0"/>
                <a:ea typeface="ＭＳ Ｐゴシック" charset="0"/>
              </a:defRPr>
            </a:lvl3pPr>
            <a:lvl4pPr eaLnBrk="0" hangingPunct="0">
              <a:defRPr sz="2400">
                <a:solidFill>
                  <a:schemeClr val="tx1"/>
                </a:solidFill>
                <a:latin typeface="Times" charset="0"/>
                <a:ea typeface="ＭＳ Ｐゴシック" charset="0"/>
              </a:defRPr>
            </a:lvl4pPr>
            <a:lvl5pPr eaLnBrk="0" hangingPunct="0">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ctr">
              <a:lnSpc>
                <a:spcPct val="90000"/>
              </a:lnSpc>
              <a:defRPr/>
            </a:pPr>
            <a:r>
              <a:rPr lang="en-US" sz="2600" dirty="0" smtClean="0">
                <a:solidFill>
                  <a:srgbClr val="0F75BC"/>
                </a:solidFill>
                <a:latin typeface="Helvetica"/>
                <a:cs typeface="Helvetica"/>
              </a:rPr>
              <a:t>Ongoing International Initiatives (example) </a:t>
            </a:r>
          </a:p>
          <a:p>
            <a:pPr algn="ctr">
              <a:lnSpc>
                <a:spcPct val="90000"/>
              </a:lnSpc>
              <a:defRPr/>
            </a:pPr>
            <a:r>
              <a:rPr lang="en-US" sz="2600" dirty="0" smtClean="0">
                <a:solidFill>
                  <a:srgbClr val="0F75BC"/>
                </a:solidFill>
                <a:latin typeface="Helvetica"/>
                <a:cs typeface="Helvetica"/>
              </a:rPr>
              <a:t>Led by CCMC and European Expert Groups: </a:t>
            </a:r>
          </a:p>
          <a:p>
            <a:pPr algn="ctr">
              <a:lnSpc>
                <a:spcPct val="90000"/>
              </a:lnSpc>
              <a:defRPr/>
            </a:pPr>
            <a:r>
              <a:rPr lang="en-US" dirty="0" smtClean="0">
                <a:solidFill>
                  <a:schemeClr val="tx1">
                    <a:lumMod val="95000"/>
                    <a:lumOff val="5000"/>
                  </a:schemeClr>
                </a:solidFill>
                <a:latin typeface="Helvetica"/>
                <a:cs typeface="Helvetica"/>
              </a:rPr>
              <a:t>Testing Predictive Capabilities Before Event Onset  </a:t>
            </a:r>
          </a:p>
        </p:txBody>
      </p:sp>
      <p:pic>
        <p:nvPicPr>
          <p:cNvPr id="3" name="Picture 36" descr="CCMC-logo-gif-smal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40643" y="2901150"/>
            <a:ext cx="859068" cy="6769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5" descr="NASA Logo small.gif                                            00003952STAAC Graphics MP              ABA78158:"/>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36696" y="155780"/>
            <a:ext cx="648689" cy="5003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6300" y="146927"/>
            <a:ext cx="1231315" cy="530866"/>
          </a:xfrm>
          <a:prstGeom prst="rect">
            <a:avLst/>
          </a:prstGeom>
        </p:spPr>
      </p:pic>
      <p:pic>
        <p:nvPicPr>
          <p:cNvPr id="6" name="Picture 5" descr="ScoreBoard_CME_1.tif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230" y="3358451"/>
            <a:ext cx="1118392" cy="994128"/>
          </a:xfrm>
          <a:prstGeom prst="rect">
            <a:avLst/>
          </a:prstGeom>
        </p:spPr>
      </p:pic>
      <p:pic>
        <p:nvPicPr>
          <p:cNvPr id="7" name="Picture 6" descr="ScoreBoard_Flare_1.tif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505" y="4526532"/>
            <a:ext cx="1301924" cy="1077938"/>
          </a:xfrm>
          <a:prstGeom prst="rect">
            <a:avLst/>
          </a:prstGeom>
        </p:spPr>
      </p:pic>
      <p:pic>
        <p:nvPicPr>
          <p:cNvPr id="8" name="Picture 7" descr="ScoreBoard_SEP_1.tif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738" y="5750933"/>
            <a:ext cx="1256296" cy="1002215"/>
          </a:xfrm>
          <a:prstGeom prst="rect">
            <a:avLst/>
          </a:prstGeom>
        </p:spPr>
      </p:pic>
      <p:sp>
        <p:nvSpPr>
          <p:cNvPr id="9" name="TextBox 8"/>
          <p:cNvSpPr txBox="1"/>
          <p:nvPr/>
        </p:nvSpPr>
        <p:spPr>
          <a:xfrm>
            <a:off x="1859537" y="3531949"/>
            <a:ext cx="2289088" cy="461665"/>
          </a:xfrm>
          <a:prstGeom prst="rect">
            <a:avLst/>
          </a:prstGeom>
          <a:noFill/>
        </p:spPr>
        <p:txBody>
          <a:bodyPr wrap="none" rtlCol="0">
            <a:spAutoFit/>
          </a:bodyPr>
          <a:lstStyle/>
          <a:p>
            <a:r>
              <a:rPr lang="en-US" sz="2400" b="1" dirty="0" smtClean="0">
                <a:solidFill>
                  <a:schemeClr val="accent6"/>
                </a:solidFill>
              </a:rPr>
              <a:t>CME Scoreboard</a:t>
            </a:r>
            <a:endParaRPr lang="en-US" sz="2000" dirty="0">
              <a:solidFill>
                <a:schemeClr val="accent6"/>
              </a:solidFill>
            </a:endParaRPr>
          </a:p>
        </p:txBody>
      </p:sp>
      <p:sp>
        <p:nvSpPr>
          <p:cNvPr id="10" name="Rectangle 9"/>
          <p:cNvSpPr/>
          <p:nvPr/>
        </p:nvSpPr>
        <p:spPr>
          <a:xfrm>
            <a:off x="106270" y="1485691"/>
            <a:ext cx="8407109" cy="1852815"/>
          </a:xfrm>
          <a:prstGeom prst="rect">
            <a:avLst/>
          </a:prstGeom>
        </p:spPr>
        <p:txBody>
          <a:bodyPr wrap="square">
            <a:spAutoFit/>
          </a:bodyPr>
          <a:lstStyle/>
          <a:p>
            <a:pPr marL="228600" lvl="1" indent="-228600">
              <a:lnSpc>
                <a:spcPct val="110000"/>
              </a:lnSpc>
              <a:buFont typeface="Arial"/>
              <a:buChar char="•"/>
              <a:defRPr/>
            </a:pPr>
            <a:r>
              <a:rPr lang="en-US" sz="2000" dirty="0" smtClean="0">
                <a:latin typeface="Helvetica Neue" charset="0"/>
                <a:ea typeface="Helvetica Neue" charset="0"/>
                <a:cs typeface="Helvetica Neue" charset="0"/>
              </a:rPr>
              <a:t>Collecting </a:t>
            </a:r>
            <a:r>
              <a:rPr lang="en-US" sz="2000" dirty="0">
                <a:latin typeface="Helvetica Neue" charset="0"/>
                <a:ea typeface="Helvetica Neue" charset="0"/>
                <a:cs typeface="Helvetica Neue" charset="0"/>
              </a:rPr>
              <a:t>and displaying event forecasts from multiple models </a:t>
            </a:r>
            <a:r>
              <a:rPr lang="en-US" sz="2000" dirty="0" smtClean="0">
                <a:latin typeface="Helvetica Neue" charset="0"/>
                <a:ea typeface="Helvetica Neue" charset="0"/>
                <a:cs typeface="Helvetica Neue" charset="0"/>
              </a:rPr>
              <a:t> in </a:t>
            </a:r>
            <a:r>
              <a:rPr lang="en-US" sz="2400" b="1" dirty="0" smtClean="0">
                <a:solidFill>
                  <a:schemeClr val="accent6"/>
                </a:solidFill>
                <a:latin typeface="Helvetica Neue" charset="0"/>
                <a:ea typeface="Helvetica Neue" charset="0"/>
                <a:cs typeface="Helvetica Neue" charset="0"/>
              </a:rPr>
              <a:t>Forecasting Methods Scoreboards</a:t>
            </a:r>
            <a:endParaRPr lang="en-US" sz="2400" b="1" dirty="0">
              <a:solidFill>
                <a:schemeClr val="accent6"/>
              </a:solidFill>
              <a:latin typeface="Helvetica Neue" charset="0"/>
              <a:ea typeface="Helvetica Neue" charset="0"/>
              <a:cs typeface="Helvetica Neue" charset="0"/>
            </a:endParaRPr>
          </a:p>
          <a:p>
            <a:pPr marL="228600" lvl="1" indent="-228600">
              <a:lnSpc>
                <a:spcPct val="110000"/>
              </a:lnSpc>
              <a:buFont typeface="Arial"/>
              <a:buChar char="•"/>
              <a:defRPr/>
            </a:pPr>
            <a:r>
              <a:rPr lang="en-US" sz="2000" dirty="0" smtClean="0">
                <a:latin typeface="Helvetica Neue" charset="0"/>
                <a:ea typeface="Helvetica Neue" charset="0"/>
                <a:cs typeface="Helvetica Neue" charset="0"/>
              </a:rPr>
              <a:t>Generate </a:t>
            </a:r>
            <a:r>
              <a:rPr lang="en-US" sz="2000" dirty="0">
                <a:latin typeface="Helvetica Neue" charset="0"/>
                <a:ea typeface="Helvetica Neue" charset="0"/>
                <a:cs typeface="Helvetica Neue" charset="0"/>
              </a:rPr>
              <a:t>experimental international community-wide ensemble </a:t>
            </a:r>
            <a:r>
              <a:rPr lang="en-US" sz="2000" dirty="0" smtClean="0">
                <a:latin typeface="Helvetica Neue" charset="0"/>
                <a:ea typeface="Helvetica Neue" charset="0"/>
                <a:cs typeface="Helvetica Neue" charset="0"/>
              </a:rPr>
              <a:t>forecasts.</a:t>
            </a:r>
            <a:endParaRPr lang="en-US" sz="2000" dirty="0">
              <a:latin typeface="Helvetica Neue" charset="0"/>
              <a:ea typeface="Helvetica Neue" charset="0"/>
              <a:cs typeface="Helvetica Neue" charset="0"/>
            </a:endParaRPr>
          </a:p>
          <a:p>
            <a:pPr marL="228600" lvl="1" indent="-228600">
              <a:lnSpc>
                <a:spcPct val="110000"/>
              </a:lnSpc>
              <a:buFont typeface="Arial"/>
              <a:buChar char="•"/>
              <a:defRPr/>
            </a:pPr>
            <a:r>
              <a:rPr lang="en-US" sz="2000" dirty="0">
                <a:latin typeface="Helvetica Neue" charset="0"/>
                <a:ea typeface="Helvetica Neue" charset="0"/>
                <a:cs typeface="Helvetica Neue" charset="0"/>
              </a:rPr>
              <a:t>Demonstrate operational potential to users.</a:t>
            </a:r>
          </a:p>
        </p:txBody>
      </p:sp>
      <p:sp>
        <p:nvSpPr>
          <p:cNvPr id="11" name="TextBox 10"/>
          <p:cNvSpPr txBox="1"/>
          <p:nvPr/>
        </p:nvSpPr>
        <p:spPr>
          <a:xfrm>
            <a:off x="1843885" y="4518677"/>
            <a:ext cx="2335383" cy="461665"/>
          </a:xfrm>
          <a:prstGeom prst="rect">
            <a:avLst/>
          </a:prstGeom>
          <a:noFill/>
        </p:spPr>
        <p:txBody>
          <a:bodyPr wrap="none" rtlCol="0">
            <a:spAutoFit/>
          </a:bodyPr>
          <a:lstStyle/>
          <a:p>
            <a:r>
              <a:rPr lang="en-US" sz="2400" b="1" dirty="0" smtClean="0">
                <a:solidFill>
                  <a:schemeClr val="accent6"/>
                </a:solidFill>
              </a:rPr>
              <a:t>Flare Scoreboard</a:t>
            </a:r>
            <a:endParaRPr lang="en-US" sz="2000" dirty="0">
              <a:solidFill>
                <a:schemeClr val="accent6"/>
              </a:solidFill>
            </a:endParaRPr>
          </a:p>
        </p:txBody>
      </p:sp>
      <p:sp>
        <p:nvSpPr>
          <p:cNvPr id="12" name="TextBox 11"/>
          <p:cNvSpPr txBox="1"/>
          <p:nvPr/>
        </p:nvSpPr>
        <p:spPr>
          <a:xfrm>
            <a:off x="1787944" y="5636002"/>
            <a:ext cx="2165657" cy="461665"/>
          </a:xfrm>
          <a:prstGeom prst="rect">
            <a:avLst/>
          </a:prstGeom>
          <a:noFill/>
        </p:spPr>
        <p:txBody>
          <a:bodyPr wrap="none" rtlCol="0">
            <a:spAutoFit/>
          </a:bodyPr>
          <a:lstStyle/>
          <a:p>
            <a:r>
              <a:rPr lang="en-US" sz="2400" b="1" dirty="0" smtClean="0">
                <a:solidFill>
                  <a:schemeClr val="accent6"/>
                </a:solidFill>
              </a:rPr>
              <a:t>SEP Scoreboard</a:t>
            </a:r>
            <a:endParaRPr lang="en-US" sz="2000" dirty="0">
              <a:solidFill>
                <a:schemeClr val="accent6"/>
              </a:solidFill>
            </a:endParaRPr>
          </a:p>
        </p:txBody>
      </p:sp>
      <p:sp>
        <p:nvSpPr>
          <p:cNvPr id="13" name="TextBox 12"/>
          <p:cNvSpPr txBox="1"/>
          <p:nvPr/>
        </p:nvSpPr>
        <p:spPr>
          <a:xfrm>
            <a:off x="1747562" y="3899990"/>
            <a:ext cx="3073277" cy="400110"/>
          </a:xfrm>
          <a:prstGeom prst="rect">
            <a:avLst/>
          </a:prstGeom>
          <a:noFill/>
        </p:spPr>
        <p:txBody>
          <a:bodyPr wrap="none" rtlCol="0">
            <a:spAutoFit/>
          </a:bodyPr>
          <a:lstStyle/>
          <a:p>
            <a:r>
              <a:rPr lang="en-US" sz="2000" dirty="0" smtClean="0">
                <a:latin typeface="Helvetica Neue" charset="0"/>
                <a:ea typeface="Helvetica Neue" charset="0"/>
                <a:cs typeface="Helvetica Neue" charset="0"/>
              </a:rPr>
              <a:t> Leads: </a:t>
            </a:r>
            <a:r>
              <a:rPr lang="en-US" sz="2000" b="1" dirty="0" smtClean="0">
                <a:latin typeface="Helvetica Neue" charset="0"/>
                <a:ea typeface="Helvetica Neue" charset="0"/>
                <a:cs typeface="Helvetica Neue" charset="0"/>
              </a:rPr>
              <a:t>CCMC </a:t>
            </a:r>
            <a:r>
              <a:rPr lang="en-US" sz="2000" dirty="0" smtClean="0">
                <a:latin typeface="Helvetica Neue" charset="0"/>
                <a:ea typeface="Helvetica Neue" charset="0"/>
                <a:cs typeface="Helvetica Neue" charset="0"/>
              </a:rPr>
              <a:t>(L. Mays)</a:t>
            </a:r>
            <a:endParaRPr lang="en-US" sz="2000" dirty="0">
              <a:latin typeface="Helvetica Neue" charset="0"/>
              <a:ea typeface="Helvetica Neue" charset="0"/>
              <a:cs typeface="Helvetica Neue" charset="0"/>
            </a:endParaRPr>
          </a:p>
        </p:txBody>
      </p:sp>
      <p:sp>
        <p:nvSpPr>
          <p:cNvPr id="14" name="TextBox 13"/>
          <p:cNvSpPr txBox="1"/>
          <p:nvPr/>
        </p:nvSpPr>
        <p:spPr>
          <a:xfrm>
            <a:off x="1807509" y="4867289"/>
            <a:ext cx="4091633" cy="707886"/>
          </a:xfrm>
          <a:prstGeom prst="rect">
            <a:avLst/>
          </a:prstGeom>
          <a:noFill/>
        </p:spPr>
        <p:txBody>
          <a:bodyPr wrap="none" rtlCol="0">
            <a:spAutoFit/>
          </a:bodyPr>
          <a:lstStyle/>
          <a:p>
            <a:r>
              <a:rPr lang="en-US" sz="2000" dirty="0" smtClean="0">
                <a:latin typeface="Helvetica Neue" charset="0"/>
                <a:ea typeface="Helvetica Neue" charset="0"/>
                <a:cs typeface="Helvetica Neue" charset="0"/>
              </a:rPr>
              <a:t>Leads</a:t>
            </a:r>
            <a:r>
              <a:rPr lang="en-US" sz="2000" b="1" dirty="0" smtClean="0">
                <a:latin typeface="Helvetica Neue" charset="0"/>
                <a:ea typeface="Helvetica Neue" charset="0"/>
                <a:cs typeface="Helvetica Neue" charset="0"/>
              </a:rPr>
              <a:t>:</a:t>
            </a:r>
            <a:r>
              <a:rPr lang="en-US" sz="2000" dirty="0" smtClean="0">
                <a:latin typeface="Helvetica Neue" charset="0"/>
                <a:ea typeface="Helvetica Neue" charset="0"/>
                <a:cs typeface="Helvetica Neue" charset="0"/>
              </a:rPr>
              <a:t> </a:t>
            </a:r>
            <a:r>
              <a:rPr lang="en-US" sz="2000" b="1" dirty="0">
                <a:latin typeface="Helvetica Neue" charset="0"/>
                <a:ea typeface="Helvetica Neue" charset="0"/>
                <a:cs typeface="Helvetica Neue" charset="0"/>
              </a:rPr>
              <a:t>ROB</a:t>
            </a:r>
            <a:r>
              <a:rPr lang="en-US" sz="2000" dirty="0">
                <a:latin typeface="Helvetica Neue" charset="0"/>
                <a:ea typeface="Helvetica Neue" charset="0"/>
                <a:cs typeface="Helvetica Neue" charset="0"/>
              </a:rPr>
              <a:t> (J. </a:t>
            </a:r>
            <a:r>
              <a:rPr lang="en-US" sz="2000" dirty="0" err="1">
                <a:latin typeface="Helvetica Neue" charset="0"/>
                <a:ea typeface="Helvetica Neue" charset="0"/>
                <a:cs typeface="Helvetica Neue" charset="0"/>
              </a:rPr>
              <a:t>Adries</a:t>
            </a:r>
            <a:r>
              <a:rPr lang="en-US" sz="2000" dirty="0">
                <a:latin typeface="Helvetica Neue" charset="0"/>
                <a:ea typeface="Helvetica Neue" charset="0"/>
                <a:cs typeface="Helvetica Neue" charset="0"/>
              </a:rPr>
              <a:t>) </a:t>
            </a:r>
          </a:p>
          <a:p>
            <a:r>
              <a:rPr lang="en-US" sz="2000" b="1" dirty="0" smtClean="0">
                <a:solidFill>
                  <a:schemeClr val="tx1">
                    <a:lumMod val="95000"/>
                    <a:lumOff val="5000"/>
                  </a:schemeClr>
                </a:solidFill>
                <a:latin typeface="Helvetica Neue" charset="0"/>
                <a:ea typeface="Helvetica Neue" charset="0"/>
                <a:cs typeface="Helvetica Neue" charset="0"/>
              </a:rPr>
              <a:t>Trinity </a:t>
            </a:r>
            <a:r>
              <a:rPr lang="en-US" sz="2000" b="1" dirty="0">
                <a:solidFill>
                  <a:schemeClr val="tx1">
                    <a:lumMod val="95000"/>
                    <a:lumOff val="5000"/>
                  </a:schemeClr>
                </a:solidFill>
                <a:latin typeface="Helvetica Neue" charset="0"/>
                <a:ea typeface="Helvetica Neue" charset="0"/>
                <a:cs typeface="Helvetica Neue" charset="0"/>
              </a:rPr>
              <a:t>College </a:t>
            </a:r>
            <a:r>
              <a:rPr lang="en-US" sz="2000" b="1" dirty="0" smtClean="0">
                <a:solidFill>
                  <a:schemeClr val="tx1">
                    <a:lumMod val="95000"/>
                    <a:lumOff val="5000"/>
                  </a:schemeClr>
                </a:solidFill>
                <a:latin typeface="Helvetica Neue" charset="0"/>
                <a:ea typeface="Helvetica Neue" charset="0"/>
                <a:cs typeface="Helvetica Neue" charset="0"/>
              </a:rPr>
              <a:t>Dublin </a:t>
            </a:r>
            <a:r>
              <a:rPr lang="en-US" sz="2000" dirty="0" smtClean="0">
                <a:latin typeface="Helvetica Neue" charset="0"/>
                <a:ea typeface="Helvetica Neue" charset="0"/>
                <a:cs typeface="Helvetica Neue" charset="0"/>
              </a:rPr>
              <a:t>(S. Murray)</a:t>
            </a:r>
          </a:p>
        </p:txBody>
      </p:sp>
      <p:sp>
        <p:nvSpPr>
          <p:cNvPr id="15" name="TextBox 14"/>
          <p:cNvSpPr txBox="1"/>
          <p:nvPr/>
        </p:nvSpPr>
        <p:spPr>
          <a:xfrm>
            <a:off x="1756414" y="5997022"/>
            <a:ext cx="5802862" cy="707886"/>
          </a:xfrm>
          <a:prstGeom prst="rect">
            <a:avLst/>
          </a:prstGeom>
          <a:noFill/>
        </p:spPr>
        <p:txBody>
          <a:bodyPr wrap="square" rtlCol="0">
            <a:spAutoFit/>
          </a:bodyPr>
          <a:lstStyle/>
          <a:p>
            <a:r>
              <a:rPr lang="en-US" sz="2000" dirty="0" smtClean="0">
                <a:latin typeface="Helvetica Neue" charset="0"/>
                <a:ea typeface="Helvetica Neue" charset="0"/>
                <a:cs typeface="Helvetica Neue" charset="0"/>
              </a:rPr>
              <a:t>Leads: </a:t>
            </a:r>
            <a:r>
              <a:rPr lang="en-US" sz="2000" b="1" dirty="0" smtClean="0">
                <a:latin typeface="Helvetica Neue" charset="0"/>
                <a:ea typeface="Helvetica Neue" charset="0"/>
                <a:cs typeface="Helvetica Neue" charset="0"/>
              </a:rPr>
              <a:t>BIRA-IASB</a:t>
            </a:r>
            <a:r>
              <a:rPr lang="en-US" sz="2000" dirty="0" smtClean="0">
                <a:latin typeface="Helvetica Neue" charset="0"/>
                <a:ea typeface="Helvetica Neue" charset="0"/>
                <a:cs typeface="Helvetica Neue" charset="0"/>
              </a:rPr>
              <a:t>(M. </a:t>
            </a:r>
            <a:r>
              <a:rPr lang="en-US" sz="2000" dirty="0" err="1" smtClean="0">
                <a:latin typeface="Helvetica Neue" charset="0"/>
                <a:ea typeface="Helvetica Neue" charset="0"/>
                <a:cs typeface="Helvetica Neue" charset="0"/>
              </a:rPr>
              <a:t>Dierckxsens</a:t>
            </a:r>
            <a:r>
              <a:rPr lang="en-US" sz="2000" dirty="0">
                <a:latin typeface="Helvetica Neue" charset="0"/>
                <a:ea typeface="Helvetica Neue" charset="0"/>
                <a:cs typeface="Helvetica Neue" charset="0"/>
              </a:rPr>
              <a:t>, </a:t>
            </a:r>
            <a:r>
              <a:rPr lang="en-US" sz="2000" dirty="0" smtClean="0">
                <a:latin typeface="Helvetica Neue" charset="0"/>
                <a:ea typeface="Helvetica Neue" charset="0"/>
                <a:cs typeface="Helvetica Neue" charset="0"/>
              </a:rPr>
              <a:t>N. Crosby)</a:t>
            </a:r>
          </a:p>
          <a:p>
            <a:r>
              <a:rPr lang="en-US" sz="2000" b="1" dirty="0" smtClean="0">
                <a:latin typeface="Helvetica Neue" charset="0"/>
                <a:ea typeface="Helvetica Neue" charset="0"/>
                <a:cs typeface="Helvetica Neue" charset="0"/>
              </a:rPr>
              <a:t>UK Met Office </a:t>
            </a:r>
            <a:r>
              <a:rPr lang="en-US" sz="2000" dirty="0" smtClean="0">
                <a:latin typeface="Helvetica Neue" charset="0"/>
                <a:ea typeface="Helvetica Neue" charset="0"/>
                <a:cs typeface="Helvetica Neue" charset="0"/>
              </a:rPr>
              <a:t>(M. Marsh) </a:t>
            </a:r>
          </a:p>
        </p:txBody>
      </p:sp>
      <p:pic>
        <p:nvPicPr>
          <p:cNvPr id="16" name="Picture 15" descr="BURA.tif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36623" y="5738993"/>
            <a:ext cx="1063088" cy="1043935"/>
          </a:xfrm>
          <a:prstGeom prst="rect">
            <a:avLst/>
          </a:prstGeom>
        </p:spPr>
      </p:pic>
      <p:pic>
        <p:nvPicPr>
          <p:cNvPr id="17" name="Picture 16" descr="MetOffice.tif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95951" y="777551"/>
            <a:ext cx="634856" cy="607232"/>
          </a:xfrm>
          <a:prstGeom prst="rect">
            <a:avLst/>
          </a:prstGeom>
        </p:spPr>
      </p:pic>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901336" y="4737246"/>
            <a:ext cx="1133661" cy="955833"/>
          </a:xfrm>
          <a:prstGeom prst="rect">
            <a:avLst/>
          </a:prstGeom>
        </p:spPr>
      </p:pic>
      <p:pic>
        <p:nvPicPr>
          <p:cNvPr id="19" name="Picture 1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088039" y="3869984"/>
            <a:ext cx="757024" cy="921594"/>
          </a:xfrm>
          <a:prstGeom prst="rect">
            <a:avLst/>
          </a:prstGeom>
        </p:spPr>
      </p:pic>
      <p:sp>
        <p:nvSpPr>
          <p:cNvPr id="20" name="TextBox 19"/>
          <p:cNvSpPr txBox="1"/>
          <p:nvPr/>
        </p:nvSpPr>
        <p:spPr>
          <a:xfrm>
            <a:off x="5500960" y="3548899"/>
            <a:ext cx="2262158" cy="1323439"/>
          </a:xfrm>
          <a:prstGeom prst="rect">
            <a:avLst/>
          </a:prstGeom>
          <a:noFill/>
          <a:ln>
            <a:solidFill>
              <a:schemeClr val="tx2">
                <a:lumMod val="60000"/>
                <a:lumOff val="40000"/>
              </a:schemeClr>
            </a:solidFill>
          </a:ln>
        </p:spPr>
        <p:txBody>
          <a:bodyPr wrap="none" rtlCol="0">
            <a:spAutoFit/>
          </a:bodyPr>
          <a:lstStyle/>
          <a:p>
            <a:r>
              <a:rPr lang="en-US" sz="2000" dirty="0" smtClean="0">
                <a:latin typeface="Helvetica Neue" charset="0"/>
                <a:ea typeface="Helvetica Neue" charset="0"/>
                <a:cs typeface="Helvetica Neue" charset="0"/>
              </a:rPr>
              <a:t>&gt; 20 participating </a:t>
            </a:r>
          </a:p>
          <a:p>
            <a:r>
              <a:rPr lang="en-US" sz="2000" dirty="0">
                <a:latin typeface="Helvetica Neue" charset="0"/>
                <a:ea typeface="Helvetica Neue" charset="0"/>
                <a:cs typeface="Helvetica Neue" charset="0"/>
              </a:rPr>
              <a:t>m</a:t>
            </a:r>
            <a:r>
              <a:rPr lang="en-US" sz="2000" dirty="0" smtClean="0">
                <a:latin typeface="Helvetica Neue" charset="0"/>
                <a:ea typeface="Helvetica Neue" charset="0"/>
                <a:cs typeface="Helvetica Neue" charset="0"/>
              </a:rPr>
              <a:t>odels / </a:t>
            </a:r>
          </a:p>
          <a:p>
            <a:r>
              <a:rPr lang="en-US" sz="2000" dirty="0" smtClean="0">
                <a:latin typeface="Helvetica Neue" charset="0"/>
                <a:ea typeface="Helvetica Neue" charset="0"/>
                <a:cs typeface="Helvetica Neue" charset="0"/>
              </a:rPr>
              <a:t>expert groups</a:t>
            </a:r>
          </a:p>
          <a:p>
            <a:r>
              <a:rPr lang="en-US" sz="2000" dirty="0">
                <a:latin typeface="Helvetica Neue" charset="0"/>
                <a:ea typeface="Helvetica Neue" charset="0"/>
                <a:cs typeface="Helvetica Neue" charset="0"/>
              </a:rPr>
              <a:t>w</a:t>
            </a:r>
            <a:r>
              <a:rPr lang="en-US" sz="2000" dirty="0" smtClean="0">
                <a:latin typeface="Helvetica Neue" charset="0"/>
                <a:ea typeface="Helvetica Neue" charset="0"/>
                <a:cs typeface="Helvetica Neue" charset="0"/>
              </a:rPr>
              <a:t>orld-wide </a:t>
            </a:r>
            <a:endParaRPr lang="en-US" sz="2000" dirty="0">
              <a:latin typeface="Helvetica Neue" charset="0"/>
              <a:ea typeface="Helvetica Neue" charset="0"/>
              <a:cs typeface="Helvetica Neue" charset="0"/>
            </a:endParaRPr>
          </a:p>
        </p:txBody>
      </p:sp>
    </p:spTree>
    <p:extLst>
      <p:ext uri="{BB962C8B-B14F-4D97-AF65-F5344CB8AC3E}">
        <p14:creationId xmlns:p14="http://schemas.microsoft.com/office/powerpoint/2010/main" val="15325861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53205" y="1227815"/>
            <a:ext cx="8876495" cy="52872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eaLnBrk="0" hangingPunct="0">
              <a:defRPr sz="2000">
                <a:solidFill>
                  <a:schemeClr val="tx1"/>
                </a:solidFill>
                <a:latin typeface="Times New Roman" charset="0"/>
                <a:ea typeface="ＭＳ Ｐゴシック" charset="0"/>
                <a:cs typeface="ＭＳ Ｐゴシック" charset="0"/>
              </a:defRPr>
            </a:lvl1pPr>
            <a:lvl2pPr marL="800100" indent="-342900"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57200" eaLnBrk="0" fontAlgn="base" hangingPunct="0">
              <a:spcBef>
                <a:spcPct val="0"/>
              </a:spcBef>
              <a:spcAft>
                <a:spcPct val="0"/>
              </a:spcAft>
              <a:defRPr sz="2000">
                <a:solidFill>
                  <a:schemeClr val="tx1"/>
                </a:solidFill>
                <a:latin typeface="Times New Roman" charset="0"/>
                <a:ea typeface="ＭＳ Ｐゴシック" charset="0"/>
              </a:defRPr>
            </a:lvl6pPr>
            <a:lvl7pPr marL="914400" eaLnBrk="0" fontAlgn="base" hangingPunct="0">
              <a:spcBef>
                <a:spcPct val="0"/>
              </a:spcBef>
              <a:spcAft>
                <a:spcPct val="0"/>
              </a:spcAft>
              <a:defRPr sz="2000">
                <a:solidFill>
                  <a:schemeClr val="tx1"/>
                </a:solidFill>
                <a:latin typeface="Times New Roman" charset="0"/>
                <a:ea typeface="ＭＳ Ｐゴシック" charset="0"/>
              </a:defRPr>
            </a:lvl7pPr>
            <a:lvl8pPr marL="1371600" eaLnBrk="0" fontAlgn="base" hangingPunct="0">
              <a:spcBef>
                <a:spcPct val="0"/>
              </a:spcBef>
              <a:spcAft>
                <a:spcPct val="0"/>
              </a:spcAft>
              <a:defRPr sz="2000">
                <a:solidFill>
                  <a:schemeClr val="tx1"/>
                </a:solidFill>
                <a:latin typeface="Times New Roman" charset="0"/>
                <a:ea typeface="ＭＳ Ｐゴシック" charset="0"/>
              </a:defRPr>
            </a:lvl8pPr>
            <a:lvl9pPr marL="1828800" eaLnBrk="0" fontAlgn="base" hangingPunct="0">
              <a:spcBef>
                <a:spcPct val="0"/>
              </a:spcBef>
              <a:spcAft>
                <a:spcPct val="0"/>
              </a:spcAft>
              <a:defRPr sz="2000">
                <a:solidFill>
                  <a:schemeClr val="tx1"/>
                </a:solidFill>
                <a:latin typeface="Times New Roman" charset="0"/>
                <a:ea typeface="ＭＳ Ｐゴシック" charset="0"/>
              </a:defRPr>
            </a:lvl9pPr>
          </a:lstStyle>
          <a:p>
            <a:pPr marL="0" indent="0" eaLnBrk="1" hangingPunct="1">
              <a:lnSpc>
                <a:spcPct val="80000"/>
              </a:lnSpc>
              <a:spcAft>
                <a:spcPts val="1500"/>
              </a:spcAft>
            </a:pPr>
            <a:r>
              <a:rPr lang="en-US" sz="2400" b="1" i="1" dirty="0" smtClean="0">
                <a:solidFill>
                  <a:schemeClr val="tx1">
                    <a:lumMod val="95000"/>
                    <a:lumOff val="5000"/>
                  </a:schemeClr>
                </a:solidFill>
                <a:latin typeface="Helvetica"/>
                <a:cs typeface="Helvetica"/>
              </a:rPr>
              <a:t>Assessing </a:t>
            </a:r>
            <a:r>
              <a:rPr lang="en-US" sz="2400" b="1" i="1" dirty="0">
                <a:solidFill>
                  <a:schemeClr val="tx1">
                    <a:lumMod val="95000"/>
                    <a:lumOff val="5000"/>
                  </a:schemeClr>
                </a:solidFill>
                <a:latin typeface="Helvetica"/>
                <a:cs typeface="Helvetica"/>
              </a:rPr>
              <a:t>of </a:t>
            </a:r>
            <a:r>
              <a:rPr lang="en-US" sz="2400" b="1" i="1" dirty="0" smtClean="0">
                <a:solidFill>
                  <a:schemeClr val="tx1">
                    <a:lumMod val="95000"/>
                    <a:lumOff val="5000"/>
                  </a:schemeClr>
                </a:solidFill>
                <a:latin typeface="Helvetica"/>
                <a:cs typeface="Helvetica"/>
              </a:rPr>
              <a:t>Space Weather Understanding &amp; Applications</a:t>
            </a:r>
          </a:p>
          <a:p>
            <a:pPr marL="0" indent="0" eaLnBrk="1" hangingPunct="1">
              <a:lnSpc>
                <a:spcPct val="80000"/>
              </a:lnSpc>
              <a:spcAft>
                <a:spcPts val="1500"/>
              </a:spcAft>
            </a:pPr>
            <a:r>
              <a:rPr lang="en-US" sz="2400" i="1" dirty="0" smtClean="0">
                <a:solidFill>
                  <a:schemeClr val="tx1">
                    <a:lumMod val="95000"/>
                    <a:lumOff val="5000"/>
                  </a:schemeClr>
                </a:solidFill>
                <a:latin typeface="Helvetica"/>
                <a:cs typeface="Helvetica"/>
              </a:rPr>
              <a:t>When: </a:t>
            </a:r>
            <a:r>
              <a:rPr lang="en-US" sz="2400" i="1" dirty="0" smtClean="0">
                <a:solidFill>
                  <a:srgbClr val="0070C0"/>
                </a:solidFill>
                <a:latin typeface="Helvetica"/>
                <a:cs typeface="Helvetica"/>
              </a:rPr>
              <a:t>April 3-7, 2017         </a:t>
            </a:r>
            <a:r>
              <a:rPr lang="en-US" sz="2400" i="1" dirty="0" smtClean="0">
                <a:solidFill>
                  <a:schemeClr val="tx1">
                    <a:lumMod val="95000"/>
                    <a:lumOff val="5000"/>
                  </a:schemeClr>
                </a:solidFill>
                <a:latin typeface="Helvetica"/>
                <a:cs typeface="Helvetica"/>
              </a:rPr>
              <a:t>Where: </a:t>
            </a:r>
            <a:r>
              <a:rPr lang="en-US" sz="2400" i="1" dirty="0" smtClean="0">
                <a:solidFill>
                  <a:srgbClr val="0070C0"/>
                </a:solidFill>
                <a:latin typeface="Helvetica"/>
                <a:cs typeface="Helvetica"/>
              </a:rPr>
              <a:t>Cape Canaveral, FL</a:t>
            </a:r>
            <a:endParaRPr lang="en-US" sz="2400" i="1" dirty="0">
              <a:solidFill>
                <a:srgbClr val="0070C0"/>
              </a:solidFill>
              <a:latin typeface="Helvetica"/>
              <a:cs typeface="Helvetica"/>
            </a:endParaRPr>
          </a:p>
          <a:p>
            <a:pPr marL="0" indent="0" eaLnBrk="1" hangingPunct="1">
              <a:lnSpc>
                <a:spcPct val="80000"/>
              </a:lnSpc>
              <a:spcAft>
                <a:spcPts val="1500"/>
              </a:spcAft>
            </a:pPr>
            <a:endParaRPr lang="en-US" sz="2400" i="1" dirty="0" smtClean="0">
              <a:solidFill>
                <a:schemeClr val="tx1">
                  <a:lumMod val="95000"/>
                  <a:lumOff val="5000"/>
                </a:schemeClr>
              </a:solidFill>
              <a:latin typeface="Helvetica"/>
              <a:cs typeface="Helvetica"/>
            </a:endParaRPr>
          </a:p>
          <a:p>
            <a:pPr marL="0" indent="0" eaLnBrk="1" hangingPunct="1">
              <a:lnSpc>
                <a:spcPct val="80000"/>
              </a:lnSpc>
              <a:spcAft>
                <a:spcPts val="1500"/>
              </a:spcAft>
            </a:pPr>
            <a:r>
              <a:rPr lang="en-US" sz="2400" i="1" dirty="0" smtClean="0">
                <a:solidFill>
                  <a:srgbClr val="0070C0"/>
                </a:solidFill>
                <a:latin typeface="Helvetica Neue" charset="0"/>
                <a:ea typeface="Helvetica Neue" charset="0"/>
                <a:cs typeface="Helvetica Neue" charset="0"/>
              </a:rPr>
              <a:t>Define </a:t>
            </a:r>
            <a:r>
              <a:rPr lang="en-US" sz="2400" i="1" dirty="0">
                <a:solidFill>
                  <a:srgbClr val="0070C0"/>
                </a:solidFill>
                <a:latin typeface="Helvetica Neue" charset="0"/>
                <a:ea typeface="Helvetica Neue" charset="0"/>
                <a:cs typeface="Helvetica Neue" charset="0"/>
              </a:rPr>
              <a:t>internationally recognized metrics that are meaningful and informative to </a:t>
            </a:r>
            <a:r>
              <a:rPr lang="en-US" sz="2400" i="1" dirty="0" smtClean="0">
                <a:solidFill>
                  <a:srgbClr val="0070C0"/>
                </a:solidFill>
                <a:latin typeface="Helvetica Neue" charset="0"/>
                <a:ea typeface="Helvetica Neue" charset="0"/>
                <a:cs typeface="Helvetica Neue" charset="0"/>
              </a:rPr>
              <a:t>end-users &amp;  developers</a:t>
            </a:r>
            <a:r>
              <a:rPr lang="en-US" sz="2400" i="1" dirty="0">
                <a:solidFill>
                  <a:srgbClr val="0070C0"/>
                </a:solidFill>
                <a:latin typeface="Helvetica Neue" charset="0"/>
                <a:ea typeface="Helvetica Neue" charset="0"/>
                <a:cs typeface="Helvetica Neue" charset="0"/>
              </a:rPr>
              <a:t>.</a:t>
            </a:r>
          </a:p>
          <a:p>
            <a:pPr marL="0" indent="0" eaLnBrk="1" hangingPunct="1">
              <a:lnSpc>
                <a:spcPct val="80000"/>
              </a:lnSpc>
              <a:spcAft>
                <a:spcPts val="1500"/>
              </a:spcAft>
            </a:pPr>
            <a:r>
              <a:rPr lang="en-US" sz="2400" i="1" dirty="0" smtClean="0">
                <a:solidFill>
                  <a:srgbClr val="0070C0"/>
                </a:solidFill>
                <a:latin typeface="Helvetica"/>
                <a:cs typeface="Helvetica"/>
              </a:rPr>
              <a:t>Evaluate current state and develop a procedure to trace progress over time.</a:t>
            </a:r>
          </a:p>
          <a:p>
            <a:pPr marL="0" indent="0" eaLnBrk="1" hangingPunct="1">
              <a:lnSpc>
                <a:spcPct val="80000"/>
              </a:lnSpc>
              <a:spcAft>
                <a:spcPts val="1500"/>
              </a:spcAft>
            </a:pPr>
            <a:r>
              <a:rPr lang="en-US" sz="2400" i="1" dirty="0" smtClean="0">
                <a:solidFill>
                  <a:srgbClr val="0070C0"/>
                </a:solidFill>
                <a:latin typeface="Helvetica"/>
                <a:cs typeface="Helvetica"/>
              </a:rPr>
              <a:t>A part of the unfolding activities of the  International Forum for Space Weather Capabilities Assessment </a:t>
            </a:r>
          </a:p>
          <a:p>
            <a:pPr marL="0" indent="0" eaLnBrk="1" hangingPunct="1">
              <a:lnSpc>
                <a:spcPct val="80000"/>
              </a:lnSpc>
              <a:spcAft>
                <a:spcPts val="1500"/>
              </a:spcAft>
            </a:pPr>
            <a:r>
              <a:rPr lang="en-US" sz="2400" b="1" i="1" dirty="0" smtClean="0">
                <a:solidFill>
                  <a:srgbClr val="0070C0"/>
                </a:solidFill>
                <a:latin typeface="Helvetica"/>
                <a:cs typeface="Helvetica"/>
              </a:rPr>
              <a:t>Assemble dynamic international teams for each focused evaluation topic.</a:t>
            </a:r>
          </a:p>
          <a:p>
            <a:pPr marL="0" indent="0" eaLnBrk="1" hangingPunct="1">
              <a:lnSpc>
                <a:spcPct val="80000"/>
              </a:lnSpc>
              <a:spcAft>
                <a:spcPts val="1500"/>
              </a:spcAft>
            </a:pPr>
            <a:endParaRPr lang="en-US" sz="2400" i="1" dirty="0" smtClean="0">
              <a:solidFill>
                <a:srgbClr val="0070C0"/>
              </a:solidFill>
              <a:latin typeface="Helvetica"/>
              <a:cs typeface="Helvetica"/>
            </a:endParaRPr>
          </a:p>
          <a:p>
            <a:pPr marL="0" indent="0" eaLnBrk="1" hangingPunct="1">
              <a:lnSpc>
                <a:spcPct val="80000"/>
              </a:lnSpc>
              <a:spcAft>
                <a:spcPts val="1500"/>
              </a:spcAft>
            </a:pPr>
            <a:r>
              <a:rPr lang="en-US" sz="2400" i="1" dirty="0" smtClean="0">
                <a:solidFill>
                  <a:schemeClr val="tx1">
                    <a:lumMod val="95000"/>
                    <a:lumOff val="5000"/>
                  </a:schemeClr>
                </a:solidFill>
                <a:latin typeface="Helvetica"/>
                <a:cs typeface="Helvetica"/>
              </a:rPr>
              <a:t>Hands-on working sessions.  Discussions. Deliverables.</a:t>
            </a:r>
          </a:p>
        </p:txBody>
      </p:sp>
      <p:sp>
        <p:nvSpPr>
          <p:cNvPr id="3" name="Title 1"/>
          <p:cNvSpPr txBox="1">
            <a:spLocks/>
          </p:cNvSpPr>
          <p:nvPr/>
        </p:nvSpPr>
        <p:spPr bwMode="auto">
          <a:xfrm>
            <a:off x="1440139" y="251286"/>
            <a:ext cx="6378316" cy="814523"/>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p>
            <a:pPr algn="ctr" eaLnBrk="0" hangingPunct="0">
              <a:lnSpc>
                <a:spcPct val="90000"/>
              </a:lnSpc>
              <a:defRPr/>
            </a:pPr>
            <a:r>
              <a:rPr lang="en-US" sz="3200" kern="0" dirty="0" smtClean="0">
                <a:solidFill>
                  <a:srgbClr val="0F75BC"/>
                </a:solidFill>
                <a:latin typeface="Helvetica"/>
                <a:ea typeface="+mj-ea"/>
                <a:cs typeface="Helvetica"/>
              </a:rPr>
              <a:t>International CCMC – LWS</a:t>
            </a:r>
          </a:p>
          <a:p>
            <a:pPr algn="ctr" eaLnBrk="0" hangingPunct="0">
              <a:lnSpc>
                <a:spcPct val="90000"/>
              </a:lnSpc>
              <a:defRPr/>
            </a:pPr>
            <a:r>
              <a:rPr lang="en-US" sz="3200" kern="0" dirty="0" smtClean="0">
                <a:solidFill>
                  <a:srgbClr val="0F75BC"/>
                </a:solidFill>
                <a:latin typeface="Helvetica"/>
                <a:ea typeface="+mj-ea"/>
                <a:cs typeface="Helvetica"/>
              </a:rPr>
              <a:t> Workshop </a:t>
            </a:r>
            <a:endParaRPr lang="en-US" sz="3200" kern="0" dirty="0">
              <a:solidFill>
                <a:srgbClr val="0F75BC"/>
              </a:solidFill>
              <a:latin typeface="Helvetica"/>
              <a:ea typeface="+mj-ea"/>
              <a:cs typeface="Helvetica"/>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6527" y="140309"/>
            <a:ext cx="923856" cy="901505"/>
          </a:xfrm>
          <a:prstGeom prst="rect">
            <a:avLst/>
          </a:prstGeom>
        </p:spPr>
      </p:pic>
      <p:pic>
        <p:nvPicPr>
          <p:cNvPr id="5" name="Picture 4" descr="NASA Logo small.gif                                            00003952STAAC Graphics MP              ABA78158:"/>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0" y="221305"/>
            <a:ext cx="822450" cy="739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7" descr="nsf_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450" y="221305"/>
            <a:ext cx="1028491" cy="8955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36" descr="CCMC-logo-gif-small.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280383" y="210670"/>
            <a:ext cx="967069"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313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676400" y="165100"/>
            <a:ext cx="6019800" cy="9175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smtClean="0">
                <a:latin typeface="Helvetica Neue" charset="0"/>
                <a:ea typeface="Helvetica Neue" charset="0"/>
                <a:cs typeface="Helvetica Neue" charset="0"/>
              </a:rPr>
              <a:t>Validation results of CME Arrival Prediction (</a:t>
            </a:r>
            <a:r>
              <a:rPr lang="en-US" sz="2800" b="1" dirty="0" err="1" smtClean="0">
                <a:latin typeface="Helvetica Neue" charset="0"/>
                <a:ea typeface="Helvetica Neue" charset="0"/>
                <a:cs typeface="Helvetica Neue" charset="0"/>
              </a:rPr>
              <a:t>Wold</a:t>
            </a:r>
            <a:r>
              <a:rPr lang="en-US" sz="2800" b="1" dirty="0" smtClean="0">
                <a:latin typeface="Helvetica Neue" charset="0"/>
                <a:ea typeface="Helvetica Neue" charset="0"/>
                <a:cs typeface="Helvetica Neue" charset="0"/>
              </a:rPr>
              <a:t> et al., 2016)</a:t>
            </a:r>
            <a:endParaRPr lang="en-US" sz="2800" b="1" dirty="0">
              <a:latin typeface="Helvetica Neue" charset="0"/>
              <a:ea typeface="Helvetica Neue" charset="0"/>
              <a:cs typeface="Helvetica Neue" charset="0"/>
            </a:endParaRPr>
          </a:p>
        </p:txBody>
      </p:sp>
      <p:sp>
        <p:nvSpPr>
          <p:cNvPr id="3" name="Slide Number Placeholder 2"/>
          <p:cNvSpPr>
            <a:spLocks noGrp="1"/>
          </p:cNvSpPr>
          <p:nvPr>
            <p:ph type="sldNum" sz="quarter" idx="10"/>
          </p:nvPr>
        </p:nvSpPr>
        <p:spPr>
          <a:xfrm>
            <a:off x="8785225" y="6629400"/>
            <a:ext cx="358775" cy="228600"/>
          </a:xfrm>
        </p:spPr>
        <p:txBody>
          <a:bodyPr/>
          <a:lstStyle/>
          <a:p>
            <a:pPr>
              <a:defRPr/>
            </a:pPr>
            <a:fld id="{FEE3BB25-0441-2846-A61E-D4814602E710}" type="slidenum">
              <a:rPr lang="en-US" smtClean="0"/>
              <a:pPr>
                <a:defRPr/>
              </a:pPr>
              <a:t>2</a:t>
            </a:fld>
            <a:endParaRPr lang="en-US"/>
          </a:p>
        </p:txBody>
      </p:sp>
      <p:pic>
        <p:nvPicPr>
          <p:cNvPr id="4" name="Picture 3" descr="Summary2-Wold2016AGUENLILValidation.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1066800"/>
            <a:ext cx="7162800" cy="5534890"/>
          </a:xfrm>
          <a:prstGeom prst="rect">
            <a:avLst/>
          </a:prstGeom>
        </p:spPr>
      </p:pic>
      <p:sp>
        <p:nvSpPr>
          <p:cNvPr id="5" name="TextBox 4"/>
          <p:cNvSpPr txBox="1"/>
          <p:nvPr/>
        </p:nvSpPr>
        <p:spPr>
          <a:xfrm>
            <a:off x="6845300" y="1828800"/>
            <a:ext cx="2286000" cy="1015663"/>
          </a:xfrm>
          <a:prstGeom prst="rect">
            <a:avLst/>
          </a:prstGeom>
          <a:noFill/>
        </p:spPr>
        <p:txBody>
          <a:bodyPr wrap="square" rtlCol="0">
            <a:spAutoFit/>
          </a:bodyPr>
          <a:lstStyle/>
          <a:p>
            <a:r>
              <a:rPr lang="en-US" dirty="0" smtClean="0"/>
              <a:t>Error is larger with only two spacecraft instead of three</a:t>
            </a:r>
            <a:endParaRPr lang="en-US" dirty="0"/>
          </a:p>
        </p:txBody>
      </p:sp>
      <p:sp>
        <p:nvSpPr>
          <p:cNvPr id="6" name="Oval 5"/>
          <p:cNvSpPr/>
          <p:nvPr/>
        </p:nvSpPr>
        <p:spPr bwMode="auto">
          <a:xfrm>
            <a:off x="5715000" y="3048000"/>
            <a:ext cx="381000" cy="304800"/>
          </a:xfrm>
          <a:prstGeom prst="ellipse">
            <a:avLst/>
          </a:prstGeom>
          <a:solidFill>
            <a:schemeClr val="accent1">
              <a:alpha val="32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Times New Roman" pitchFamily="-110" charset="0"/>
              <a:ea typeface="ＭＳ Ｐゴシック" pitchFamily="-110" charset="-128"/>
              <a:cs typeface="ＭＳ Ｐゴシック" pitchFamily="-110" charset="-128"/>
            </a:endParaRPr>
          </a:p>
        </p:txBody>
      </p:sp>
      <p:cxnSp>
        <p:nvCxnSpPr>
          <p:cNvPr id="7" name="Straight Arrow Connector 6"/>
          <p:cNvCxnSpPr>
            <a:stCxn id="8" idx="2"/>
          </p:cNvCxnSpPr>
          <p:nvPr/>
        </p:nvCxnSpPr>
        <p:spPr bwMode="auto">
          <a:xfrm flipH="1">
            <a:off x="2743200" y="2844463"/>
            <a:ext cx="5245100" cy="1346537"/>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8" name="Straight Arrow Connector 7"/>
          <p:cNvCxnSpPr>
            <a:stCxn id="8" idx="2"/>
          </p:cNvCxnSpPr>
          <p:nvPr/>
        </p:nvCxnSpPr>
        <p:spPr bwMode="auto">
          <a:xfrm flipH="1">
            <a:off x="3581400" y="2844463"/>
            <a:ext cx="4406900" cy="788074"/>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9" name="Straight Arrow Connector 8"/>
          <p:cNvCxnSpPr>
            <a:stCxn id="8" idx="2"/>
          </p:cNvCxnSpPr>
          <p:nvPr/>
        </p:nvCxnSpPr>
        <p:spPr bwMode="auto">
          <a:xfrm flipH="1">
            <a:off x="5638800" y="2844463"/>
            <a:ext cx="2349500" cy="1422737"/>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10" name="TextBox 9"/>
          <p:cNvSpPr txBox="1"/>
          <p:nvPr/>
        </p:nvSpPr>
        <p:spPr>
          <a:xfrm>
            <a:off x="6313488" y="3642019"/>
            <a:ext cx="2689225" cy="1754326"/>
          </a:xfrm>
          <a:prstGeom prst="rect">
            <a:avLst/>
          </a:prstGeom>
          <a:noFill/>
        </p:spPr>
        <p:txBody>
          <a:bodyPr wrap="square" rtlCol="0">
            <a:spAutoFit/>
          </a:bodyPr>
          <a:lstStyle/>
          <a:p>
            <a:r>
              <a:rPr lang="en-US" sz="1800" dirty="0">
                <a:latin typeface="Helvetica"/>
                <a:cs typeface="Helvetica"/>
              </a:rPr>
              <a:t>D</a:t>
            </a:r>
            <a:r>
              <a:rPr lang="en-US" sz="1800" dirty="0" smtClean="0">
                <a:latin typeface="Helvetica"/>
                <a:cs typeface="Helvetica"/>
              </a:rPr>
              <a:t>uring </a:t>
            </a:r>
            <a:r>
              <a:rPr lang="en-US" sz="1800" dirty="0">
                <a:latin typeface="Helvetica"/>
                <a:cs typeface="Helvetica"/>
              </a:rPr>
              <a:t>the period post </a:t>
            </a:r>
            <a:endParaRPr lang="en-US" sz="1800" dirty="0" smtClean="0">
              <a:latin typeface="Helvetica"/>
              <a:cs typeface="Helvetica"/>
            </a:endParaRPr>
          </a:p>
          <a:p>
            <a:r>
              <a:rPr lang="en-US" sz="1800" dirty="0" smtClean="0">
                <a:latin typeface="Helvetica"/>
                <a:cs typeface="Helvetica"/>
              </a:rPr>
              <a:t>Sept 2014</a:t>
            </a:r>
          </a:p>
          <a:p>
            <a:r>
              <a:rPr lang="en-US" sz="1800" dirty="0" smtClean="0">
                <a:latin typeface="Helvetica"/>
                <a:cs typeface="Helvetica"/>
              </a:rPr>
              <a:t>(</a:t>
            </a:r>
            <a:r>
              <a:rPr lang="en-US" sz="1800" dirty="0">
                <a:latin typeface="Helvetica"/>
                <a:cs typeface="Helvetica"/>
              </a:rPr>
              <a:t>without STEREOB </a:t>
            </a:r>
            <a:endParaRPr lang="en-US" sz="1800" dirty="0" smtClean="0">
              <a:latin typeface="Helvetica"/>
              <a:cs typeface="Helvetica"/>
            </a:endParaRPr>
          </a:p>
          <a:p>
            <a:r>
              <a:rPr lang="en-US" sz="1800" dirty="0" smtClean="0">
                <a:latin typeface="Helvetica"/>
                <a:cs typeface="Helvetica"/>
              </a:rPr>
              <a:t>and </a:t>
            </a:r>
            <a:r>
              <a:rPr lang="en-US" sz="1800" dirty="0">
                <a:latin typeface="Helvetica"/>
                <a:cs typeface="Helvetica"/>
              </a:rPr>
              <a:t>reduced STEREO A coverage) </a:t>
            </a:r>
            <a:r>
              <a:rPr lang="en-US" sz="1800" dirty="0" smtClean="0">
                <a:latin typeface="Helvetica"/>
                <a:cs typeface="Helvetica"/>
              </a:rPr>
              <a:t>a </a:t>
            </a:r>
            <a:r>
              <a:rPr lang="en-US" sz="1800" dirty="0">
                <a:latin typeface="Helvetica"/>
                <a:cs typeface="Helvetica"/>
              </a:rPr>
              <a:t>reduction in skill of </a:t>
            </a:r>
            <a:r>
              <a:rPr lang="en-US" sz="1800" b="1" dirty="0">
                <a:latin typeface="Helvetica"/>
                <a:cs typeface="Helvetica"/>
              </a:rPr>
              <a:t>2.3 hours</a:t>
            </a:r>
            <a:endParaRPr lang="en-US" sz="1800" dirty="0"/>
          </a:p>
        </p:txBody>
      </p:sp>
      <p:pic>
        <p:nvPicPr>
          <p:cNvPr id="11" name="Picture 10" descr="ccmc_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200" y="74660"/>
            <a:ext cx="1153261" cy="970427"/>
          </a:xfrm>
          <a:prstGeom prst="rect">
            <a:avLst/>
          </a:prstGeom>
        </p:spPr>
      </p:pic>
    </p:spTree>
    <p:extLst>
      <p:ext uri="{BB962C8B-B14F-4D97-AF65-F5344CB8AC3E}">
        <p14:creationId xmlns:p14="http://schemas.microsoft.com/office/powerpoint/2010/main" val="734708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127"/>
            <a:ext cx="9144000" cy="6774873"/>
          </a:xfrm>
          <a:prstGeom prst="rect">
            <a:avLst/>
          </a:prstGeom>
        </p:spPr>
      </p:pic>
      <p:sp>
        <p:nvSpPr>
          <p:cNvPr id="3" name="TextBox 2"/>
          <p:cNvSpPr txBox="1"/>
          <p:nvPr/>
        </p:nvSpPr>
        <p:spPr>
          <a:xfrm>
            <a:off x="2898182" y="6214822"/>
            <a:ext cx="3361433" cy="369332"/>
          </a:xfrm>
          <a:prstGeom prst="rect">
            <a:avLst/>
          </a:prstGeom>
          <a:noFill/>
        </p:spPr>
        <p:txBody>
          <a:bodyPr wrap="none" rtlCol="0">
            <a:spAutoFit/>
          </a:bodyPr>
          <a:lstStyle/>
          <a:p>
            <a:r>
              <a:rPr lang="en-US" dirty="0" smtClean="0"/>
              <a:t>SPASE </a:t>
            </a:r>
            <a:r>
              <a:rPr lang="en-US" smtClean="0"/>
              <a:t>metadata implementation</a:t>
            </a:r>
            <a:endParaRPr lang="en-US" dirty="0"/>
          </a:p>
        </p:txBody>
      </p:sp>
    </p:spTree>
    <p:extLst>
      <p:ext uri="{BB962C8B-B14F-4D97-AF65-F5344CB8AC3E}">
        <p14:creationId xmlns:p14="http://schemas.microsoft.com/office/powerpoint/2010/main" val="20124439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127"/>
            <a:ext cx="9144000" cy="6774873"/>
          </a:xfrm>
          <a:prstGeom prst="rect">
            <a:avLst/>
          </a:prstGeom>
        </p:spPr>
      </p:pic>
      <p:sp>
        <p:nvSpPr>
          <p:cNvPr id="3" name="TextBox 2"/>
          <p:cNvSpPr txBox="1"/>
          <p:nvPr/>
        </p:nvSpPr>
        <p:spPr>
          <a:xfrm>
            <a:off x="2898182" y="6214822"/>
            <a:ext cx="3361433" cy="369332"/>
          </a:xfrm>
          <a:prstGeom prst="rect">
            <a:avLst/>
          </a:prstGeom>
          <a:noFill/>
        </p:spPr>
        <p:txBody>
          <a:bodyPr wrap="none" rtlCol="0">
            <a:spAutoFit/>
          </a:bodyPr>
          <a:lstStyle/>
          <a:p>
            <a:r>
              <a:rPr lang="en-US" dirty="0" smtClean="0"/>
              <a:t>SPASE </a:t>
            </a:r>
            <a:r>
              <a:rPr lang="en-US" smtClean="0"/>
              <a:t>metadata implementation</a:t>
            </a:r>
            <a:endParaRPr lang="en-US" dirty="0"/>
          </a:p>
        </p:txBody>
      </p:sp>
      <p:sp>
        <p:nvSpPr>
          <p:cNvPr id="4" name="Oval 3"/>
          <p:cNvSpPr/>
          <p:nvPr/>
        </p:nvSpPr>
        <p:spPr>
          <a:xfrm>
            <a:off x="179956" y="1685925"/>
            <a:ext cx="2436244" cy="269875"/>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103756" y="3314700"/>
            <a:ext cx="2436244" cy="493135"/>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57885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127"/>
            <a:ext cx="9144000" cy="6774873"/>
          </a:xfrm>
          <a:prstGeom prst="rect">
            <a:avLst/>
          </a:prstGeom>
        </p:spPr>
      </p:pic>
      <p:sp>
        <p:nvSpPr>
          <p:cNvPr id="3" name="TextBox 2"/>
          <p:cNvSpPr txBox="1"/>
          <p:nvPr/>
        </p:nvSpPr>
        <p:spPr>
          <a:xfrm>
            <a:off x="2898182" y="6214822"/>
            <a:ext cx="3361433" cy="369332"/>
          </a:xfrm>
          <a:prstGeom prst="rect">
            <a:avLst/>
          </a:prstGeom>
          <a:noFill/>
        </p:spPr>
        <p:txBody>
          <a:bodyPr wrap="none" rtlCol="0">
            <a:spAutoFit/>
          </a:bodyPr>
          <a:lstStyle/>
          <a:p>
            <a:r>
              <a:rPr lang="en-US" dirty="0" smtClean="0"/>
              <a:t>SPASE </a:t>
            </a:r>
            <a:r>
              <a:rPr lang="en-US" smtClean="0"/>
              <a:t>metadata implementation</a:t>
            </a:r>
            <a:endParaRPr lang="en-US" dirty="0"/>
          </a:p>
        </p:txBody>
      </p:sp>
      <p:sp>
        <p:nvSpPr>
          <p:cNvPr id="6" name="Oval 5"/>
          <p:cNvSpPr/>
          <p:nvPr/>
        </p:nvSpPr>
        <p:spPr>
          <a:xfrm>
            <a:off x="1257300" y="2225963"/>
            <a:ext cx="7048500" cy="2904837"/>
          </a:xfrm>
          <a:prstGeom prst="ellipse">
            <a:avLst/>
          </a:prstGeom>
          <a:solidFill>
            <a:schemeClr val="bg1"/>
          </a:solid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solidFill>
                  <a:srgbClr val="FF0000"/>
                </a:solidFill>
                <a:latin typeface="Helvetica Neue" charset="0"/>
                <a:ea typeface="Helvetica Neue" charset="0"/>
                <a:cs typeface="Helvetica Neue" charset="0"/>
              </a:rPr>
              <a:t>New!</a:t>
            </a:r>
          </a:p>
          <a:p>
            <a:pPr algn="ctr"/>
            <a:r>
              <a:rPr lang="en-US" sz="2400" b="1" dirty="0" smtClean="0">
                <a:solidFill>
                  <a:schemeClr val="tx2">
                    <a:lumMod val="60000"/>
                    <a:lumOff val="40000"/>
                  </a:schemeClr>
                </a:solidFill>
                <a:latin typeface="Helvetica Neue" charset="0"/>
                <a:ea typeface="Helvetica Neue" charset="0"/>
                <a:cs typeface="Helvetica Neue" charset="0"/>
              </a:rPr>
              <a:t>L1-L5</a:t>
            </a:r>
          </a:p>
          <a:p>
            <a:pPr algn="ctr"/>
            <a:r>
              <a:rPr lang="en-US" sz="2400" b="1" dirty="0" smtClean="0">
                <a:solidFill>
                  <a:schemeClr val="tx2">
                    <a:lumMod val="60000"/>
                    <a:lumOff val="40000"/>
                  </a:schemeClr>
                </a:solidFill>
                <a:latin typeface="Helvetica Neue" charset="0"/>
                <a:ea typeface="Helvetica Neue" charset="0"/>
                <a:cs typeface="Helvetica Neue" charset="0"/>
              </a:rPr>
              <a:t> CME Properties</a:t>
            </a:r>
          </a:p>
          <a:p>
            <a:pPr algn="ctr"/>
            <a:r>
              <a:rPr lang="en-US" sz="2400" b="1" dirty="0" smtClean="0">
                <a:solidFill>
                  <a:schemeClr val="tx2">
                    <a:lumMod val="60000"/>
                    <a:lumOff val="40000"/>
                  </a:schemeClr>
                </a:solidFill>
                <a:latin typeface="Helvetica Neue" charset="0"/>
                <a:ea typeface="Helvetica Neue" charset="0"/>
                <a:cs typeface="Helvetica Neue" charset="0"/>
              </a:rPr>
              <a:t>Reconstruction </a:t>
            </a:r>
          </a:p>
          <a:p>
            <a:pPr algn="ctr"/>
            <a:r>
              <a:rPr lang="en-US" sz="2400" b="1" dirty="0" smtClean="0">
                <a:solidFill>
                  <a:schemeClr val="tx2">
                    <a:lumMod val="60000"/>
                    <a:lumOff val="40000"/>
                  </a:schemeClr>
                </a:solidFill>
                <a:latin typeface="Helvetica Neue" charset="0"/>
                <a:ea typeface="Helvetica Neue" charset="0"/>
                <a:cs typeface="Helvetica Neue" charset="0"/>
              </a:rPr>
              <a:t>Focused Evaluation Topic </a:t>
            </a:r>
          </a:p>
          <a:p>
            <a:pPr algn="ctr"/>
            <a:endParaRPr lang="en-US" sz="2400" b="1" dirty="0">
              <a:solidFill>
                <a:schemeClr val="tx2">
                  <a:lumMod val="60000"/>
                  <a:lumOff val="40000"/>
                </a:schemeClr>
              </a:solidFill>
              <a:latin typeface="Helvetica Neue" charset="0"/>
              <a:ea typeface="Helvetica Neue" charset="0"/>
              <a:cs typeface="Helvetica Neue" charset="0"/>
            </a:endParaRPr>
          </a:p>
        </p:txBody>
      </p:sp>
    </p:spTree>
    <p:extLst>
      <p:ext uri="{BB962C8B-B14F-4D97-AF65-F5344CB8AC3E}">
        <p14:creationId xmlns:p14="http://schemas.microsoft.com/office/powerpoint/2010/main" val="77783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297230" y="105297"/>
            <a:ext cx="7894270" cy="517003"/>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lvl1pPr eaLnBrk="0" hangingPunct="0">
              <a:defRPr sz="2000">
                <a:solidFill>
                  <a:schemeClr val="tx1"/>
                </a:solidFill>
                <a:latin typeface="Times New Roman" charset="0"/>
                <a:ea typeface="ＭＳ Ｐゴシック" charset="0"/>
                <a:cs typeface="ＭＳ Ｐゴシック" charset="0"/>
              </a:defRPr>
            </a:lvl1pPr>
            <a:lvl2pPr marL="37931725" indent="-37474525"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57200" eaLnBrk="0" fontAlgn="base" hangingPunct="0">
              <a:spcBef>
                <a:spcPct val="0"/>
              </a:spcBef>
              <a:spcAft>
                <a:spcPct val="0"/>
              </a:spcAft>
              <a:defRPr sz="2000">
                <a:solidFill>
                  <a:schemeClr val="tx1"/>
                </a:solidFill>
                <a:latin typeface="Times New Roman" charset="0"/>
                <a:ea typeface="ＭＳ Ｐゴシック" charset="0"/>
              </a:defRPr>
            </a:lvl6pPr>
            <a:lvl7pPr marL="914400" eaLnBrk="0" fontAlgn="base" hangingPunct="0">
              <a:spcBef>
                <a:spcPct val="0"/>
              </a:spcBef>
              <a:spcAft>
                <a:spcPct val="0"/>
              </a:spcAft>
              <a:defRPr sz="2000">
                <a:solidFill>
                  <a:schemeClr val="tx1"/>
                </a:solidFill>
                <a:latin typeface="Times New Roman" charset="0"/>
                <a:ea typeface="ＭＳ Ｐゴシック" charset="0"/>
              </a:defRPr>
            </a:lvl7pPr>
            <a:lvl8pPr marL="1371600" eaLnBrk="0" fontAlgn="base" hangingPunct="0">
              <a:spcBef>
                <a:spcPct val="0"/>
              </a:spcBef>
              <a:spcAft>
                <a:spcPct val="0"/>
              </a:spcAft>
              <a:defRPr sz="2000">
                <a:solidFill>
                  <a:schemeClr val="tx1"/>
                </a:solidFill>
                <a:latin typeface="Times New Roman" charset="0"/>
                <a:ea typeface="ＭＳ Ｐゴシック" charset="0"/>
              </a:defRPr>
            </a:lvl8pPr>
            <a:lvl9pPr marL="18288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lnSpc>
                <a:spcPct val="90000"/>
              </a:lnSpc>
              <a:defRPr/>
            </a:pPr>
            <a:r>
              <a:rPr lang="en-US" sz="2800" dirty="0" smtClean="0">
                <a:solidFill>
                  <a:srgbClr val="FF0000"/>
                </a:solidFill>
                <a:latin typeface="Apple Casual"/>
                <a:cs typeface="Apple Casual"/>
              </a:rPr>
              <a:t>D</a:t>
            </a:r>
            <a:r>
              <a:rPr lang="en-US" sz="2800" dirty="0" smtClean="0">
                <a:solidFill>
                  <a:srgbClr val="0F75BC"/>
                </a:solidFill>
                <a:latin typeface="Apple Casual"/>
                <a:cs typeface="Apple Casual"/>
              </a:rPr>
              <a:t>atabase </a:t>
            </a:r>
            <a:r>
              <a:rPr lang="en-US" sz="2800" dirty="0" smtClean="0">
                <a:solidFill>
                  <a:srgbClr val="FF0000"/>
                </a:solidFill>
                <a:latin typeface="Apple Casual"/>
                <a:cs typeface="Apple Casual"/>
              </a:rPr>
              <a:t>O</a:t>
            </a:r>
            <a:r>
              <a:rPr lang="en-US" sz="2800" dirty="0" smtClean="0">
                <a:solidFill>
                  <a:srgbClr val="0F75BC"/>
                </a:solidFill>
                <a:latin typeface="Apple Casual"/>
                <a:cs typeface="Apple Casual"/>
              </a:rPr>
              <a:t>f </a:t>
            </a:r>
            <a:r>
              <a:rPr lang="en-US" sz="2800" dirty="0" smtClean="0">
                <a:solidFill>
                  <a:srgbClr val="FF0000"/>
                </a:solidFill>
                <a:latin typeface="Apple Casual"/>
                <a:cs typeface="Apple Casual"/>
              </a:rPr>
              <a:t>N</a:t>
            </a:r>
            <a:r>
              <a:rPr lang="en-US" sz="2800" dirty="0" smtClean="0">
                <a:solidFill>
                  <a:srgbClr val="0F75BC"/>
                </a:solidFill>
                <a:latin typeface="Apple Casual"/>
                <a:cs typeface="Apple Casual"/>
              </a:rPr>
              <a:t>otifications, </a:t>
            </a:r>
            <a:r>
              <a:rPr lang="en-US" sz="2800" dirty="0" smtClean="0">
                <a:solidFill>
                  <a:srgbClr val="FF0000"/>
                </a:solidFill>
                <a:latin typeface="Apple Casual"/>
                <a:cs typeface="Apple Casual"/>
              </a:rPr>
              <a:t>K</a:t>
            </a:r>
            <a:r>
              <a:rPr lang="en-US" sz="2800" dirty="0" smtClean="0">
                <a:solidFill>
                  <a:srgbClr val="0F75BC"/>
                </a:solidFill>
                <a:latin typeface="Apple Casual"/>
                <a:cs typeface="Apple Casual"/>
              </a:rPr>
              <a:t>nowledge, </a:t>
            </a:r>
            <a:r>
              <a:rPr lang="en-US" sz="2800" dirty="0" smtClean="0">
                <a:solidFill>
                  <a:srgbClr val="FF0000"/>
                </a:solidFill>
                <a:latin typeface="Apple Casual"/>
                <a:cs typeface="Apple Casual"/>
              </a:rPr>
              <a:t>I</a:t>
            </a:r>
            <a:r>
              <a:rPr lang="en-US" sz="2800" dirty="0" smtClean="0">
                <a:solidFill>
                  <a:srgbClr val="0F75BC"/>
                </a:solidFill>
                <a:latin typeface="Apple Casual"/>
                <a:cs typeface="Apple Casual"/>
              </a:rPr>
              <a:t>nformation </a:t>
            </a:r>
            <a:endParaRPr lang="en-US" sz="2800" b="1" dirty="0" smtClean="0">
              <a:solidFill>
                <a:srgbClr val="0F75BC"/>
              </a:solidFill>
              <a:latin typeface="Apple Casual"/>
              <a:cs typeface="Apple Casual"/>
            </a:endParaRPr>
          </a:p>
        </p:txBody>
      </p:sp>
      <p:sp>
        <p:nvSpPr>
          <p:cNvPr id="3" name="Rectangle 3"/>
          <p:cNvSpPr txBox="1">
            <a:spLocks noChangeArrowheads="1"/>
          </p:cNvSpPr>
          <p:nvPr/>
        </p:nvSpPr>
        <p:spPr bwMode="auto">
          <a:xfrm>
            <a:off x="88900" y="1149767"/>
            <a:ext cx="4953000" cy="4184233"/>
          </a:xfrm>
          <a:prstGeom prst="rect">
            <a:avLst/>
          </a:prstGeom>
          <a:noFill/>
          <a:ln w="19050" cap="flat" cmpd="sng" algn="ctr">
            <a:noFill/>
            <a:prstDash val="solid"/>
            <a:miter lim="800000"/>
            <a:headEnd type="none" w="med" len="med"/>
            <a:tailEnd type="none" w="med" len="med"/>
          </a:ln>
        </p:spPr>
        <p:txBody>
          <a:bodyPr/>
          <a:lstStyle/>
          <a:p>
            <a:pPr marL="342900" lvl="1" indent="-342900">
              <a:spcBef>
                <a:spcPts val="800"/>
              </a:spcBef>
              <a:buFont typeface="Arial" charset="0"/>
              <a:buChar char="•"/>
            </a:pPr>
            <a:r>
              <a:rPr lang="en-US" sz="2200" b="1" dirty="0" smtClean="0">
                <a:latin typeface="Helvetica Neue" charset="0"/>
                <a:ea typeface="Helvetica Neue" charset="0"/>
                <a:cs typeface="Helvetica Neue" charset="0"/>
              </a:rPr>
              <a:t>Online </a:t>
            </a:r>
            <a:r>
              <a:rPr lang="en-US" sz="2200" b="1" dirty="0">
                <a:latin typeface="Helvetica Neue" charset="0"/>
                <a:ea typeface="Helvetica Neue" charset="0"/>
                <a:cs typeface="Helvetica Neue" charset="0"/>
              </a:rPr>
              <a:t>tool for dissemination of forecasts, </a:t>
            </a:r>
            <a:r>
              <a:rPr lang="en-US" sz="2200" b="1" dirty="0" smtClean="0">
                <a:latin typeface="Helvetica Neue" charset="0"/>
                <a:ea typeface="Helvetica Neue" charset="0"/>
                <a:cs typeface="Helvetica Neue" charset="0"/>
              </a:rPr>
              <a:t>notifications</a:t>
            </a:r>
          </a:p>
          <a:p>
            <a:pPr marL="342900" lvl="1" indent="-342900">
              <a:spcBef>
                <a:spcPts val="800"/>
              </a:spcBef>
              <a:buFont typeface="Arial" charset="0"/>
              <a:buChar char="•"/>
            </a:pPr>
            <a:r>
              <a:rPr lang="en-US" sz="2200" b="1" dirty="0" smtClean="0">
                <a:latin typeface="Helvetica Neue" charset="0"/>
                <a:ea typeface="Helvetica Neue" charset="0"/>
                <a:cs typeface="Helvetica Neue" charset="0"/>
              </a:rPr>
              <a:t>Catalog </a:t>
            </a:r>
            <a:r>
              <a:rPr lang="en-US" sz="2200" b="1" dirty="0">
                <a:latin typeface="Helvetica Neue" charset="0"/>
                <a:ea typeface="Helvetica Neue" charset="0"/>
                <a:cs typeface="Helvetica Neue" charset="0"/>
              </a:rPr>
              <a:t>of space weather phenomena</a:t>
            </a:r>
          </a:p>
          <a:p>
            <a:pPr marL="342900" lvl="1" indent="-342900">
              <a:spcBef>
                <a:spcPts val="800"/>
              </a:spcBef>
              <a:buFont typeface="Arial" charset="0"/>
              <a:buChar char="•"/>
            </a:pPr>
            <a:r>
              <a:rPr lang="en-US" sz="2200" b="1" dirty="0">
                <a:latin typeface="Helvetica Neue" charset="0"/>
                <a:ea typeface="Helvetica Neue" charset="0"/>
                <a:cs typeface="Helvetica Neue" charset="0"/>
              </a:rPr>
              <a:t>Knowledgebase of interpretations, simulation results, and forecasting </a:t>
            </a:r>
            <a:r>
              <a:rPr lang="en-US" sz="2200" b="1" dirty="0" smtClean="0">
                <a:latin typeface="Helvetica Neue" charset="0"/>
                <a:ea typeface="Helvetica Neue" charset="0"/>
                <a:cs typeface="Helvetica Neue" charset="0"/>
              </a:rPr>
              <a:t>analysis</a:t>
            </a:r>
          </a:p>
          <a:p>
            <a:pPr marL="342900" lvl="1" indent="-342900">
              <a:spcBef>
                <a:spcPts val="800"/>
              </a:spcBef>
              <a:buFont typeface="Arial" charset="0"/>
              <a:buChar char="•"/>
            </a:pPr>
            <a:r>
              <a:rPr lang="en-US" sz="2200" b="1" dirty="0" smtClean="0">
                <a:latin typeface="Helvetica Neue" charset="0"/>
                <a:ea typeface="Helvetica Neue" charset="0"/>
                <a:cs typeface="Helvetica Neue" charset="0"/>
              </a:rPr>
              <a:t>Linked to CME arrival </a:t>
            </a:r>
            <a:r>
              <a:rPr lang="en-US" sz="2200" b="1" dirty="0" err="1" smtClean="0">
                <a:latin typeface="Helvetica Neue" charset="0"/>
                <a:ea typeface="Helvetica Neue" charset="0"/>
                <a:cs typeface="Helvetica Neue" charset="0"/>
              </a:rPr>
              <a:t>ScoreBoard</a:t>
            </a:r>
            <a:endParaRPr lang="en-US" sz="2200" b="1" dirty="0" smtClean="0">
              <a:latin typeface="Helvetica Neue" charset="0"/>
              <a:ea typeface="Helvetica Neue" charset="0"/>
              <a:cs typeface="Helvetica Neue" charset="0"/>
            </a:endParaRPr>
          </a:p>
          <a:p>
            <a:pPr marL="342900" lvl="1" indent="-342900">
              <a:spcBef>
                <a:spcPts val="800"/>
              </a:spcBef>
              <a:buFont typeface="Arial" charset="0"/>
              <a:buChar char="•"/>
            </a:pPr>
            <a:r>
              <a:rPr lang="en-US" sz="2200" b="1" kern="0" spc="-150" dirty="0" smtClean="0">
                <a:solidFill>
                  <a:srgbClr val="404040"/>
                </a:solidFill>
                <a:latin typeface="Helvetica Neue" charset="0"/>
                <a:ea typeface="Helvetica Neue" charset="0"/>
                <a:cs typeface="Helvetica Neue" charset="0"/>
              </a:rPr>
              <a:t>Comprehensive </a:t>
            </a:r>
            <a:r>
              <a:rPr lang="en-US" sz="2200" b="1" kern="0" spc="-150" dirty="0">
                <a:solidFill>
                  <a:srgbClr val="404040"/>
                </a:solidFill>
                <a:latin typeface="Helvetica Neue" charset="0"/>
                <a:ea typeface="Helvetica Neue" charset="0"/>
                <a:cs typeface="Helvetica Neue" charset="0"/>
              </a:rPr>
              <a:t>database search </a:t>
            </a:r>
            <a:r>
              <a:rPr lang="en-US" sz="2200" b="1" kern="0" spc="-150" dirty="0" smtClean="0">
                <a:solidFill>
                  <a:srgbClr val="404040"/>
                </a:solidFill>
                <a:latin typeface="Helvetica Neue" charset="0"/>
                <a:ea typeface="Helvetica Neue" charset="0"/>
                <a:cs typeface="Helvetica Neue" charset="0"/>
              </a:rPr>
              <a:t>functionality.</a:t>
            </a:r>
          </a:p>
          <a:p>
            <a:pPr marL="342900" indent="-342900">
              <a:spcBef>
                <a:spcPts val="800"/>
              </a:spcBef>
              <a:buClr>
                <a:srgbClr val="0075BD"/>
              </a:buClr>
              <a:buFont typeface="Arial" charset="0"/>
              <a:buChar char="•"/>
              <a:defRPr/>
            </a:pPr>
            <a:endParaRPr lang="en-US" sz="2400" kern="0" spc="-150" dirty="0">
              <a:solidFill>
                <a:srgbClr val="404040"/>
              </a:solidFill>
              <a:latin typeface="Helvetica Neue" charset="0"/>
              <a:ea typeface="Helvetica Neue" charset="0"/>
              <a:cs typeface="Helvetica Neue" charset="0"/>
            </a:endParaRPr>
          </a:p>
        </p:txBody>
      </p:sp>
      <p:sp>
        <p:nvSpPr>
          <p:cNvPr id="5" name="TextBox 4"/>
          <p:cNvSpPr txBox="1"/>
          <p:nvPr/>
        </p:nvSpPr>
        <p:spPr>
          <a:xfrm>
            <a:off x="563930" y="5598190"/>
            <a:ext cx="5181600" cy="707886"/>
          </a:xfrm>
          <a:prstGeom prst="rect">
            <a:avLst/>
          </a:prstGeom>
          <a:noFill/>
        </p:spPr>
        <p:txBody>
          <a:bodyPr wrap="square" rtlCol="0">
            <a:spAutoFit/>
          </a:bodyPr>
          <a:lstStyle/>
          <a:p>
            <a:pPr>
              <a:spcBef>
                <a:spcPts val="1000"/>
              </a:spcBef>
              <a:buClr>
                <a:srgbClr val="0075BD"/>
              </a:buClr>
              <a:defRPr/>
            </a:pPr>
            <a:r>
              <a:rPr lang="en-US" sz="2000" b="1" i="1" u="sng" kern="0" dirty="0" smtClean="0">
                <a:solidFill>
                  <a:schemeClr val="tx2">
                    <a:lumMod val="60000"/>
                    <a:lumOff val="40000"/>
                  </a:schemeClr>
                </a:solidFill>
                <a:latin typeface="Helvetica Neue" charset="0"/>
                <a:ea typeface="Helvetica Neue" charset="0"/>
                <a:cs typeface="Helvetica Neue" charset="0"/>
              </a:rPr>
              <a:t>CCMC/SWRC </a:t>
            </a:r>
            <a:r>
              <a:rPr lang="en-US" sz="2000" b="1" i="1" u="sng" kern="0" dirty="0">
                <a:solidFill>
                  <a:schemeClr val="tx2">
                    <a:lumMod val="60000"/>
                    <a:lumOff val="40000"/>
                  </a:schemeClr>
                </a:solidFill>
                <a:latin typeface="Helvetica Neue" charset="0"/>
                <a:ea typeface="Helvetica Neue" charset="0"/>
                <a:cs typeface="Helvetica Neue" charset="0"/>
              </a:rPr>
              <a:t>team </a:t>
            </a:r>
            <a:r>
              <a:rPr lang="en-US" sz="2000" b="1" i="1" u="sng" kern="0" dirty="0" smtClean="0">
                <a:solidFill>
                  <a:schemeClr val="tx2">
                    <a:lumMod val="60000"/>
                    <a:lumOff val="40000"/>
                  </a:schemeClr>
                </a:solidFill>
                <a:latin typeface="Helvetica Neue" charset="0"/>
                <a:ea typeface="Helvetica Neue" charset="0"/>
                <a:cs typeface="Helvetica Neue" charset="0"/>
              </a:rPr>
              <a:t>provides real-time </a:t>
            </a:r>
            <a:r>
              <a:rPr lang="en-US" sz="2000" b="1" i="1" u="sng" kern="0" dirty="0">
                <a:solidFill>
                  <a:schemeClr val="tx2">
                    <a:lumMod val="60000"/>
                    <a:lumOff val="40000"/>
                  </a:schemeClr>
                </a:solidFill>
                <a:latin typeface="Helvetica Neue" charset="0"/>
                <a:ea typeface="Helvetica Neue" charset="0"/>
                <a:cs typeface="Helvetica Neue" charset="0"/>
              </a:rPr>
              <a:t>feeds to the DONKI</a:t>
            </a:r>
            <a:r>
              <a:rPr lang="en-US" sz="2000" b="1" i="1" u="sng" kern="0" dirty="0" smtClean="0">
                <a:solidFill>
                  <a:schemeClr val="tx2">
                    <a:lumMod val="60000"/>
                    <a:lumOff val="40000"/>
                  </a:schemeClr>
                </a:solidFill>
                <a:latin typeface="Helvetica Neue" charset="0"/>
                <a:ea typeface="Helvetica Neue" charset="0"/>
                <a:cs typeface="Helvetica Neue" charset="0"/>
              </a:rPr>
              <a:t>.</a:t>
            </a:r>
            <a:endParaRPr lang="en-US" sz="2000" b="1" i="1" u="sng" kern="0" dirty="0">
              <a:solidFill>
                <a:schemeClr val="tx2">
                  <a:lumMod val="60000"/>
                  <a:lumOff val="40000"/>
                </a:schemeClr>
              </a:solidFill>
              <a:latin typeface="Helvetica Neue" charset="0"/>
              <a:ea typeface="Helvetica Neue" charset="0"/>
              <a:cs typeface="Helvetica Neue"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7292" y="885577"/>
            <a:ext cx="3904608" cy="3762623"/>
          </a:xfrm>
          <a:prstGeom prst="rect">
            <a:avLst/>
          </a:prstGeom>
        </p:spPr>
      </p:pic>
      <p:sp>
        <p:nvSpPr>
          <p:cNvPr id="9" name="Title 1"/>
          <p:cNvSpPr txBox="1">
            <a:spLocks/>
          </p:cNvSpPr>
          <p:nvPr/>
        </p:nvSpPr>
        <p:spPr bwMode="auto">
          <a:xfrm>
            <a:off x="1033830" y="483786"/>
            <a:ext cx="2522170" cy="627880"/>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lvl1pPr eaLnBrk="0" hangingPunct="0">
              <a:defRPr sz="2000">
                <a:solidFill>
                  <a:schemeClr val="tx1"/>
                </a:solidFill>
                <a:latin typeface="Times New Roman" charset="0"/>
                <a:ea typeface="ＭＳ Ｐゴシック" charset="0"/>
                <a:cs typeface="ＭＳ Ｐゴシック" charset="0"/>
              </a:defRPr>
            </a:lvl1pPr>
            <a:lvl2pPr marL="37931725" indent="-37474525"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57200" eaLnBrk="0" fontAlgn="base" hangingPunct="0">
              <a:spcBef>
                <a:spcPct val="0"/>
              </a:spcBef>
              <a:spcAft>
                <a:spcPct val="0"/>
              </a:spcAft>
              <a:defRPr sz="2000">
                <a:solidFill>
                  <a:schemeClr val="tx1"/>
                </a:solidFill>
                <a:latin typeface="Times New Roman" charset="0"/>
                <a:ea typeface="ＭＳ Ｐゴシック" charset="0"/>
              </a:defRPr>
            </a:lvl6pPr>
            <a:lvl7pPr marL="914400" eaLnBrk="0" fontAlgn="base" hangingPunct="0">
              <a:spcBef>
                <a:spcPct val="0"/>
              </a:spcBef>
              <a:spcAft>
                <a:spcPct val="0"/>
              </a:spcAft>
              <a:defRPr sz="2000">
                <a:solidFill>
                  <a:schemeClr val="tx1"/>
                </a:solidFill>
                <a:latin typeface="Times New Roman" charset="0"/>
                <a:ea typeface="ＭＳ Ｐゴシック" charset="0"/>
              </a:defRPr>
            </a:lvl7pPr>
            <a:lvl8pPr marL="1371600" eaLnBrk="0" fontAlgn="base" hangingPunct="0">
              <a:spcBef>
                <a:spcPct val="0"/>
              </a:spcBef>
              <a:spcAft>
                <a:spcPct val="0"/>
              </a:spcAft>
              <a:defRPr sz="2000">
                <a:solidFill>
                  <a:schemeClr val="tx1"/>
                </a:solidFill>
                <a:latin typeface="Times New Roman" charset="0"/>
                <a:ea typeface="ＭＳ Ｐゴシック" charset="0"/>
              </a:defRPr>
            </a:lvl8pPr>
            <a:lvl9pPr marL="18288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lnSpc>
                <a:spcPct val="90000"/>
              </a:lnSpc>
              <a:defRPr/>
            </a:pPr>
            <a:r>
              <a:rPr lang="en-US" sz="2800" b="1" dirty="0" smtClean="0">
                <a:solidFill>
                  <a:srgbClr val="0F75BC"/>
                </a:solidFill>
                <a:latin typeface="Apple Casual"/>
                <a:cs typeface="Apple Casual"/>
              </a:rPr>
              <a:t>(DONKI)</a:t>
            </a:r>
          </a:p>
        </p:txBody>
      </p:sp>
      <p:pic>
        <p:nvPicPr>
          <p:cNvPr id="10" name="Picture 9" descr="DONKI.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3838" y="4911477"/>
            <a:ext cx="1687662" cy="1770661"/>
          </a:xfrm>
          <a:prstGeom prst="rect">
            <a:avLst/>
          </a:prstGeom>
        </p:spPr>
      </p:pic>
      <p:sp>
        <p:nvSpPr>
          <p:cNvPr id="12" name="Oval 11"/>
          <p:cNvSpPr/>
          <p:nvPr/>
        </p:nvSpPr>
        <p:spPr>
          <a:xfrm>
            <a:off x="5209003" y="3213100"/>
            <a:ext cx="2259162" cy="285996"/>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descr="ScoreBoard_CME_1.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6246" y="3813521"/>
            <a:ext cx="839000" cy="745779"/>
          </a:xfrm>
          <a:prstGeom prst="rect">
            <a:avLst/>
          </a:prstGeom>
        </p:spPr>
      </p:pic>
    </p:spTree>
    <p:extLst>
      <p:ext uri="{BB962C8B-B14F-4D97-AF65-F5344CB8AC3E}">
        <p14:creationId xmlns:p14="http://schemas.microsoft.com/office/powerpoint/2010/main" val="370056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0600"/>
            <a:ext cx="9144000" cy="5557444"/>
          </a:xfrm>
          <a:prstGeom prst="rect">
            <a:avLst/>
          </a:prstGeom>
        </p:spPr>
      </p:pic>
      <p:pic>
        <p:nvPicPr>
          <p:cNvPr id="3" name="Picture 2" descr="ccmc_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99" y="0"/>
            <a:ext cx="1153261" cy="970427"/>
          </a:xfrm>
          <a:prstGeom prst="rect">
            <a:avLst/>
          </a:prstGeom>
        </p:spPr>
      </p:pic>
      <p:pic>
        <p:nvPicPr>
          <p:cNvPr id="4" name="Picture 3" descr="DONKI.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2400" y="990600"/>
            <a:ext cx="1371600" cy="1439055"/>
          </a:xfrm>
          <a:prstGeom prst="rect">
            <a:avLst/>
          </a:prstGeom>
        </p:spPr>
      </p:pic>
      <p:sp>
        <p:nvSpPr>
          <p:cNvPr id="5" name="Title 1"/>
          <p:cNvSpPr txBox="1">
            <a:spLocks/>
          </p:cNvSpPr>
          <p:nvPr/>
        </p:nvSpPr>
        <p:spPr bwMode="auto">
          <a:xfrm>
            <a:off x="1897430" y="198827"/>
            <a:ext cx="6629400" cy="685800"/>
          </a:xfrm>
          <a:prstGeom prst="rect">
            <a:avLst/>
          </a:prstGeom>
          <a:noFill/>
          <a:ln w="9525">
            <a:noFill/>
            <a:miter lim="800000"/>
            <a:headEnd/>
            <a:tailEnd/>
          </a:ln>
          <a:effectLst>
            <a:outerShdw blurRad="25400" dist="25399" dir="2700000" algn="ctr" rotWithShape="0">
              <a:schemeClr val="tx1">
                <a:alpha val="80000"/>
              </a:schemeClr>
            </a:outerShdw>
          </a:effectLst>
        </p:spPr>
        <p:txBody>
          <a:bodyPr anchor="ctr"/>
          <a:lstStyle>
            <a:lvl1pPr eaLnBrk="0" hangingPunct="0">
              <a:defRPr sz="2000">
                <a:solidFill>
                  <a:schemeClr val="tx1"/>
                </a:solidFill>
                <a:latin typeface="Times New Roman" charset="0"/>
                <a:ea typeface="ＭＳ Ｐゴシック" charset="0"/>
                <a:cs typeface="ＭＳ Ｐゴシック" charset="0"/>
              </a:defRPr>
            </a:lvl1pPr>
            <a:lvl2pPr marL="37931725" indent="-37474525"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57200" eaLnBrk="0" fontAlgn="base" hangingPunct="0">
              <a:spcBef>
                <a:spcPct val="0"/>
              </a:spcBef>
              <a:spcAft>
                <a:spcPct val="0"/>
              </a:spcAft>
              <a:defRPr sz="2000">
                <a:solidFill>
                  <a:schemeClr val="tx1"/>
                </a:solidFill>
                <a:latin typeface="Times New Roman" charset="0"/>
                <a:ea typeface="ＭＳ Ｐゴシック" charset="0"/>
              </a:defRPr>
            </a:lvl6pPr>
            <a:lvl7pPr marL="914400" eaLnBrk="0" fontAlgn="base" hangingPunct="0">
              <a:spcBef>
                <a:spcPct val="0"/>
              </a:spcBef>
              <a:spcAft>
                <a:spcPct val="0"/>
              </a:spcAft>
              <a:defRPr sz="2000">
                <a:solidFill>
                  <a:schemeClr val="tx1"/>
                </a:solidFill>
                <a:latin typeface="Times New Roman" charset="0"/>
                <a:ea typeface="ＭＳ Ｐゴシック" charset="0"/>
              </a:defRPr>
            </a:lvl7pPr>
            <a:lvl8pPr marL="1371600" eaLnBrk="0" fontAlgn="base" hangingPunct="0">
              <a:spcBef>
                <a:spcPct val="0"/>
              </a:spcBef>
              <a:spcAft>
                <a:spcPct val="0"/>
              </a:spcAft>
              <a:defRPr sz="2000">
                <a:solidFill>
                  <a:schemeClr val="tx1"/>
                </a:solidFill>
                <a:latin typeface="Times New Roman" charset="0"/>
                <a:ea typeface="ＭＳ Ｐゴシック" charset="0"/>
              </a:defRPr>
            </a:lvl8pPr>
            <a:lvl9pPr marL="1828800" eaLnBrk="0" fontAlgn="base" hangingPunct="0">
              <a:spcBef>
                <a:spcPct val="0"/>
              </a:spcBef>
              <a:spcAft>
                <a:spcPct val="0"/>
              </a:spcAft>
              <a:defRPr sz="2000">
                <a:solidFill>
                  <a:schemeClr val="tx1"/>
                </a:solidFill>
                <a:latin typeface="Times New Roman" charset="0"/>
                <a:ea typeface="ＭＳ Ｐゴシック" charset="0"/>
              </a:defRPr>
            </a:lvl9pPr>
          </a:lstStyle>
          <a:p>
            <a:pPr algn="ctr">
              <a:lnSpc>
                <a:spcPct val="90000"/>
              </a:lnSpc>
              <a:defRPr/>
            </a:pPr>
            <a:r>
              <a:rPr lang="en-US" sz="2800" dirty="0" smtClean="0">
                <a:solidFill>
                  <a:srgbClr val="FF0000"/>
                </a:solidFill>
                <a:latin typeface="Apple Casual"/>
                <a:cs typeface="Apple Casual"/>
              </a:rPr>
              <a:t>D</a:t>
            </a:r>
            <a:r>
              <a:rPr lang="en-US" sz="2800" dirty="0" smtClean="0">
                <a:solidFill>
                  <a:srgbClr val="0F75BC"/>
                </a:solidFill>
                <a:latin typeface="Apple Casual"/>
                <a:cs typeface="Apple Casual"/>
              </a:rPr>
              <a:t>atabase </a:t>
            </a:r>
            <a:r>
              <a:rPr lang="en-US" sz="2800" dirty="0" smtClean="0">
                <a:solidFill>
                  <a:srgbClr val="FF0000"/>
                </a:solidFill>
                <a:latin typeface="Apple Casual"/>
                <a:cs typeface="Apple Casual"/>
              </a:rPr>
              <a:t>O</a:t>
            </a:r>
            <a:r>
              <a:rPr lang="en-US" sz="2800" dirty="0" smtClean="0">
                <a:solidFill>
                  <a:srgbClr val="0F75BC"/>
                </a:solidFill>
                <a:latin typeface="Apple Casual"/>
                <a:cs typeface="Apple Casual"/>
              </a:rPr>
              <a:t>f </a:t>
            </a:r>
            <a:r>
              <a:rPr lang="en-US" sz="2800" dirty="0" smtClean="0">
                <a:solidFill>
                  <a:srgbClr val="FF0000"/>
                </a:solidFill>
                <a:latin typeface="Apple Casual"/>
                <a:cs typeface="Apple Casual"/>
              </a:rPr>
              <a:t>N</a:t>
            </a:r>
            <a:r>
              <a:rPr lang="en-US" sz="2800" dirty="0" smtClean="0">
                <a:solidFill>
                  <a:srgbClr val="0F75BC"/>
                </a:solidFill>
                <a:latin typeface="Apple Casual"/>
                <a:cs typeface="Apple Casual"/>
              </a:rPr>
              <a:t>otifications, </a:t>
            </a:r>
            <a:r>
              <a:rPr lang="en-US" sz="2800" dirty="0" smtClean="0">
                <a:solidFill>
                  <a:srgbClr val="FF0000"/>
                </a:solidFill>
                <a:latin typeface="Apple Casual"/>
                <a:cs typeface="Apple Casual"/>
              </a:rPr>
              <a:t>K</a:t>
            </a:r>
            <a:r>
              <a:rPr lang="en-US" sz="2800" dirty="0" smtClean="0">
                <a:solidFill>
                  <a:srgbClr val="0F75BC"/>
                </a:solidFill>
                <a:latin typeface="Apple Casual"/>
                <a:cs typeface="Apple Casual"/>
              </a:rPr>
              <a:t>nowledge, </a:t>
            </a:r>
            <a:r>
              <a:rPr lang="en-US" sz="2800" dirty="0" smtClean="0">
                <a:solidFill>
                  <a:srgbClr val="FF0000"/>
                </a:solidFill>
                <a:latin typeface="Apple Casual"/>
                <a:cs typeface="Apple Casual"/>
              </a:rPr>
              <a:t>I</a:t>
            </a:r>
            <a:r>
              <a:rPr lang="en-US" sz="2800" dirty="0" smtClean="0">
                <a:solidFill>
                  <a:srgbClr val="0F75BC"/>
                </a:solidFill>
                <a:latin typeface="Apple Casual"/>
                <a:cs typeface="Apple Casual"/>
              </a:rPr>
              <a:t>nformation </a:t>
            </a:r>
            <a:r>
              <a:rPr lang="en-US" sz="2800" b="1" dirty="0" smtClean="0">
                <a:solidFill>
                  <a:srgbClr val="0F75BC"/>
                </a:solidFill>
                <a:latin typeface="Apple Casual"/>
                <a:cs typeface="Apple Casual"/>
              </a:rPr>
              <a:t>(DONKI)</a:t>
            </a:r>
          </a:p>
        </p:txBody>
      </p:sp>
    </p:spTree>
    <p:extLst>
      <p:ext uri="{BB962C8B-B14F-4D97-AF65-F5344CB8AC3E}">
        <p14:creationId xmlns:p14="http://schemas.microsoft.com/office/powerpoint/2010/main" val="480789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469984" y="3744013"/>
            <a:ext cx="1676582" cy="1272487"/>
          </a:xfrm>
          <a:prstGeom prst="round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lumMod val="95000"/>
                    <a:lumOff val="5000"/>
                  </a:schemeClr>
                </a:solidFill>
              </a:rPr>
              <a:t>Coronagraph</a:t>
            </a:r>
          </a:p>
          <a:p>
            <a:pPr algn="ctr"/>
            <a:r>
              <a:rPr lang="en-US" b="1" dirty="0" smtClean="0">
                <a:solidFill>
                  <a:schemeClr val="tx1">
                    <a:lumMod val="95000"/>
                    <a:lumOff val="5000"/>
                  </a:schemeClr>
                </a:solidFill>
              </a:rPr>
              <a:t>images analysis technique</a:t>
            </a:r>
            <a:endParaRPr lang="en-US" b="1" dirty="0">
              <a:solidFill>
                <a:schemeClr val="tx1">
                  <a:lumMod val="95000"/>
                  <a:lumOff val="5000"/>
                </a:schemeClr>
              </a:solidFill>
            </a:endParaRPr>
          </a:p>
        </p:txBody>
      </p:sp>
      <p:pic>
        <p:nvPicPr>
          <p:cNvPr id="10" name="Picture 9"/>
          <p:cNvPicPr>
            <a:picLocks noChangeAspect="1"/>
          </p:cNvPicPr>
          <p:nvPr/>
        </p:nvPicPr>
        <p:blipFill>
          <a:blip r:embed="rId2"/>
          <a:stretch>
            <a:fillRect/>
          </a:stretch>
        </p:blipFill>
        <p:spPr>
          <a:xfrm>
            <a:off x="114333" y="4340324"/>
            <a:ext cx="1019076" cy="1019076"/>
          </a:xfrm>
          <a:prstGeom prst="rect">
            <a:avLst/>
          </a:prstGeom>
        </p:spPr>
      </p:pic>
      <p:pic>
        <p:nvPicPr>
          <p:cNvPr id="11" name="Picture 10"/>
          <p:cNvPicPr>
            <a:picLocks noChangeAspect="1"/>
          </p:cNvPicPr>
          <p:nvPr/>
        </p:nvPicPr>
        <p:blipFill>
          <a:blip r:embed="rId3"/>
          <a:stretch>
            <a:fillRect/>
          </a:stretch>
        </p:blipFill>
        <p:spPr>
          <a:xfrm>
            <a:off x="1133409" y="4340324"/>
            <a:ext cx="1019076" cy="1019076"/>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33" y="1654701"/>
            <a:ext cx="2092292" cy="1042107"/>
          </a:xfrm>
          <a:prstGeom prst="rect">
            <a:avLst/>
          </a:prstGeom>
        </p:spPr>
      </p:pic>
      <p:sp>
        <p:nvSpPr>
          <p:cNvPr id="16" name="Rounded Rectangle 15"/>
          <p:cNvSpPr/>
          <p:nvPr/>
        </p:nvSpPr>
        <p:spPr>
          <a:xfrm>
            <a:off x="2469984" y="5038632"/>
            <a:ext cx="1676582" cy="1222468"/>
          </a:xfrm>
          <a:prstGeom prst="round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smtClean="0">
                <a:solidFill>
                  <a:schemeClr val="tx1">
                    <a:lumMod val="95000"/>
                    <a:lumOff val="5000"/>
                  </a:schemeClr>
                </a:solidFill>
              </a:rPr>
              <a:t>Forecaster</a:t>
            </a:r>
            <a:r>
              <a:rPr lang="en-US" b="1" dirty="0" smtClean="0">
                <a:solidFill>
                  <a:schemeClr val="tx1">
                    <a:lumMod val="95000"/>
                    <a:lumOff val="5000"/>
                  </a:schemeClr>
                </a:solidFill>
              </a:rPr>
              <a:t> </a:t>
            </a:r>
            <a:r>
              <a:rPr lang="en-US" sz="1600" b="1" dirty="0" smtClean="0">
                <a:solidFill>
                  <a:schemeClr val="tx1">
                    <a:lumMod val="95000"/>
                    <a:lumOff val="5000"/>
                  </a:schemeClr>
                </a:solidFill>
              </a:rPr>
              <a:t>interpretation</a:t>
            </a:r>
            <a:endParaRPr lang="en-US" sz="1600" b="1" dirty="0">
              <a:solidFill>
                <a:schemeClr val="tx1">
                  <a:lumMod val="95000"/>
                  <a:lumOff val="5000"/>
                </a:schemeClr>
              </a:solidFill>
            </a:endParaRPr>
          </a:p>
        </p:txBody>
      </p:sp>
      <p:sp>
        <p:nvSpPr>
          <p:cNvPr id="17" name="Rounded Rectangle 16"/>
          <p:cNvSpPr/>
          <p:nvPr/>
        </p:nvSpPr>
        <p:spPr>
          <a:xfrm>
            <a:off x="4425965" y="4553049"/>
            <a:ext cx="1263643" cy="1244600"/>
          </a:xfrm>
          <a:prstGeom prst="round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lumMod val="95000"/>
                    <a:lumOff val="5000"/>
                  </a:schemeClr>
                </a:solidFill>
              </a:rPr>
              <a:t>Cone </a:t>
            </a:r>
            <a:r>
              <a:rPr lang="en-US" b="1" smtClean="0">
                <a:solidFill>
                  <a:schemeClr val="tx1">
                    <a:lumMod val="95000"/>
                    <a:lumOff val="5000"/>
                  </a:schemeClr>
                </a:solidFill>
              </a:rPr>
              <a:t>model  </a:t>
            </a:r>
            <a:r>
              <a:rPr lang="en-US" b="1" dirty="0" smtClean="0">
                <a:solidFill>
                  <a:schemeClr val="tx1">
                    <a:lumMod val="95000"/>
                    <a:lumOff val="5000"/>
                  </a:schemeClr>
                </a:solidFill>
              </a:rPr>
              <a:t>at 21.5 Re</a:t>
            </a:r>
            <a:endParaRPr lang="en-US" b="1" dirty="0">
              <a:solidFill>
                <a:schemeClr val="tx1">
                  <a:lumMod val="95000"/>
                  <a:lumOff val="5000"/>
                </a:schemeClr>
              </a:solidFill>
            </a:endParaRPr>
          </a:p>
        </p:txBody>
      </p:sp>
      <p:sp>
        <p:nvSpPr>
          <p:cNvPr id="18" name="Rounded Rectangle 17"/>
          <p:cNvSpPr/>
          <p:nvPr/>
        </p:nvSpPr>
        <p:spPr>
          <a:xfrm>
            <a:off x="5969000" y="3744013"/>
            <a:ext cx="1549408" cy="1615387"/>
          </a:xfrm>
          <a:prstGeom prst="round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lumMod val="95000"/>
                    <a:lumOff val="5000"/>
                  </a:schemeClr>
                </a:solidFill>
              </a:rPr>
              <a:t>Global MHD simulations</a:t>
            </a:r>
          </a:p>
          <a:p>
            <a:pPr algn="ctr"/>
            <a:r>
              <a:rPr lang="en-US" b="1" dirty="0" smtClean="0">
                <a:solidFill>
                  <a:schemeClr val="tx1">
                    <a:lumMod val="95000"/>
                    <a:lumOff val="5000"/>
                  </a:schemeClr>
                </a:solidFill>
              </a:rPr>
              <a:t>of CME propagation</a:t>
            </a:r>
          </a:p>
        </p:txBody>
      </p:sp>
      <p:sp>
        <p:nvSpPr>
          <p:cNvPr id="19" name="Rounded Rectangle 18"/>
          <p:cNvSpPr/>
          <p:nvPr/>
        </p:nvSpPr>
        <p:spPr>
          <a:xfrm>
            <a:off x="7759699" y="2638523"/>
            <a:ext cx="1231901" cy="2147069"/>
          </a:xfrm>
          <a:prstGeom prst="round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lumMod val="95000"/>
                    <a:lumOff val="5000"/>
                  </a:schemeClr>
                </a:solidFill>
              </a:rPr>
              <a:t>Product:</a:t>
            </a:r>
          </a:p>
          <a:p>
            <a:pPr algn="ctr"/>
            <a:r>
              <a:rPr lang="en-US" b="1" dirty="0" smtClean="0">
                <a:solidFill>
                  <a:schemeClr val="tx1">
                    <a:lumMod val="95000"/>
                    <a:lumOff val="5000"/>
                  </a:schemeClr>
                </a:solidFill>
              </a:rPr>
              <a:t>CME arrival time, </a:t>
            </a:r>
          </a:p>
          <a:p>
            <a:pPr algn="ctr"/>
            <a:r>
              <a:rPr lang="en-US" b="1" dirty="0" smtClean="0">
                <a:solidFill>
                  <a:schemeClr val="tx1">
                    <a:lumMod val="95000"/>
                    <a:lumOff val="5000"/>
                  </a:schemeClr>
                </a:solidFill>
              </a:rPr>
              <a:t>V, N, B at L1</a:t>
            </a:r>
            <a:endParaRPr lang="en-US" b="1" dirty="0">
              <a:solidFill>
                <a:schemeClr val="tx1">
                  <a:lumMod val="95000"/>
                  <a:lumOff val="5000"/>
                </a:schemeClr>
              </a:solidFill>
            </a:endParaRPr>
          </a:p>
        </p:txBody>
      </p:sp>
      <p:sp>
        <p:nvSpPr>
          <p:cNvPr id="20" name="Rounded Rectangle 19"/>
          <p:cNvSpPr/>
          <p:nvPr/>
        </p:nvSpPr>
        <p:spPr>
          <a:xfrm>
            <a:off x="2469984" y="1686035"/>
            <a:ext cx="1676582" cy="979438"/>
          </a:xfrm>
          <a:prstGeom prst="round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err="1" smtClean="0">
                <a:solidFill>
                  <a:schemeClr val="tx1">
                    <a:lumMod val="95000"/>
                    <a:lumOff val="5000"/>
                  </a:schemeClr>
                </a:solidFill>
              </a:rPr>
              <a:t>Magnetogram</a:t>
            </a:r>
            <a:r>
              <a:rPr lang="en-US" b="1" dirty="0" smtClean="0">
                <a:solidFill>
                  <a:schemeClr val="tx1">
                    <a:lumMod val="95000"/>
                    <a:lumOff val="5000"/>
                  </a:schemeClr>
                </a:solidFill>
              </a:rPr>
              <a:t> analysis technique</a:t>
            </a:r>
            <a:endParaRPr lang="en-US" b="1" dirty="0">
              <a:solidFill>
                <a:schemeClr val="tx1">
                  <a:lumMod val="95000"/>
                  <a:lumOff val="5000"/>
                </a:schemeClr>
              </a:solidFill>
            </a:endParaRPr>
          </a:p>
        </p:txBody>
      </p:sp>
      <p:sp>
        <p:nvSpPr>
          <p:cNvPr id="21" name="Rounded Rectangle 20"/>
          <p:cNvSpPr/>
          <p:nvPr/>
        </p:nvSpPr>
        <p:spPr>
          <a:xfrm>
            <a:off x="4362465" y="1718554"/>
            <a:ext cx="1390635" cy="1143354"/>
          </a:xfrm>
          <a:prstGeom prst="round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smtClean="0">
                <a:solidFill>
                  <a:schemeClr val="tx1">
                    <a:lumMod val="95000"/>
                    <a:lumOff val="5000"/>
                  </a:schemeClr>
                </a:solidFill>
              </a:rPr>
              <a:t>Boundary conditions at  model  </a:t>
            </a:r>
            <a:r>
              <a:rPr lang="en-US" b="1" dirty="0" smtClean="0">
                <a:solidFill>
                  <a:schemeClr val="tx1">
                    <a:lumMod val="95000"/>
                    <a:lumOff val="5000"/>
                  </a:schemeClr>
                </a:solidFill>
              </a:rPr>
              <a:t>at 21.5 Re</a:t>
            </a:r>
            <a:endParaRPr lang="en-US" b="1" dirty="0">
              <a:solidFill>
                <a:schemeClr val="tx1">
                  <a:lumMod val="95000"/>
                  <a:lumOff val="5000"/>
                </a:schemeClr>
              </a:solidFill>
            </a:endParaRPr>
          </a:p>
        </p:txBody>
      </p:sp>
      <p:sp>
        <p:nvSpPr>
          <p:cNvPr id="22" name="Rounded Rectangle 21"/>
          <p:cNvSpPr/>
          <p:nvPr/>
        </p:nvSpPr>
        <p:spPr>
          <a:xfrm>
            <a:off x="5969000" y="2079724"/>
            <a:ext cx="1549408" cy="1638300"/>
          </a:xfrm>
          <a:prstGeom prst="round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lumMod val="95000"/>
                    <a:lumOff val="5000"/>
                  </a:schemeClr>
                </a:solidFill>
              </a:rPr>
              <a:t>Global MHD simulations</a:t>
            </a:r>
          </a:p>
          <a:p>
            <a:pPr algn="ctr"/>
            <a:r>
              <a:rPr lang="en-US" b="1" dirty="0" smtClean="0">
                <a:solidFill>
                  <a:schemeClr val="tx1">
                    <a:lumMod val="95000"/>
                    <a:lumOff val="5000"/>
                  </a:schemeClr>
                </a:solidFill>
              </a:rPr>
              <a:t>of background heliosphere </a:t>
            </a:r>
          </a:p>
        </p:txBody>
      </p:sp>
      <p:sp>
        <p:nvSpPr>
          <p:cNvPr id="23" name="Rectangle 22"/>
          <p:cNvSpPr/>
          <p:nvPr/>
        </p:nvSpPr>
        <p:spPr>
          <a:xfrm>
            <a:off x="800100" y="186871"/>
            <a:ext cx="8064500" cy="954107"/>
          </a:xfrm>
          <a:prstGeom prst="rect">
            <a:avLst/>
          </a:prstGeom>
        </p:spPr>
        <p:txBody>
          <a:bodyPr wrap="square">
            <a:spAutoFit/>
          </a:bodyPr>
          <a:lstStyle/>
          <a:p>
            <a:pPr algn="ctr"/>
            <a:r>
              <a:rPr lang="en-US" sz="2800" b="1" dirty="0" smtClean="0">
                <a:solidFill>
                  <a:schemeClr val="tx2">
                    <a:lumMod val="60000"/>
                    <a:lumOff val="40000"/>
                  </a:schemeClr>
                </a:solidFill>
                <a:latin typeface="Helvetica Neue" charset="0"/>
                <a:ea typeface="Helvetica Neue" charset="0"/>
                <a:cs typeface="Helvetica Neue" charset="0"/>
              </a:rPr>
              <a:t>A chain from observations to </a:t>
            </a:r>
            <a:r>
              <a:rPr lang="en-US" sz="2800" b="1" smtClean="0">
                <a:solidFill>
                  <a:schemeClr val="tx2">
                    <a:lumMod val="60000"/>
                    <a:lumOff val="40000"/>
                  </a:schemeClr>
                </a:solidFill>
                <a:latin typeface="Helvetica Neue" charset="0"/>
                <a:ea typeface="Helvetica Neue" charset="0"/>
                <a:cs typeface="Helvetica Neue" charset="0"/>
              </a:rPr>
              <a:t>SW predictions</a:t>
            </a:r>
            <a:endParaRPr lang="en-US" sz="2800" b="1" dirty="0" smtClean="0">
              <a:solidFill>
                <a:schemeClr val="tx2">
                  <a:lumMod val="60000"/>
                  <a:lumOff val="40000"/>
                </a:schemeClr>
              </a:solidFill>
              <a:latin typeface="Helvetica Neue" charset="0"/>
              <a:ea typeface="Helvetica Neue" charset="0"/>
              <a:cs typeface="Helvetica Neue" charset="0"/>
            </a:endParaRPr>
          </a:p>
          <a:p>
            <a:pPr algn="ctr"/>
            <a:r>
              <a:rPr lang="en-US" sz="2800" b="1" dirty="0" smtClean="0">
                <a:solidFill>
                  <a:schemeClr val="tx2">
                    <a:lumMod val="60000"/>
                    <a:lumOff val="40000"/>
                  </a:schemeClr>
                </a:solidFill>
                <a:latin typeface="Helvetica Neue" charset="0"/>
                <a:ea typeface="Helvetica Neue" charset="0"/>
                <a:cs typeface="Helvetica Neue" charset="0"/>
              </a:rPr>
              <a:t>(sources of uncertainty)</a:t>
            </a:r>
            <a:endParaRPr lang="en-US" sz="2800" b="1" dirty="0">
              <a:solidFill>
                <a:schemeClr val="tx2">
                  <a:lumMod val="60000"/>
                  <a:lumOff val="40000"/>
                </a:schemeClr>
              </a:solidFill>
              <a:latin typeface="Helvetica Neue" charset="0"/>
              <a:ea typeface="Helvetica Neue" charset="0"/>
              <a:cs typeface="Helvetica Neue" charset="0"/>
            </a:endParaRPr>
          </a:p>
        </p:txBody>
      </p:sp>
      <p:sp>
        <p:nvSpPr>
          <p:cNvPr id="24" name="Right Arrow 23"/>
          <p:cNvSpPr/>
          <p:nvPr/>
        </p:nvSpPr>
        <p:spPr>
          <a:xfrm>
            <a:off x="2190593" y="2095786"/>
            <a:ext cx="393700" cy="165100"/>
          </a:xfrm>
          <a:prstGeom prst="rightArrow">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ight Arrow 29"/>
          <p:cNvSpPr/>
          <p:nvPr/>
        </p:nvSpPr>
        <p:spPr>
          <a:xfrm>
            <a:off x="4070193" y="2108486"/>
            <a:ext cx="393700" cy="165100"/>
          </a:xfrm>
          <a:prstGeom prst="rightArrow">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ight Arrow 30"/>
          <p:cNvSpPr/>
          <p:nvPr/>
        </p:nvSpPr>
        <p:spPr>
          <a:xfrm>
            <a:off x="5708493" y="2273586"/>
            <a:ext cx="393700" cy="165100"/>
          </a:xfrm>
          <a:prstGeom prst="rightArrow">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ight Arrow 31"/>
          <p:cNvSpPr/>
          <p:nvPr/>
        </p:nvSpPr>
        <p:spPr>
          <a:xfrm>
            <a:off x="2139793" y="4800886"/>
            <a:ext cx="393700" cy="165100"/>
          </a:xfrm>
          <a:prstGeom prst="rightArrow">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ight Arrow 32"/>
          <p:cNvSpPr/>
          <p:nvPr/>
        </p:nvSpPr>
        <p:spPr>
          <a:xfrm>
            <a:off x="4044793" y="4953286"/>
            <a:ext cx="393700" cy="165100"/>
          </a:xfrm>
          <a:prstGeom prst="rightArrow">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ight Arrow 33"/>
          <p:cNvSpPr/>
          <p:nvPr/>
        </p:nvSpPr>
        <p:spPr>
          <a:xfrm>
            <a:off x="5683093" y="4699286"/>
            <a:ext cx="393700" cy="165100"/>
          </a:xfrm>
          <a:prstGeom prst="rightArrow">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ight Arrow 34"/>
          <p:cNvSpPr/>
          <p:nvPr/>
        </p:nvSpPr>
        <p:spPr>
          <a:xfrm>
            <a:off x="7461093" y="3657886"/>
            <a:ext cx="393700" cy="165100"/>
          </a:xfrm>
          <a:prstGeom prst="rightArrow">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43382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600" y="38275"/>
            <a:ext cx="7826000" cy="730453"/>
          </a:xfrm>
        </p:spPr>
        <p:txBody>
          <a:bodyPr>
            <a:noAutofit/>
          </a:bodyPr>
          <a:lstStyle/>
          <a:p>
            <a:r>
              <a:rPr lang="en-US" sz="2800" b="1" dirty="0" smtClean="0">
                <a:solidFill>
                  <a:schemeClr val="tx2">
                    <a:lumMod val="60000"/>
                    <a:lumOff val="40000"/>
                  </a:schemeClr>
                </a:solidFill>
                <a:latin typeface="Helvetica Neue" charset="0"/>
                <a:ea typeface="Helvetica Neue" charset="0"/>
                <a:cs typeface="Helvetica Neue" charset="0"/>
              </a:rPr>
              <a:t>STEREO_CAT</a:t>
            </a:r>
            <a:br>
              <a:rPr lang="en-US" sz="2800" b="1" dirty="0" smtClean="0">
                <a:solidFill>
                  <a:schemeClr val="tx2">
                    <a:lumMod val="60000"/>
                    <a:lumOff val="40000"/>
                  </a:schemeClr>
                </a:solidFill>
                <a:latin typeface="Helvetica Neue" charset="0"/>
                <a:ea typeface="Helvetica Neue" charset="0"/>
                <a:cs typeface="Helvetica Neue" charset="0"/>
              </a:rPr>
            </a:br>
            <a:r>
              <a:rPr lang="en-US" sz="2800" b="1" dirty="0" smtClean="0">
                <a:solidFill>
                  <a:schemeClr val="tx2">
                    <a:lumMod val="60000"/>
                    <a:lumOff val="40000"/>
                  </a:schemeClr>
                </a:solidFill>
                <a:latin typeface="Helvetica Neue" charset="0"/>
                <a:ea typeface="Helvetica Neue" charset="0"/>
                <a:cs typeface="Helvetica Neue" charset="0"/>
              </a:rPr>
              <a:t>(</a:t>
            </a:r>
            <a:r>
              <a:rPr lang="en-US" sz="2800" b="1" dirty="0">
                <a:solidFill>
                  <a:schemeClr val="tx2">
                    <a:lumMod val="60000"/>
                    <a:lumOff val="40000"/>
                  </a:schemeClr>
                </a:solidFill>
                <a:latin typeface="Helvetica Neue" charset="0"/>
                <a:ea typeface="Helvetica Neue" charset="0"/>
                <a:cs typeface="Helvetica Neue" charset="0"/>
              </a:rPr>
              <a:t>http://</a:t>
            </a:r>
            <a:r>
              <a:rPr lang="en-US" sz="2800" b="1" dirty="0" err="1" smtClean="0">
                <a:solidFill>
                  <a:schemeClr val="tx2">
                    <a:lumMod val="60000"/>
                    <a:lumOff val="40000"/>
                  </a:schemeClr>
                </a:solidFill>
                <a:latin typeface="Helvetica Neue" charset="0"/>
                <a:ea typeface="Helvetica Neue" charset="0"/>
                <a:cs typeface="Helvetica Neue" charset="0"/>
              </a:rPr>
              <a:t>ccmc.gsfc.nasa.gov</a:t>
            </a:r>
            <a:r>
              <a:rPr lang="en-US" sz="2800" b="1" dirty="0" smtClean="0">
                <a:solidFill>
                  <a:schemeClr val="tx2">
                    <a:lumMod val="60000"/>
                    <a:lumOff val="40000"/>
                  </a:schemeClr>
                </a:solidFill>
                <a:latin typeface="Helvetica Neue" charset="0"/>
                <a:ea typeface="Helvetica Neue" charset="0"/>
                <a:cs typeface="Helvetica Neue" charset="0"/>
              </a:rPr>
              <a:t>/analysis/stereo) </a:t>
            </a:r>
            <a:endParaRPr lang="en-US" sz="2800" b="1" dirty="0">
              <a:solidFill>
                <a:schemeClr val="tx2">
                  <a:lumMod val="60000"/>
                  <a:lumOff val="40000"/>
                </a:schemeClr>
              </a:solidFill>
              <a:latin typeface="Helvetica Neue" charset="0"/>
              <a:ea typeface="Helvetica Neue" charset="0"/>
              <a:cs typeface="Helvetica Neue" charset="0"/>
            </a:endParaRPr>
          </a:p>
        </p:txBody>
      </p:sp>
      <p:sp>
        <p:nvSpPr>
          <p:cNvPr id="4" name="Slide Number Placeholder 3"/>
          <p:cNvSpPr>
            <a:spLocks noGrp="1"/>
          </p:cNvSpPr>
          <p:nvPr>
            <p:ph type="sldNum" sz="quarter" idx="11"/>
          </p:nvPr>
        </p:nvSpPr>
        <p:spPr/>
        <p:txBody>
          <a:bodyPr/>
          <a:lstStyle/>
          <a:p>
            <a:pPr>
              <a:defRPr/>
            </a:pPr>
            <a:fld id="{90F2E363-4ABE-AA40-9761-5823B4269082}" type="slidenum">
              <a:rPr lang="en-US" smtClean="0"/>
              <a:pPr>
                <a:defRPr/>
              </a:pPr>
              <a:t>6</a:t>
            </a:fld>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907668361"/>
              </p:ext>
            </p:extLst>
          </p:nvPr>
        </p:nvGraphicFramePr>
        <p:xfrm>
          <a:off x="4517259" y="3346450"/>
          <a:ext cx="109483" cy="165100"/>
        </p:xfrm>
        <a:graphic>
          <a:graphicData uri="http://schemas.openxmlformats.org/presentationml/2006/ole">
            <mc:AlternateContent xmlns:mc="http://schemas.openxmlformats.org/markup-compatibility/2006">
              <mc:Choice xmlns:v="urn:schemas-microsoft-com:vml" Requires="v">
                <p:oleObj spid="_x0000_s3141" name="Equation" r:id="rId3" imgW="114300" imgH="165100" progId="Equation.3">
                  <p:embed/>
                </p:oleObj>
              </mc:Choice>
              <mc:Fallback>
                <p:oleObj name="Equation" r:id="rId3" imgW="114300" imgH="165100" progId="Equation.3">
                  <p:embed/>
                  <p:pic>
                    <p:nvPicPr>
                      <p:cNvPr id="0" name=""/>
                      <p:cNvPicPr/>
                      <p:nvPr/>
                    </p:nvPicPr>
                    <p:blipFill>
                      <a:blip r:embed="rId4"/>
                      <a:stretch>
                        <a:fillRect/>
                      </a:stretch>
                    </p:blipFill>
                    <p:spPr>
                      <a:xfrm>
                        <a:off x="4517259" y="3346450"/>
                        <a:ext cx="109483" cy="165100"/>
                      </a:xfrm>
                      <a:prstGeom prst="rect">
                        <a:avLst/>
                      </a:prstGeom>
                    </p:spPr>
                  </p:pic>
                </p:oleObj>
              </mc:Fallback>
            </mc:AlternateContent>
          </a:graphicData>
        </a:graphic>
      </p:graphicFrame>
      <p:pic>
        <p:nvPicPr>
          <p:cNvPr id="5" name="Picture 4" descr="StereoCAT.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597" y="1388526"/>
            <a:ext cx="8122845" cy="5494496"/>
          </a:xfrm>
          <a:prstGeom prst="rect">
            <a:avLst/>
          </a:prstGeom>
        </p:spPr>
      </p:pic>
      <p:cxnSp>
        <p:nvCxnSpPr>
          <p:cNvPr id="6" name="Straight Arrow Connector 5"/>
          <p:cNvCxnSpPr/>
          <p:nvPr/>
        </p:nvCxnSpPr>
        <p:spPr bwMode="auto">
          <a:xfrm flipH="1" flipV="1">
            <a:off x="2747289" y="4343400"/>
            <a:ext cx="729885" cy="228600"/>
          </a:xfrm>
          <a:prstGeom prst="straightConnector1">
            <a:avLst/>
          </a:prstGeom>
          <a:ln>
            <a:headEnd type="arrow"/>
            <a:tailEnd type="arrow"/>
          </a:ln>
        </p:spPr>
        <p:style>
          <a:lnRef idx="3">
            <a:schemeClr val="accent1"/>
          </a:lnRef>
          <a:fillRef idx="0">
            <a:schemeClr val="accent1"/>
          </a:fillRef>
          <a:effectRef idx="2">
            <a:schemeClr val="accent1"/>
          </a:effectRef>
          <a:fontRef idx="minor">
            <a:schemeClr val="tx1"/>
          </a:fontRef>
        </p:style>
      </p:cxnSp>
      <p:sp>
        <p:nvSpPr>
          <p:cNvPr id="10" name="TextBox 9"/>
          <p:cNvSpPr txBox="1"/>
          <p:nvPr/>
        </p:nvSpPr>
        <p:spPr>
          <a:xfrm>
            <a:off x="849588" y="5637895"/>
            <a:ext cx="1400864" cy="340302"/>
          </a:xfrm>
          <a:prstGeom prst="rect">
            <a:avLst/>
          </a:prstGeom>
          <a:solidFill>
            <a:srgbClr val="00FFFF"/>
          </a:solidFill>
        </p:spPr>
        <p:txBody>
          <a:bodyPr wrap="none" lIns="89233" tIns="44617" rIns="89233" bIns="44617" rtlCol="0">
            <a:spAutoFit/>
          </a:bodyPr>
          <a:lstStyle/>
          <a:p>
            <a:r>
              <a:rPr lang="en-US" sz="1626" dirty="0"/>
              <a:t>Snapshot time</a:t>
            </a:r>
          </a:p>
        </p:txBody>
      </p:sp>
      <p:cxnSp>
        <p:nvCxnSpPr>
          <p:cNvPr id="12" name="Straight Arrow Connector 11"/>
          <p:cNvCxnSpPr/>
          <p:nvPr/>
        </p:nvCxnSpPr>
        <p:spPr bwMode="auto">
          <a:xfrm>
            <a:off x="2017404" y="6019801"/>
            <a:ext cx="291954" cy="228600"/>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pic>
        <p:nvPicPr>
          <p:cNvPr id="13" name="Picture 28" descr="CCMC-log-words-right cop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023" y="84967"/>
            <a:ext cx="948578" cy="656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4" name="Straight Arrow Connector 13"/>
          <p:cNvCxnSpPr/>
          <p:nvPr/>
        </p:nvCxnSpPr>
        <p:spPr bwMode="auto">
          <a:xfrm flipH="1">
            <a:off x="5447862" y="1447800"/>
            <a:ext cx="1094828" cy="1283351"/>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bwMode="auto">
          <a:xfrm>
            <a:off x="2017404" y="1790166"/>
            <a:ext cx="1970689" cy="1257834"/>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pic>
        <p:nvPicPr>
          <p:cNvPr id="16" name="Picture 42" descr="StereoCAT_logo.tiff"/>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25510" y="1380295"/>
            <a:ext cx="1995150" cy="19440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Content Placeholder 2"/>
          <p:cNvSpPr txBox="1">
            <a:spLocks/>
          </p:cNvSpPr>
          <p:nvPr/>
        </p:nvSpPr>
        <p:spPr bwMode="auto">
          <a:xfrm>
            <a:off x="96785" y="901545"/>
            <a:ext cx="8717015" cy="368195"/>
          </a:xfrm>
          <a:prstGeom prst="rect">
            <a:avLst/>
          </a:prstGeom>
          <a:noFill/>
          <a:ln w="9525">
            <a:noFill/>
            <a:miter lim="800000"/>
            <a:headEnd/>
            <a:tailEnd/>
          </a:ln>
        </p:spPr>
        <p:txBody>
          <a:bodyPr vert="horz" wrap="square" lIns="89233" tIns="44617" rIns="89233" bIns="44617" numCol="1" anchor="t" anchorCtr="0" compatLnSpc="1">
            <a:prstTxWarp prst="textNoShape">
              <a:avLst/>
            </a:prstTxWarp>
            <a:spAutoFit/>
          </a:bodyPr>
          <a:lstStyle>
            <a:lvl1pPr marL="287338" indent="-287338" algn="l" defTabSz="768350" rtl="0" eaLnBrk="0" fontAlgn="base" hangingPunct="0">
              <a:spcBef>
                <a:spcPct val="25000"/>
              </a:spcBef>
              <a:spcAft>
                <a:spcPct val="0"/>
              </a:spcAft>
              <a:buClr>
                <a:srgbClr val="000080"/>
              </a:buClr>
              <a:buSzPct val="80000"/>
              <a:buFont typeface="Webdings" charset="2"/>
              <a:buBlip>
                <a:blip r:embed="rId8"/>
              </a:buBlip>
              <a:defRPr sz="2000" b="1">
                <a:solidFill>
                  <a:srgbClr val="25426C"/>
                </a:solidFill>
                <a:latin typeface="+mn-lt"/>
                <a:ea typeface="ＭＳ Ｐゴシック" pitchFamily="-112" charset="-128"/>
                <a:cs typeface="ＭＳ Ｐゴシック" pitchFamily="-112" charset="-128"/>
              </a:defRPr>
            </a:lvl1pPr>
            <a:lvl2pPr marL="623888" indent="-239713" algn="l" defTabSz="768350" rtl="0" eaLnBrk="0" fontAlgn="base" hangingPunct="0">
              <a:spcBef>
                <a:spcPct val="25000"/>
              </a:spcBef>
              <a:spcAft>
                <a:spcPct val="0"/>
              </a:spcAft>
              <a:buClr>
                <a:srgbClr val="000080"/>
              </a:buClr>
              <a:buFont typeface="Webdings" charset="2"/>
              <a:buBlip>
                <a:blip r:embed="rId9"/>
              </a:buBlip>
              <a:defRPr sz="2000">
                <a:solidFill>
                  <a:srgbClr val="25426C"/>
                </a:solidFill>
                <a:latin typeface="+mn-lt"/>
                <a:ea typeface="ＭＳ Ｐゴシック" pitchFamily="-112" charset="-128"/>
              </a:defRPr>
            </a:lvl2pPr>
            <a:lvl3pPr marL="960438" indent="-192088" algn="l" defTabSz="768350" rtl="0" eaLnBrk="0" fontAlgn="base" hangingPunct="0">
              <a:spcBef>
                <a:spcPct val="25000"/>
              </a:spcBef>
              <a:spcAft>
                <a:spcPct val="0"/>
              </a:spcAft>
              <a:buClr>
                <a:srgbClr val="000080"/>
              </a:buClr>
              <a:buFont typeface="Webdings" charset="2"/>
              <a:buBlip>
                <a:blip r:embed="rId10"/>
              </a:buBlip>
              <a:defRPr>
                <a:solidFill>
                  <a:srgbClr val="25426C"/>
                </a:solidFill>
                <a:latin typeface="+mn-lt"/>
                <a:ea typeface="ＭＳ Ｐゴシック" pitchFamily="-112" charset="-128"/>
              </a:defRPr>
            </a:lvl3pPr>
            <a:lvl4pPr marL="1344613" indent="-192088" algn="l" defTabSz="768350" rtl="0" eaLnBrk="0" fontAlgn="base" hangingPunct="0">
              <a:spcBef>
                <a:spcPct val="25000"/>
              </a:spcBef>
              <a:spcAft>
                <a:spcPct val="0"/>
              </a:spcAft>
              <a:buClr>
                <a:srgbClr val="000080"/>
              </a:buClr>
              <a:buFont typeface="Monotype Sorts" charset="2"/>
              <a:buChar char="4"/>
              <a:defRPr sz="1600">
                <a:solidFill>
                  <a:srgbClr val="25426C"/>
                </a:solidFill>
                <a:latin typeface="+mn-lt"/>
                <a:ea typeface="ＭＳ Ｐゴシック" pitchFamily="-112" charset="-128"/>
              </a:defRPr>
            </a:lvl4pPr>
            <a:lvl5pPr marL="1728788" indent="-192088" algn="l" defTabSz="768350" rtl="0" eaLnBrk="0" fontAlgn="base" hangingPunct="0">
              <a:spcBef>
                <a:spcPct val="25000"/>
              </a:spcBef>
              <a:spcAft>
                <a:spcPct val="0"/>
              </a:spcAft>
              <a:buClr>
                <a:srgbClr val="000080"/>
              </a:buClr>
              <a:buFont typeface="Monotype Sorts" charset="2"/>
              <a:buChar char="b"/>
              <a:defRPr sz="1400">
                <a:solidFill>
                  <a:srgbClr val="25426C"/>
                </a:solidFill>
                <a:latin typeface="+mn-lt"/>
                <a:ea typeface="ＭＳ Ｐゴシック" pitchFamily="-112" charset="-128"/>
              </a:defRPr>
            </a:lvl5pPr>
            <a:lvl6pPr marL="2185988" indent="-192088" algn="l" defTabSz="768350" rtl="0" eaLnBrk="0" fontAlgn="base" hangingPunct="0">
              <a:spcBef>
                <a:spcPct val="25000"/>
              </a:spcBef>
              <a:spcAft>
                <a:spcPct val="0"/>
              </a:spcAft>
              <a:buClr>
                <a:srgbClr val="000080"/>
              </a:buClr>
              <a:buFont typeface="Monotype Sorts" pitchFamily="-112" charset="2"/>
              <a:buChar char="b"/>
              <a:defRPr sz="1400">
                <a:solidFill>
                  <a:srgbClr val="25426C"/>
                </a:solidFill>
                <a:latin typeface="+mn-lt"/>
                <a:ea typeface="ＭＳ Ｐゴシック" pitchFamily="-112" charset="-128"/>
              </a:defRPr>
            </a:lvl6pPr>
            <a:lvl7pPr marL="2643188" indent="-192088" algn="l" defTabSz="768350" rtl="0" eaLnBrk="0" fontAlgn="base" hangingPunct="0">
              <a:spcBef>
                <a:spcPct val="25000"/>
              </a:spcBef>
              <a:spcAft>
                <a:spcPct val="0"/>
              </a:spcAft>
              <a:buClr>
                <a:srgbClr val="000080"/>
              </a:buClr>
              <a:buFont typeface="Monotype Sorts" pitchFamily="-112" charset="2"/>
              <a:buChar char="b"/>
              <a:defRPr sz="1400">
                <a:solidFill>
                  <a:srgbClr val="25426C"/>
                </a:solidFill>
                <a:latin typeface="+mn-lt"/>
                <a:ea typeface="ＭＳ Ｐゴシック" pitchFamily="-112" charset="-128"/>
              </a:defRPr>
            </a:lvl7pPr>
            <a:lvl8pPr marL="3100388" indent="-192088" algn="l" defTabSz="768350" rtl="0" eaLnBrk="0" fontAlgn="base" hangingPunct="0">
              <a:spcBef>
                <a:spcPct val="25000"/>
              </a:spcBef>
              <a:spcAft>
                <a:spcPct val="0"/>
              </a:spcAft>
              <a:buClr>
                <a:srgbClr val="000080"/>
              </a:buClr>
              <a:buFont typeface="Monotype Sorts" pitchFamily="-112" charset="2"/>
              <a:buChar char="b"/>
              <a:defRPr sz="1400">
                <a:solidFill>
                  <a:srgbClr val="25426C"/>
                </a:solidFill>
                <a:latin typeface="+mn-lt"/>
                <a:ea typeface="ＭＳ Ｐゴシック" pitchFamily="-112" charset="-128"/>
              </a:defRPr>
            </a:lvl8pPr>
            <a:lvl9pPr marL="3557588" indent="-192088" algn="l" defTabSz="768350" rtl="0" eaLnBrk="0" fontAlgn="base" hangingPunct="0">
              <a:spcBef>
                <a:spcPct val="25000"/>
              </a:spcBef>
              <a:spcAft>
                <a:spcPct val="0"/>
              </a:spcAft>
              <a:buClr>
                <a:srgbClr val="000080"/>
              </a:buClr>
              <a:buFont typeface="Monotype Sorts" pitchFamily="-112" charset="2"/>
              <a:buChar char="b"/>
              <a:defRPr sz="1400">
                <a:solidFill>
                  <a:srgbClr val="25426C"/>
                </a:solidFill>
                <a:latin typeface="+mn-lt"/>
                <a:ea typeface="ＭＳ Ｐゴシック" pitchFamily="-112" charset="-128"/>
              </a:defRPr>
            </a:lvl9pPr>
          </a:lstStyle>
          <a:p>
            <a:pPr marL="0" indent="0">
              <a:buNone/>
            </a:pPr>
            <a:r>
              <a:rPr lang="en-US" sz="1807" dirty="0"/>
              <a:t>By tracing the CME front, we find </a:t>
            </a:r>
            <a:r>
              <a:rPr lang="en-US" sz="1807"/>
              <a:t>CME s</a:t>
            </a:r>
            <a:r>
              <a:rPr lang="en-US" sz="1807" smtClean="0"/>
              <a:t>peed, </a:t>
            </a:r>
            <a:r>
              <a:rPr lang="en-US" sz="1807" dirty="0"/>
              <a:t>estimate CME </a:t>
            </a:r>
            <a:r>
              <a:rPr lang="en-US" sz="1807"/>
              <a:t>start </a:t>
            </a:r>
            <a:r>
              <a:rPr lang="en-US" sz="1807" smtClean="0"/>
              <a:t>time, &amp; </a:t>
            </a:r>
            <a:r>
              <a:rPr lang="en-US" sz="1807" dirty="0"/>
              <a:t>source location </a:t>
            </a:r>
          </a:p>
        </p:txBody>
      </p:sp>
    </p:spTree>
    <p:extLst>
      <p:ext uri="{BB962C8B-B14F-4D97-AF65-F5344CB8AC3E}">
        <p14:creationId xmlns:p14="http://schemas.microsoft.com/office/powerpoint/2010/main" val="3272450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auto">
          <a:xfrm>
            <a:off x="0" y="228600"/>
            <a:ext cx="9144000" cy="6629400"/>
          </a:xfrm>
          <a:prstGeom prst="rect">
            <a:avLst/>
          </a:prstGeom>
          <a:solidFill>
            <a:schemeClr val="tx1"/>
          </a:solidFill>
          <a:ln w="12700">
            <a:solidFill>
              <a:schemeClr val="tx1"/>
            </a:solidFill>
            <a:round/>
            <a:headEnd/>
            <a:tailEnd/>
          </a:ln>
        </p:spPr>
        <p:txBody>
          <a:bodyPr/>
          <a:lstStyle/>
          <a:p>
            <a:endParaRPr lang="en-US" dirty="0"/>
          </a:p>
        </p:txBody>
      </p:sp>
      <p:sp>
        <p:nvSpPr>
          <p:cNvPr id="5" name="Slide Number Placeholder 4"/>
          <p:cNvSpPr>
            <a:spLocks noGrp="1"/>
          </p:cNvSpPr>
          <p:nvPr>
            <p:ph type="sldNum" sz="quarter" idx="10"/>
          </p:nvPr>
        </p:nvSpPr>
        <p:spPr>
          <a:xfrm>
            <a:off x="6553200" y="6248400"/>
            <a:ext cx="1905000" cy="457200"/>
          </a:xfrm>
        </p:spPr>
        <p:txBody>
          <a:bodyPr/>
          <a:lstStyle>
            <a:lvl1pPr eaLnBrk="0" hangingPunct="0">
              <a:defRPr sz="2000">
                <a:solidFill>
                  <a:schemeClr val="tx1"/>
                </a:solidFill>
                <a:latin typeface="Times New Roman" charset="0"/>
                <a:ea typeface="ＭＳ Ｐゴシック" charset="0"/>
                <a:cs typeface="ＭＳ Ｐゴシック" charset="0"/>
              </a:defRPr>
            </a:lvl1pPr>
            <a:lvl2pPr marL="37931725" indent="-37474525"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57200" eaLnBrk="0" fontAlgn="base" hangingPunct="0">
              <a:spcBef>
                <a:spcPct val="0"/>
              </a:spcBef>
              <a:spcAft>
                <a:spcPct val="0"/>
              </a:spcAft>
              <a:defRPr sz="2000">
                <a:solidFill>
                  <a:schemeClr val="tx1"/>
                </a:solidFill>
                <a:latin typeface="Times New Roman" charset="0"/>
                <a:ea typeface="ＭＳ Ｐゴシック" charset="0"/>
              </a:defRPr>
            </a:lvl6pPr>
            <a:lvl7pPr marL="914400" eaLnBrk="0" fontAlgn="base" hangingPunct="0">
              <a:spcBef>
                <a:spcPct val="0"/>
              </a:spcBef>
              <a:spcAft>
                <a:spcPct val="0"/>
              </a:spcAft>
              <a:defRPr sz="2000">
                <a:solidFill>
                  <a:schemeClr val="tx1"/>
                </a:solidFill>
                <a:latin typeface="Times New Roman" charset="0"/>
                <a:ea typeface="ＭＳ Ｐゴシック" charset="0"/>
              </a:defRPr>
            </a:lvl7pPr>
            <a:lvl8pPr marL="1371600" eaLnBrk="0" fontAlgn="base" hangingPunct="0">
              <a:spcBef>
                <a:spcPct val="0"/>
              </a:spcBef>
              <a:spcAft>
                <a:spcPct val="0"/>
              </a:spcAft>
              <a:defRPr sz="2000">
                <a:solidFill>
                  <a:schemeClr val="tx1"/>
                </a:solidFill>
                <a:latin typeface="Times New Roman" charset="0"/>
                <a:ea typeface="ＭＳ Ｐゴシック" charset="0"/>
              </a:defRPr>
            </a:lvl8pPr>
            <a:lvl9pPr marL="1828800" eaLnBrk="0" fontAlgn="base" hangingPunct="0">
              <a:spcBef>
                <a:spcPct val="0"/>
              </a:spcBef>
              <a:spcAft>
                <a:spcPct val="0"/>
              </a:spcAft>
              <a:defRPr sz="2000">
                <a:solidFill>
                  <a:schemeClr val="tx1"/>
                </a:solidFill>
                <a:latin typeface="Times New Roman" charset="0"/>
                <a:ea typeface="ＭＳ Ｐゴシック" charset="0"/>
              </a:defRPr>
            </a:lvl9pPr>
          </a:lstStyle>
          <a:p>
            <a:fld id="{E242A5F2-9ADA-7C44-9CAB-965C9D46F9BA}" type="slidenum">
              <a:rPr lang="en-US" sz="800">
                <a:latin typeface="Arial"/>
                <a:cs typeface="Arial"/>
              </a:rPr>
              <a:pPr/>
              <a:t>7</a:t>
            </a:fld>
            <a:endParaRPr lang="en-US" sz="800" dirty="0">
              <a:latin typeface="Arial"/>
              <a:cs typeface="Arial"/>
            </a:endParaRPr>
          </a:p>
        </p:txBody>
      </p:sp>
      <p:pic>
        <p:nvPicPr>
          <p:cNvPr id="6" name="Picture 5" descr="SunEarth.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219200"/>
            <a:ext cx="9144000" cy="4497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0825" cy="119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 name="Rectangle 2"/>
          <p:cNvSpPr txBox="1">
            <a:spLocks noChangeArrowheads="1"/>
          </p:cNvSpPr>
          <p:nvPr/>
        </p:nvSpPr>
        <p:spPr bwMode="auto">
          <a:xfrm>
            <a:off x="228600" y="152400"/>
            <a:ext cx="8686800" cy="914400"/>
          </a:xfrm>
          <a:prstGeom prst="rect">
            <a:avLst/>
          </a:prstGeom>
          <a:noFill/>
          <a:ln w="12700" cap="flat" cmpd="sng" algn="ctr">
            <a:solidFill>
              <a:schemeClr val="bg1"/>
            </a:solidFill>
            <a:prstDash val="solid"/>
            <a:round/>
            <a:headEnd type="none" w="med" len="med"/>
            <a:tailEnd type="none" w="med" len="med"/>
          </a:ln>
          <a:effectLst>
            <a:outerShdw blurRad="25400" dist="25399" dir="2700000" algn="ctr" rotWithShape="0">
              <a:schemeClr val="tx1">
                <a:alpha val="80000"/>
              </a:schemeClr>
            </a:outerShdw>
          </a:effectLst>
        </p:spPr>
        <p:txBody>
          <a:bodyPr anchor="ctr"/>
          <a:lstStyle/>
          <a:p>
            <a:pPr algn="ctr">
              <a:lnSpc>
                <a:spcPct val="90000"/>
              </a:lnSpc>
              <a:defRPr/>
            </a:pPr>
            <a:r>
              <a:rPr lang="en-US" altLang="ja-JP" sz="2800" b="1" dirty="0" smtClean="0">
                <a:solidFill>
                  <a:schemeClr val="bg1"/>
                </a:solidFill>
                <a:latin typeface="Helvetica" pitchFamily="-108" charset="0"/>
                <a:ea typeface="Helvetica" pitchFamily="-108" charset="0"/>
                <a:cs typeface="Helvetica" pitchFamily="-108" charset="0"/>
              </a:rPr>
              <a:t>Expanding Community of Models at CCMC: &gt; 80</a:t>
            </a:r>
            <a:endParaRPr lang="en-US" altLang="ja-JP" sz="2800" b="1" dirty="0">
              <a:solidFill>
                <a:schemeClr val="bg1"/>
              </a:solidFill>
              <a:latin typeface="Helvetica" pitchFamily="-108" charset="0"/>
              <a:ea typeface="Helvetica" pitchFamily="-108" charset="0"/>
              <a:cs typeface="Helvetica" pitchFamily="-108" charset="0"/>
            </a:endParaRPr>
          </a:p>
        </p:txBody>
      </p:sp>
      <p:grpSp>
        <p:nvGrpSpPr>
          <p:cNvPr id="4" name="Group 3"/>
          <p:cNvGrpSpPr/>
          <p:nvPr/>
        </p:nvGrpSpPr>
        <p:grpSpPr>
          <a:xfrm>
            <a:off x="0" y="1295400"/>
            <a:ext cx="9144000" cy="5094476"/>
            <a:chOff x="0" y="1295400"/>
            <a:chExt cx="9144000" cy="5094476"/>
          </a:xfrm>
        </p:grpSpPr>
        <p:sp>
          <p:nvSpPr>
            <p:cNvPr id="2" name="TextBox 1"/>
            <p:cNvSpPr txBox="1"/>
            <p:nvPr/>
          </p:nvSpPr>
          <p:spPr>
            <a:xfrm>
              <a:off x="3147510" y="2802565"/>
              <a:ext cx="3713510" cy="369332"/>
            </a:xfrm>
            <a:prstGeom prst="rect">
              <a:avLst/>
            </a:prstGeom>
            <a:noFill/>
          </p:spPr>
          <p:txBody>
            <a:bodyPr wrap="square" rtlCol="0">
              <a:spAutoFit/>
            </a:bodyPr>
            <a:lstStyle/>
            <a:p>
              <a:r>
                <a:rPr lang="en-US" dirty="0" smtClean="0"/>
                <a:t>MODEL ZOOM IN HERE</a:t>
              </a:r>
              <a:endParaRPr lang="en-US" dirty="0"/>
            </a:p>
          </p:txBody>
        </p:sp>
        <p:sp>
          <p:nvSpPr>
            <p:cNvPr id="7" name="TextBox 6"/>
            <p:cNvSpPr txBox="1"/>
            <p:nvPr/>
          </p:nvSpPr>
          <p:spPr>
            <a:xfrm>
              <a:off x="304800" y="4343400"/>
              <a:ext cx="6858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WSA</a:t>
              </a:r>
            </a:p>
          </p:txBody>
        </p:sp>
        <p:sp>
          <p:nvSpPr>
            <p:cNvPr id="8" name="TextBox 7"/>
            <p:cNvSpPr txBox="1"/>
            <p:nvPr/>
          </p:nvSpPr>
          <p:spPr>
            <a:xfrm>
              <a:off x="533400" y="2057400"/>
              <a:ext cx="15240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PFSS.Macneice</a:t>
              </a:r>
            </a:p>
          </p:txBody>
        </p:sp>
        <p:sp>
          <p:nvSpPr>
            <p:cNvPr id="9" name="TextBox 8"/>
            <p:cNvSpPr txBox="1"/>
            <p:nvPr/>
          </p:nvSpPr>
          <p:spPr>
            <a:xfrm>
              <a:off x="152400" y="2362200"/>
              <a:ext cx="1447800" cy="307975"/>
            </a:xfrm>
            <a:prstGeom prst="rect">
              <a:avLst/>
            </a:prstGeom>
            <a:noFill/>
          </p:spPr>
          <p:txBody>
            <a:bodyPr anchor="ctr">
              <a:spAutoFit/>
            </a:bodyPr>
            <a:lstStyle/>
            <a:p>
              <a:pPr algn="ctr">
                <a:defRPr/>
              </a:pPr>
              <a:r>
                <a:rPr lang="en-US" sz="1400" dirty="0" smtClean="0">
                  <a:solidFill>
                    <a:schemeClr val="bg1"/>
                  </a:solidFill>
                  <a:latin typeface="Arial"/>
                  <a:ea typeface="ＭＳ Ｐゴシック" pitchFamily="-109" charset="-128"/>
                  <a:cs typeface="Arial"/>
                </a:rPr>
                <a:t>PFSS.Luhmann</a:t>
              </a:r>
              <a:endParaRPr lang="en-US" sz="1400" dirty="0">
                <a:solidFill>
                  <a:schemeClr val="bg1"/>
                </a:solidFill>
                <a:latin typeface="Arial"/>
                <a:ea typeface="ＭＳ Ｐゴシック" pitchFamily="-109" charset="-128"/>
                <a:cs typeface="Arial"/>
              </a:endParaRPr>
            </a:p>
          </p:txBody>
        </p:sp>
        <p:sp>
          <p:nvSpPr>
            <p:cNvPr id="10" name="TextBox 9"/>
            <p:cNvSpPr txBox="1"/>
            <p:nvPr/>
          </p:nvSpPr>
          <p:spPr>
            <a:xfrm>
              <a:off x="0" y="2667000"/>
              <a:ext cx="9906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ANMHD</a:t>
              </a:r>
            </a:p>
          </p:txBody>
        </p:sp>
        <p:sp>
          <p:nvSpPr>
            <p:cNvPr id="11" name="TextBox 10"/>
            <p:cNvSpPr txBox="1"/>
            <p:nvPr/>
          </p:nvSpPr>
          <p:spPr>
            <a:xfrm>
              <a:off x="914400" y="1828800"/>
              <a:ext cx="16764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PFSS.Petrie</a:t>
              </a:r>
            </a:p>
          </p:txBody>
        </p:sp>
        <p:sp>
          <p:nvSpPr>
            <p:cNvPr id="12" name="TextBox 11"/>
            <p:cNvSpPr txBox="1"/>
            <p:nvPr/>
          </p:nvSpPr>
          <p:spPr>
            <a:xfrm>
              <a:off x="0" y="3429000"/>
              <a:ext cx="7620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SRPM</a:t>
              </a:r>
            </a:p>
          </p:txBody>
        </p:sp>
        <p:sp>
          <p:nvSpPr>
            <p:cNvPr id="13" name="TextBox 12"/>
            <p:cNvSpPr txBox="1"/>
            <p:nvPr/>
          </p:nvSpPr>
          <p:spPr>
            <a:xfrm>
              <a:off x="914400" y="5410299"/>
              <a:ext cx="1828800" cy="307777"/>
            </a:xfrm>
            <a:prstGeom prst="rect">
              <a:avLst/>
            </a:prstGeom>
            <a:noFill/>
          </p:spPr>
          <p:txBody>
            <a:bodyPr wrap="square" anchor="ctr">
              <a:spAutoFit/>
            </a:bodyPr>
            <a:lstStyle/>
            <a:p>
              <a:pPr algn="ctr">
                <a:defRPr/>
              </a:pPr>
              <a:r>
                <a:rPr lang="en-US" sz="1400" dirty="0" smtClean="0">
                  <a:solidFill>
                    <a:schemeClr val="bg1"/>
                  </a:solidFill>
                  <a:latin typeface="Arial"/>
                  <a:ea typeface="ＭＳ Ｐゴシック" pitchFamily="-109" charset="-128"/>
                  <a:cs typeface="Arial"/>
                </a:rPr>
                <a:t>NLFFF.Wiegelmann</a:t>
              </a:r>
              <a:endParaRPr lang="en-US" sz="1400" dirty="0">
                <a:solidFill>
                  <a:schemeClr val="bg1"/>
                </a:solidFill>
                <a:latin typeface="Arial"/>
                <a:ea typeface="ＭＳ Ｐゴシック" pitchFamily="-109" charset="-128"/>
                <a:cs typeface="Arial"/>
              </a:endParaRPr>
            </a:p>
          </p:txBody>
        </p:sp>
        <p:sp>
          <p:nvSpPr>
            <p:cNvPr id="14" name="TextBox 13"/>
            <p:cNvSpPr txBox="1"/>
            <p:nvPr/>
          </p:nvSpPr>
          <p:spPr>
            <a:xfrm>
              <a:off x="2933700" y="1951038"/>
              <a:ext cx="1676400" cy="307975"/>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ENLIL</a:t>
              </a:r>
            </a:p>
          </p:txBody>
        </p:sp>
        <p:sp>
          <p:nvSpPr>
            <p:cNvPr id="15" name="TextBox 14"/>
            <p:cNvSpPr txBox="1"/>
            <p:nvPr/>
          </p:nvSpPr>
          <p:spPr>
            <a:xfrm>
              <a:off x="2933700" y="4244975"/>
              <a:ext cx="1676400" cy="306388"/>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ENLIL+Cone</a:t>
              </a:r>
            </a:p>
          </p:txBody>
        </p:sp>
        <p:sp>
          <p:nvSpPr>
            <p:cNvPr id="16" name="TextBox 15"/>
            <p:cNvSpPr txBox="1"/>
            <p:nvPr/>
          </p:nvSpPr>
          <p:spPr>
            <a:xfrm>
              <a:off x="3352800" y="3589338"/>
              <a:ext cx="1066800" cy="307975"/>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CORHEL</a:t>
              </a:r>
            </a:p>
          </p:txBody>
        </p:sp>
        <p:sp>
          <p:nvSpPr>
            <p:cNvPr id="17" name="TextBox 16"/>
            <p:cNvSpPr txBox="1"/>
            <p:nvPr/>
          </p:nvSpPr>
          <p:spPr>
            <a:xfrm>
              <a:off x="3048000" y="4572000"/>
              <a:ext cx="1219200" cy="307975"/>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Heltomo IPS</a:t>
              </a:r>
            </a:p>
          </p:txBody>
        </p:sp>
        <p:sp>
          <p:nvSpPr>
            <p:cNvPr id="18" name="TextBox 17"/>
            <p:cNvSpPr txBox="1"/>
            <p:nvPr/>
          </p:nvSpPr>
          <p:spPr>
            <a:xfrm>
              <a:off x="3276600" y="3916363"/>
              <a:ext cx="1333500" cy="307975"/>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Heltomo SMEI</a:t>
              </a:r>
            </a:p>
          </p:txBody>
        </p:sp>
        <p:sp>
          <p:nvSpPr>
            <p:cNvPr id="19" name="TextBox 18"/>
            <p:cNvSpPr txBox="1"/>
            <p:nvPr/>
          </p:nvSpPr>
          <p:spPr>
            <a:xfrm>
              <a:off x="2933700" y="2933700"/>
              <a:ext cx="1485900" cy="307975"/>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EXO Solar Wind</a:t>
              </a:r>
            </a:p>
          </p:txBody>
        </p:sp>
        <p:sp>
          <p:nvSpPr>
            <p:cNvPr id="21" name="TextBox 20"/>
            <p:cNvSpPr txBox="1"/>
            <p:nvPr/>
          </p:nvSpPr>
          <p:spPr>
            <a:xfrm>
              <a:off x="3086100" y="4899025"/>
              <a:ext cx="1104900" cy="307975"/>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BRYNTRN</a:t>
              </a:r>
            </a:p>
          </p:txBody>
        </p:sp>
        <p:sp>
          <p:nvSpPr>
            <p:cNvPr id="22" name="TextBox 21"/>
            <p:cNvSpPr txBox="1"/>
            <p:nvPr/>
          </p:nvSpPr>
          <p:spPr>
            <a:xfrm>
              <a:off x="2933700" y="3260725"/>
              <a:ext cx="1409700" cy="307975"/>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EMMREM</a:t>
              </a:r>
            </a:p>
          </p:txBody>
        </p:sp>
        <p:sp>
          <p:nvSpPr>
            <p:cNvPr id="23" name="TextBox 22"/>
            <p:cNvSpPr txBox="1"/>
            <p:nvPr/>
          </p:nvSpPr>
          <p:spPr>
            <a:xfrm>
              <a:off x="2933700" y="2606675"/>
              <a:ext cx="1181100" cy="306388"/>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PREDICCS</a:t>
              </a:r>
            </a:p>
          </p:txBody>
        </p:sp>
        <p:sp>
          <p:nvSpPr>
            <p:cNvPr id="24" name="TextBox 23"/>
            <p:cNvSpPr txBox="1"/>
            <p:nvPr/>
          </p:nvSpPr>
          <p:spPr>
            <a:xfrm>
              <a:off x="2933700" y="2278063"/>
              <a:ext cx="1257300" cy="307975"/>
            </a:xfrm>
            <a:prstGeom prst="rect">
              <a:avLst/>
            </a:prstGeom>
            <a:noFill/>
          </p:spPr>
          <p:txBody>
            <a:bodyPr anchor="ctr">
              <a:spAutoFit/>
            </a:bodyPr>
            <a:lstStyle/>
            <a:p>
              <a:pPr algn="ctr">
                <a:defRPr/>
              </a:pPr>
              <a:r>
                <a:rPr lang="en-US" sz="1400" dirty="0">
                  <a:solidFill>
                    <a:srgbClr val="66FF66"/>
                  </a:solidFill>
                  <a:latin typeface="Arial"/>
                  <a:ea typeface="ＭＳ Ｐゴシック" pitchFamily="-109" charset="-128"/>
                  <a:cs typeface="Arial"/>
                </a:rPr>
                <a:t>Posner SEP</a:t>
              </a:r>
            </a:p>
          </p:txBody>
        </p:sp>
        <p:sp>
          <p:nvSpPr>
            <p:cNvPr id="25" name="TextBox 24"/>
            <p:cNvSpPr txBox="1"/>
            <p:nvPr/>
          </p:nvSpPr>
          <p:spPr>
            <a:xfrm>
              <a:off x="152400" y="4038600"/>
              <a:ext cx="7620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ASAP</a:t>
              </a:r>
            </a:p>
          </p:txBody>
        </p:sp>
        <p:sp>
          <p:nvSpPr>
            <p:cNvPr id="26" name="TextBox 25"/>
            <p:cNvSpPr txBox="1"/>
            <p:nvPr/>
          </p:nvSpPr>
          <p:spPr>
            <a:xfrm>
              <a:off x="0" y="3048000"/>
              <a:ext cx="9906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UMASEP</a:t>
              </a:r>
            </a:p>
          </p:txBody>
        </p:sp>
        <p:sp>
          <p:nvSpPr>
            <p:cNvPr id="27" name="TextBox 26"/>
            <p:cNvSpPr txBox="1"/>
            <p:nvPr/>
          </p:nvSpPr>
          <p:spPr>
            <a:xfrm>
              <a:off x="533400" y="4724400"/>
              <a:ext cx="11430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MAGIC</a:t>
              </a:r>
            </a:p>
          </p:txBody>
        </p:sp>
        <p:sp>
          <p:nvSpPr>
            <p:cNvPr id="28" name="TextBox 27"/>
            <p:cNvSpPr txBox="1"/>
            <p:nvPr/>
          </p:nvSpPr>
          <p:spPr>
            <a:xfrm>
              <a:off x="838200" y="5105400"/>
              <a:ext cx="9906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ASSA</a:t>
              </a:r>
            </a:p>
          </p:txBody>
        </p:sp>
        <p:sp>
          <p:nvSpPr>
            <p:cNvPr id="29" name="TextBox 28"/>
            <p:cNvSpPr txBox="1"/>
            <p:nvPr/>
          </p:nvSpPr>
          <p:spPr>
            <a:xfrm>
              <a:off x="152400" y="3733800"/>
              <a:ext cx="685800" cy="307975"/>
            </a:xfrm>
            <a:prstGeom prst="rect">
              <a:avLst/>
            </a:prstGeom>
            <a:noFill/>
          </p:spPr>
          <p:txBody>
            <a:bodyPr anchor="ctr">
              <a:spAutoFit/>
            </a:bodyPr>
            <a:lstStyle/>
            <a:p>
              <a:pPr algn="ctr">
                <a:defRPr/>
              </a:pPr>
              <a:r>
                <a:rPr lang="en-US" sz="1400" dirty="0">
                  <a:solidFill>
                    <a:schemeClr val="bg1"/>
                  </a:solidFill>
                  <a:latin typeface="Arial"/>
                  <a:ea typeface="ＭＳ Ｐゴシック" pitchFamily="-109" charset="-128"/>
                  <a:cs typeface="Arial"/>
                </a:rPr>
                <a:t>MAG4</a:t>
              </a:r>
            </a:p>
          </p:txBody>
        </p:sp>
        <p:sp>
          <p:nvSpPr>
            <p:cNvPr id="30" name="TextBox 29"/>
            <p:cNvSpPr txBox="1"/>
            <p:nvPr/>
          </p:nvSpPr>
          <p:spPr>
            <a:xfrm>
              <a:off x="1511300" y="1505262"/>
              <a:ext cx="2413000" cy="307777"/>
            </a:xfrm>
            <a:prstGeom prst="rect">
              <a:avLst/>
            </a:prstGeom>
            <a:noFill/>
          </p:spPr>
          <p:txBody>
            <a:bodyPr wrap="square" anchor="ctr">
              <a:spAutoFit/>
            </a:bodyPr>
            <a:lstStyle/>
            <a:p>
              <a:pPr algn="ctr">
                <a:defRPr/>
              </a:pPr>
              <a:r>
                <a:rPr lang="en-US" sz="1400" smtClean="0">
                  <a:solidFill>
                    <a:schemeClr val="bg1"/>
                  </a:solidFill>
                  <a:latin typeface="Arial"/>
                  <a:ea typeface="ＭＳ Ｐゴシック" pitchFamily="-109" charset="-128"/>
                  <a:cs typeface="Arial"/>
                </a:rPr>
                <a:t>EEGGL+SWMF/</a:t>
              </a:r>
              <a:r>
                <a:rPr lang="en-US" sz="1400" dirty="0" err="1" smtClean="0">
                  <a:solidFill>
                    <a:schemeClr val="bg1"/>
                  </a:solidFill>
                  <a:latin typeface="Arial"/>
                  <a:ea typeface="ＭＳ Ｐゴシック" pitchFamily="-109" charset="-128"/>
                  <a:cs typeface="Arial"/>
                </a:rPr>
                <a:t>AWSoM</a:t>
              </a:r>
              <a:r>
                <a:rPr lang="en-US" sz="1400" dirty="0" smtClean="0">
                  <a:solidFill>
                    <a:schemeClr val="bg1"/>
                  </a:solidFill>
                  <a:latin typeface="Arial"/>
                  <a:ea typeface="ＭＳ Ｐゴシック" pitchFamily="-109" charset="-128"/>
                  <a:cs typeface="Arial"/>
                </a:rPr>
                <a:t>-R</a:t>
              </a:r>
              <a:endParaRPr lang="en-US" sz="1400" dirty="0">
                <a:solidFill>
                  <a:schemeClr val="bg1"/>
                </a:solidFill>
                <a:latin typeface="Arial"/>
                <a:ea typeface="ＭＳ Ｐゴシック" pitchFamily="-109" charset="-128"/>
                <a:cs typeface="Arial"/>
              </a:endParaRPr>
            </a:p>
          </p:txBody>
        </p:sp>
        <p:sp>
          <p:nvSpPr>
            <p:cNvPr id="31" name="TextBox 30"/>
            <p:cNvSpPr txBox="1"/>
            <p:nvPr/>
          </p:nvSpPr>
          <p:spPr>
            <a:xfrm>
              <a:off x="5181600" y="1431925"/>
              <a:ext cx="16764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GUMICS</a:t>
              </a:r>
            </a:p>
          </p:txBody>
        </p:sp>
        <p:sp>
          <p:nvSpPr>
            <p:cNvPr id="32" name="TextBox 31"/>
            <p:cNvSpPr txBox="1"/>
            <p:nvPr/>
          </p:nvSpPr>
          <p:spPr>
            <a:xfrm>
              <a:off x="4648200" y="4343400"/>
              <a:ext cx="13716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Fok RBE</a:t>
              </a:r>
            </a:p>
          </p:txBody>
        </p:sp>
        <p:sp>
          <p:nvSpPr>
            <p:cNvPr id="33" name="TextBox 32"/>
            <p:cNvSpPr txBox="1"/>
            <p:nvPr/>
          </p:nvSpPr>
          <p:spPr>
            <a:xfrm>
              <a:off x="4572000" y="2667000"/>
              <a:ext cx="12954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SWMF+RCM</a:t>
              </a:r>
            </a:p>
          </p:txBody>
        </p:sp>
        <p:sp>
          <p:nvSpPr>
            <p:cNvPr id="34" name="TextBox 33"/>
            <p:cNvSpPr txBox="1"/>
            <p:nvPr/>
          </p:nvSpPr>
          <p:spPr>
            <a:xfrm>
              <a:off x="5410200" y="3733800"/>
              <a:ext cx="14478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LANLstar</a:t>
              </a:r>
            </a:p>
          </p:txBody>
        </p:sp>
        <p:sp>
          <p:nvSpPr>
            <p:cNvPr id="35" name="TextBox 34"/>
            <p:cNvSpPr txBox="1"/>
            <p:nvPr/>
          </p:nvSpPr>
          <p:spPr>
            <a:xfrm>
              <a:off x="4572000" y="3505200"/>
              <a:ext cx="19812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LFM-MIX-</a:t>
              </a:r>
              <a:r>
                <a:rPr lang="en-US" sz="1400" dirty="0" smtClean="0">
                  <a:solidFill>
                    <a:srgbClr val="FFFF00"/>
                  </a:solidFill>
                  <a:latin typeface="Arial"/>
                  <a:ea typeface="ＭＳ Ｐゴシック" pitchFamily="-109" charset="-128"/>
                  <a:cs typeface="Arial"/>
                </a:rPr>
                <a:t>TIEGCM</a:t>
              </a:r>
              <a:endParaRPr lang="en-US" sz="1400" dirty="0">
                <a:solidFill>
                  <a:srgbClr val="FFFF00"/>
                </a:solidFill>
                <a:latin typeface="Arial"/>
                <a:ea typeface="ＭＳ Ｐゴシック" pitchFamily="-109" charset="-128"/>
                <a:cs typeface="Arial"/>
              </a:endParaRPr>
            </a:p>
          </p:txBody>
        </p:sp>
        <p:sp>
          <p:nvSpPr>
            <p:cNvPr id="36" name="TextBox 35"/>
            <p:cNvSpPr txBox="1"/>
            <p:nvPr/>
          </p:nvSpPr>
          <p:spPr>
            <a:xfrm>
              <a:off x="4572000" y="2057400"/>
              <a:ext cx="16764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OpenGGCM</a:t>
              </a:r>
            </a:p>
          </p:txBody>
        </p:sp>
        <p:sp>
          <p:nvSpPr>
            <p:cNvPr id="37" name="TextBox 36"/>
            <p:cNvSpPr txBox="1"/>
            <p:nvPr/>
          </p:nvSpPr>
          <p:spPr>
            <a:xfrm>
              <a:off x="4343400" y="1736725"/>
              <a:ext cx="13716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LFM-MIX</a:t>
              </a:r>
            </a:p>
          </p:txBody>
        </p:sp>
        <p:sp>
          <p:nvSpPr>
            <p:cNvPr id="38" name="TextBox 37"/>
            <p:cNvSpPr txBox="1"/>
            <p:nvPr/>
          </p:nvSpPr>
          <p:spPr>
            <a:xfrm>
              <a:off x="4191000" y="1431925"/>
              <a:ext cx="11430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LFM-TING</a:t>
              </a:r>
            </a:p>
          </p:txBody>
        </p:sp>
        <p:sp>
          <p:nvSpPr>
            <p:cNvPr id="39" name="TextBox 38"/>
            <p:cNvSpPr txBox="1"/>
            <p:nvPr/>
          </p:nvSpPr>
          <p:spPr>
            <a:xfrm>
              <a:off x="5486400" y="4038600"/>
              <a:ext cx="13716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Tsyganenko</a:t>
              </a:r>
            </a:p>
          </p:txBody>
        </p:sp>
        <p:sp>
          <p:nvSpPr>
            <p:cNvPr id="40" name="TextBox 39"/>
            <p:cNvSpPr txBox="1"/>
            <p:nvPr/>
          </p:nvSpPr>
          <p:spPr>
            <a:xfrm>
              <a:off x="4267200" y="2362200"/>
              <a:ext cx="19812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SWMF+RCM+deltaB</a:t>
              </a:r>
            </a:p>
          </p:txBody>
        </p:sp>
        <p:sp>
          <p:nvSpPr>
            <p:cNvPr id="41" name="TextBox 40"/>
            <p:cNvSpPr txBox="1"/>
            <p:nvPr/>
          </p:nvSpPr>
          <p:spPr>
            <a:xfrm>
              <a:off x="4419600" y="2895600"/>
              <a:ext cx="21336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SWMF+RCM+RBE</a:t>
              </a:r>
            </a:p>
          </p:txBody>
        </p:sp>
        <p:sp>
          <p:nvSpPr>
            <p:cNvPr id="42" name="TextBox 41"/>
            <p:cNvSpPr txBox="1"/>
            <p:nvPr/>
          </p:nvSpPr>
          <p:spPr>
            <a:xfrm>
              <a:off x="4495800" y="3200400"/>
              <a:ext cx="21336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SWMF+RCM+CRCM</a:t>
              </a:r>
            </a:p>
          </p:txBody>
        </p:sp>
        <p:sp>
          <p:nvSpPr>
            <p:cNvPr id="43" name="TextBox 42"/>
            <p:cNvSpPr txBox="1"/>
            <p:nvPr/>
          </p:nvSpPr>
          <p:spPr>
            <a:xfrm>
              <a:off x="4648200" y="3810000"/>
              <a:ext cx="11430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WINDMI</a:t>
              </a:r>
            </a:p>
          </p:txBody>
        </p:sp>
        <p:sp>
          <p:nvSpPr>
            <p:cNvPr id="44" name="TextBox 43"/>
            <p:cNvSpPr txBox="1"/>
            <p:nvPr/>
          </p:nvSpPr>
          <p:spPr>
            <a:xfrm>
              <a:off x="4572000" y="4114800"/>
              <a:ext cx="13716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IGRF</a:t>
              </a:r>
            </a:p>
          </p:txBody>
        </p:sp>
        <p:sp>
          <p:nvSpPr>
            <p:cNvPr id="45" name="TextBox 44"/>
            <p:cNvSpPr txBox="1"/>
            <p:nvPr/>
          </p:nvSpPr>
          <p:spPr>
            <a:xfrm>
              <a:off x="5410200" y="4648200"/>
              <a:ext cx="14478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Apex</a:t>
              </a:r>
            </a:p>
          </p:txBody>
        </p:sp>
        <p:sp>
          <p:nvSpPr>
            <p:cNvPr id="46" name="TextBox 45"/>
            <p:cNvSpPr txBox="1"/>
            <p:nvPr/>
          </p:nvSpPr>
          <p:spPr>
            <a:xfrm>
              <a:off x="4495800" y="4953000"/>
              <a:ext cx="12192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AACGM</a:t>
              </a:r>
            </a:p>
          </p:txBody>
        </p:sp>
        <p:sp>
          <p:nvSpPr>
            <p:cNvPr id="47" name="TextBox 46"/>
            <p:cNvSpPr txBox="1"/>
            <p:nvPr/>
          </p:nvSpPr>
          <p:spPr>
            <a:xfrm>
              <a:off x="4495800" y="4648200"/>
              <a:ext cx="10668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PS VP</a:t>
              </a:r>
            </a:p>
          </p:txBody>
        </p:sp>
        <p:sp>
          <p:nvSpPr>
            <p:cNvPr id="48" name="TextBox 47"/>
            <p:cNvSpPr txBox="1"/>
            <p:nvPr/>
          </p:nvSpPr>
          <p:spPr>
            <a:xfrm>
              <a:off x="5486400" y="4953000"/>
              <a:ext cx="15240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Ovation Prime</a:t>
              </a:r>
            </a:p>
          </p:txBody>
        </p:sp>
        <p:sp>
          <p:nvSpPr>
            <p:cNvPr id="49" name="TextBox 48"/>
            <p:cNvSpPr txBox="1"/>
            <p:nvPr/>
          </p:nvSpPr>
          <p:spPr>
            <a:xfrm>
              <a:off x="5562600" y="4343400"/>
              <a:ext cx="16002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Weigel-deltaB</a:t>
              </a:r>
            </a:p>
          </p:txBody>
        </p:sp>
        <p:sp>
          <p:nvSpPr>
            <p:cNvPr id="50" name="TextBox 49"/>
            <p:cNvSpPr txBox="1"/>
            <p:nvPr/>
          </p:nvSpPr>
          <p:spPr>
            <a:xfrm>
              <a:off x="5638800" y="1752600"/>
              <a:ext cx="685800" cy="307975"/>
            </a:xfrm>
            <a:prstGeom prst="rect">
              <a:avLst/>
            </a:prstGeom>
            <a:noFill/>
          </p:spPr>
          <p:txBody>
            <a:bodyPr anchor="ctr">
              <a:spAutoFit/>
            </a:bodyPr>
            <a:lstStyle/>
            <a:p>
              <a:pPr algn="ctr">
                <a:defRPr/>
              </a:pPr>
              <a:r>
                <a:rPr lang="en-US" sz="1400" dirty="0">
                  <a:solidFill>
                    <a:srgbClr val="FFFF00"/>
                  </a:solidFill>
                  <a:latin typeface="Arial"/>
                  <a:ea typeface="ＭＳ Ｐゴシック" pitchFamily="-109" charset="-128"/>
                  <a:cs typeface="Arial"/>
                </a:rPr>
                <a:t>GIC</a:t>
              </a:r>
            </a:p>
          </p:txBody>
        </p:sp>
        <p:sp>
          <p:nvSpPr>
            <p:cNvPr id="53" name="TextBox 52"/>
            <p:cNvSpPr txBox="1"/>
            <p:nvPr/>
          </p:nvSpPr>
          <p:spPr>
            <a:xfrm>
              <a:off x="228600" y="5928211"/>
              <a:ext cx="1371600" cy="338554"/>
            </a:xfrm>
            <a:prstGeom prst="rect">
              <a:avLst/>
            </a:prstGeom>
            <a:noFill/>
          </p:spPr>
          <p:txBody>
            <a:bodyPr wrap="square" anchor="ctr">
              <a:spAutoFit/>
            </a:bodyPr>
            <a:lstStyle/>
            <a:p>
              <a:pPr algn="ctr">
                <a:defRPr/>
              </a:pPr>
              <a:r>
                <a:rPr lang="en-US" sz="1600" b="1" dirty="0">
                  <a:solidFill>
                    <a:schemeClr val="bg1"/>
                  </a:solidFill>
                  <a:latin typeface="Arial"/>
                  <a:ea typeface="ＭＳ Ｐゴシック" pitchFamily="-109" charset="-128"/>
                  <a:cs typeface="Arial"/>
                </a:rPr>
                <a:t>Corona</a:t>
              </a:r>
            </a:p>
          </p:txBody>
        </p:sp>
        <p:sp>
          <p:nvSpPr>
            <p:cNvPr id="54" name="TextBox 53"/>
            <p:cNvSpPr txBox="1"/>
            <p:nvPr/>
          </p:nvSpPr>
          <p:spPr>
            <a:xfrm>
              <a:off x="1651635" y="5928211"/>
              <a:ext cx="1447800" cy="338554"/>
            </a:xfrm>
            <a:prstGeom prst="rect">
              <a:avLst/>
            </a:prstGeom>
            <a:noFill/>
          </p:spPr>
          <p:txBody>
            <a:bodyPr wrap="square" anchor="ctr">
              <a:spAutoFit/>
            </a:bodyPr>
            <a:lstStyle/>
            <a:p>
              <a:pPr algn="ctr">
                <a:defRPr/>
              </a:pPr>
              <a:r>
                <a:rPr lang="en-US" sz="1600" b="1" dirty="0">
                  <a:solidFill>
                    <a:srgbClr val="66FF66"/>
                  </a:solidFill>
                  <a:latin typeface="Arial"/>
                  <a:ea typeface="ＭＳ Ｐゴシック" pitchFamily="-109" charset="-128"/>
                  <a:cs typeface="Arial"/>
                </a:rPr>
                <a:t>Heliosphere</a:t>
              </a:r>
            </a:p>
          </p:txBody>
        </p:sp>
        <p:sp>
          <p:nvSpPr>
            <p:cNvPr id="55" name="TextBox 54"/>
            <p:cNvSpPr txBox="1"/>
            <p:nvPr/>
          </p:nvSpPr>
          <p:spPr>
            <a:xfrm>
              <a:off x="3150870" y="5928211"/>
              <a:ext cx="1821180" cy="338554"/>
            </a:xfrm>
            <a:prstGeom prst="rect">
              <a:avLst/>
            </a:prstGeom>
            <a:noFill/>
          </p:spPr>
          <p:txBody>
            <a:bodyPr wrap="square" anchor="ctr">
              <a:spAutoFit/>
            </a:bodyPr>
            <a:lstStyle/>
            <a:p>
              <a:pPr algn="ctr">
                <a:defRPr/>
              </a:pPr>
              <a:r>
                <a:rPr lang="en-US" sz="1600" b="1" dirty="0">
                  <a:solidFill>
                    <a:srgbClr val="FFFF00"/>
                  </a:solidFill>
                  <a:latin typeface="Arial"/>
                  <a:ea typeface="ＭＳ Ｐゴシック" pitchFamily="-109" charset="-128"/>
                  <a:cs typeface="Arial"/>
                </a:rPr>
                <a:t>Magnetosphere</a:t>
              </a:r>
            </a:p>
          </p:txBody>
        </p:sp>
        <p:sp>
          <p:nvSpPr>
            <p:cNvPr id="56" name="TextBox 55"/>
            <p:cNvSpPr txBox="1"/>
            <p:nvPr/>
          </p:nvSpPr>
          <p:spPr>
            <a:xfrm>
              <a:off x="7162800" y="5805100"/>
              <a:ext cx="1722120" cy="584776"/>
            </a:xfrm>
            <a:prstGeom prst="rect">
              <a:avLst/>
            </a:prstGeom>
            <a:noFill/>
          </p:spPr>
          <p:txBody>
            <a:bodyPr wrap="square" anchor="ctr">
              <a:spAutoFit/>
            </a:bodyPr>
            <a:lstStyle/>
            <a:p>
              <a:pPr algn="ctr">
                <a:defRPr/>
              </a:pPr>
              <a:r>
                <a:rPr lang="en-US" sz="1600" b="1" dirty="0" smtClean="0">
                  <a:solidFill>
                    <a:srgbClr val="66FFFF"/>
                  </a:solidFill>
                  <a:latin typeface="Arial"/>
                  <a:ea typeface="ＭＳ Ｐゴシック" pitchFamily="-109" charset="-128"/>
                  <a:cs typeface="Arial"/>
                </a:rPr>
                <a:t>Ionosphere/Thermosphere</a:t>
              </a:r>
              <a:endParaRPr lang="en-US" sz="1600" b="1" dirty="0">
                <a:solidFill>
                  <a:srgbClr val="66FFFF"/>
                </a:solidFill>
                <a:latin typeface="Arial"/>
                <a:ea typeface="ＭＳ Ｐゴシック" pitchFamily="-109" charset="-128"/>
                <a:cs typeface="Arial"/>
              </a:endParaRPr>
            </a:p>
          </p:txBody>
        </p:sp>
        <p:sp>
          <p:nvSpPr>
            <p:cNvPr id="57" name="TextBox 56"/>
            <p:cNvSpPr txBox="1"/>
            <p:nvPr/>
          </p:nvSpPr>
          <p:spPr>
            <a:xfrm>
              <a:off x="6858000" y="1295400"/>
              <a:ext cx="9144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SAMI-2</a:t>
              </a:r>
            </a:p>
          </p:txBody>
        </p:sp>
        <p:sp>
          <p:nvSpPr>
            <p:cNvPr id="58" name="TextBox 57"/>
            <p:cNvSpPr txBox="1"/>
            <p:nvPr/>
          </p:nvSpPr>
          <p:spPr>
            <a:xfrm>
              <a:off x="8153400" y="1905000"/>
              <a:ext cx="7239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IRI</a:t>
              </a:r>
            </a:p>
          </p:txBody>
        </p:sp>
        <p:sp>
          <p:nvSpPr>
            <p:cNvPr id="59" name="TextBox 58"/>
            <p:cNvSpPr txBox="1"/>
            <p:nvPr/>
          </p:nvSpPr>
          <p:spPr>
            <a:xfrm>
              <a:off x="7772400" y="2590800"/>
              <a:ext cx="12192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SWACI-TEC</a:t>
              </a:r>
            </a:p>
          </p:txBody>
        </p:sp>
        <p:sp>
          <p:nvSpPr>
            <p:cNvPr id="60" name="TextBox 59"/>
            <p:cNvSpPr txBox="1"/>
            <p:nvPr/>
          </p:nvSpPr>
          <p:spPr>
            <a:xfrm>
              <a:off x="8153400" y="3276600"/>
              <a:ext cx="8382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MSIS</a:t>
              </a:r>
            </a:p>
          </p:txBody>
        </p:sp>
        <p:sp>
          <p:nvSpPr>
            <p:cNvPr id="61" name="TextBox 60"/>
            <p:cNvSpPr txBox="1"/>
            <p:nvPr/>
          </p:nvSpPr>
          <p:spPr>
            <a:xfrm>
              <a:off x="7810500" y="2895600"/>
              <a:ext cx="13335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ABBYNormal</a:t>
              </a:r>
            </a:p>
          </p:txBody>
        </p:sp>
        <p:sp>
          <p:nvSpPr>
            <p:cNvPr id="62" name="TextBox 61"/>
            <p:cNvSpPr txBox="1"/>
            <p:nvPr/>
          </p:nvSpPr>
          <p:spPr>
            <a:xfrm>
              <a:off x="7848600" y="1600200"/>
              <a:ext cx="10668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TIE-GCM</a:t>
              </a:r>
            </a:p>
          </p:txBody>
        </p:sp>
        <p:sp>
          <p:nvSpPr>
            <p:cNvPr id="63" name="TextBox 62"/>
            <p:cNvSpPr txBox="1"/>
            <p:nvPr/>
          </p:nvSpPr>
          <p:spPr>
            <a:xfrm>
              <a:off x="8229600" y="3581400"/>
              <a:ext cx="7239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GITM</a:t>
              </a:r>
            </a:p>
          </p:txBody>
        </p:sp>
        <p:sp>
          <p:nvSpPr>
            <p:cNvPr id="64" name="TextBox 63"/>
            <p:cNvSpPr txBox="1"/>
            <p:nvPr/>
          </p:nvSpPr>
          <p:spPr>
            <a:xfrm>
              <a:off x="7543800" y="2209800"/>
              <a:ext cx="14097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USU-GAIM</a:t>
              </a:r>
            </a:p>
          </p:txBody>
        </p:sp>
        <p:sp>
          <p:nvSpPr>
            <p:cNvPr id="65" name="TextBox 64"/>
            <p:cNvSpPr txBox="1"/>
            <p:nvPr/>
          </p:nvSpPr>
          <p:spPr>
            <a:xfrm>
              <a:off x="7315200" y="1905000"/>
              <a:ext cx="10287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CTIPe</a:t>
              </a:r>
            </a:p>
          </p:txBody>
        </p:sp>
        <p:sp>
          <p:nvSpPr>
            <p:cNvPr id="66" name="TextBox 65"/>
            <p:cNvSpPr txBox="1"/>
            <p:nvPr/>
          </p:nvSpPr>
          <p:spPr>
            <a:xfrm>
              <a:off x="7772400" y="1295400"/>
              <a:ext cx="10668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SAMI-3</a:t>
              </a:r>
            </a:p>
          </p:txBody>
        </p:sp>
        <p:sp>
          <p:nvSpPr>
            <p:cNvPr id="67" name="TextBox 66"/>
            <p:cNvSpPr txBox="1"/>
            <p:nvPr/>
          </p:nvSpPr>
          <p:spPr>
            <a:xfrm>
              <a:off x="8077200" y="3886200"/>
              <a:ext cx="952500" cy="307975"/>
            </a:xfrm>
            <a:prstGeom prst="rect">
              <a:avLst/>
            </a:prstGeom>
            <a:noFill/>
          </p:spPr>
          <p:txBody>
            <a:bodyPr anchor="ctr">
              <a:spAutoFit/>
            </a:bodyPr>
            <a:lstStyle/>
            <a:p>
              <a:pPr algn="ctr">
                <a:defRPr/>
              </a:pPr>
              <a:r>
                <a:rPr lang="en-US" sz="1400" dirty="0">
                  <a:solidFill>
                    <a:srgbClr val="66FFFF"/>
                  </a:solidFill>
                  <a:latin typeface="Arial"/>
                  <a:ea typeface="ＭＳ Ｐゴシック" pitchFamily="-109" charset="-128"/>
                  <a:cs typeface="Arial"/>
                </a:rPr>
                <a:t>PBMOD</a:t>
              </a:r>
            </a:p>
          </p:txBody>
        </p:sp>
        <p:sp>
          <p:nvSpPr>
            <p:cNvPr id="68" name="TextBox 67"/>
            <p:cNvSpPr txBox="1"/>
            <p:nvPr/>
          </p:nvSpPr>
          <p:spPr>
            <a:xfrm>
              <a:off x="7772400" y="4191000"/>
              <a:ext cx="1371600" cy="307975"/>
            </a:xfrm>
            <a:prstGeom prst="rect">
              <a:avLst/>
            </a:prstGeom>
            <a:noFill/>
          </p:spPr>
          <p:txBody>
            <a:bodyPr anchor="ctr">
              <a:spAutoFit/>
            </a:bodyPr>
            <a:lstStyle/>
            <a:p>
              <a:pPr algn="ctr">
                <a:defRPr/>
              </a:pPr>
              <a:r>
                <a:rPr lang="en-US" sz="1400" b="1" dirty="0">
                  <a:solidFill>
                    <a:srgbClr val="66FFFF"/>
                  </a:solidFill>
                  <a:latin typeface="Arial"/>
                  <a:ea typeface="ＭＳ Ｐゴシック" pitchFamily="-109" charset="-128"/>
                  <a:cs typeface="Arial"/>
                </a:rPr>
                <a:t>TRIPL-DA</a:t>
              </a:r>
            </a:p>
          </p:txBody>
        </p:sp>
        <p:sp>
          <p:nvSpPr>
            <p:cNvPr id="69" name="TextBox 68"/>
            <p:cNvSpPr txBox="1"/>
            <p:nvPr/>
          </p:nvSpPr>
          <p:spPr>
            <a:xfrm>
              <a:off x="7772400" y="4495800"/>
              <a:ext cx="1371600" cy="307975"/>
            </a:xfrm>
            <a:prstGeom prst="rect">
              <a:avLst/>
            </a:prstGeom>
            <a:noFill/>
          </p:spPr>
          <p:txBody>
            <a:bodyPr anchor="ctr">
              <a:spAutoFit/>
            </a:bodyPr>
            <a:lstStyle/>
            <a:p>
              <a:pPr algn="ctr">
                <a:defRPr/>
              </a:pPr>
              <a:r>
                <a:rPr lang="en-US" sz="1400" b="1" dirty="0">
                  <a:solidFill>
                    <a:srgbClr val="66FFFF"/>
                  </a:solidFill>
                  <a:latin typeface="Arial"/>
                  <a:ea typeface="ＭＳ Ｐゴシック" pitchFamily="-109" charset="-128"/>
                  <a:cs typeface="Arial"/>
                </a:rPr>
                <a:t>Weimer IE</a:t>
              </a:r>
            </a:p>
          </p:txBody>
        </p:sp>
        <p:sp>
          <p:nvSpPr>
            <p:cNvPr id="70" name="TextBox 69"/>
            <p:cNvSpPr txBox="1"/>
            <p:nvPr/>
          </p:nvSpPr>
          <p:spPr>
            <a:xfrm>
              <a:off x="7391400" y="4800600"/>
              <a:ext cx="1600200" cy="307975"/>
            </a:xfrm>
            <a:prstGeom prst="rect">
              <a:avLst/>
            </a:prstGeom>
            <a:noFill/>
          </p:spPr>
          <p:txBody>
            <a:bodyPr anchor="ctr">
              <a:spAutoFit/>
            </a:bodyPr>
            <a:lstStyle/>
            <a:p>
              <a:pPr algn="ctr">
                <a:defRPr/>
              </a:pPr>
              <a:r>
                <a:rPr lang="en-US" sz="1400" b="1" dirty="0">
                  <a:solidFill>
                    <a:srgbClr val="66FFFF"/>
                  </a:solidFill>
                  <a:latin typeface="Arial"/>
                  <a:ea typeface="ＭＳ Ｐゴシック" pitchFamily="-109" charset="-128"/>
                  <a:cs typeface="Arial"/>
                </a:rPr>
                <a:t>Weimer-deltaB</a:t>
              </a:r>
            </a:p>
          </p:txBody>
        </p:sp>
        <p:sp>
          <p:nvSpPr>
            <p:cNvPr id="71" name="TextBox 70"/>
            <p:cNvSpPr txBox="1"/>
            <p:nvPr/>
          </p:nvSpPr>
          <p:spPr>
            <a:xfrm>
              <a:off x="7391400" y="5105499"/>
              <a:ext cx="1600200" cy="307777"/>
            </a:xfrm>
            <a:prstGeom prst="rect">
              <a:avLst/>
            </a:prstGeom>
            <a:noFill/>
          </p:spPr>
          <p:txBody>
            <a:bodyPr anchor="ctr">
              <a:spAutoFit/>
            </a:bodyPr>
            <a:lstStyle/>
            <a:p>
              <a:pPr algn="ctr">
                <a:defRPr/>
              </a:pPr>
              <a:r>
                <a:rPr lang="en-US" sz="1400" b="1" dirty="0" smtClean="0">
                  <a:solidFill>
                    <a:srgbClr val="66FFFF"/>
                  </a:solidFill>
                  <a:latin typeface="Arial"/>
                  <a:ea typeface="ＭＳ Ｐゴシック" pitchFamily="-109" charset="-128"/>
                  <a:cs typeface="Arial"/>
                </a:rPr>
                <a:t>JB2008</a:t>
              </a:r>
            </a:p>
          </p:txBody>
        </p:sp>
        <p:sp>
          <p:nvSpPr>
            <p:cNvPr id="72" name="TextBox 71"/>
            <p:cNvSpPr txBox="1"/>
            <p:nvPr/>
          </p:nvSpPr>
          <p:spPr>
            <a:xfrm>
              <a:off x="7391400" y="5410200"/>
              <a:ext cx="1600200" cy="307975"/>
            </a:xfrm>
            <a:prstGeom prst="rect">
              <a:avLst/>
            </a:prstGeom>
            <a:noFill/>
          </p:spPr>
          <p:txBody>
            <a:bodyPr anchor="ctr">
              <a:spAutoFit/>
            </a:bodyPr>
            <a:lstStyle/>
            <a:p>
              <a:pPr algn="ctr">
                <a:defRPr/>
              </a:pPr>
              <a:r>
                <a:rPr lang="en-US" sz="1400" b="1" dirty="0">
                  <a:solidFill>
                    <a:srgbClr val="66FFFF"/>
                  </a:solidFill>
                  <a:latin typeface="Arial"/>
                  <a:ea typeface="ＭＳ Ｐゴシック" pitchFamily="-109" charset="-128"/>
                  <a:cs typeface="Arial"/>
                </a:rPr>
                <a:t>COSGROVE-PF</a:t>
              </a:r>
            </a:p>
          </p:txBody>
        </p:sp>
        <p:sp>
          <p:nvSpPr>
            <p:cNvPr id="73" name="TextBox 72"/>
            <p:cNvSpPr txBox="1"/>
            <p:nvPr/>
          </p:nvSpPr>
          <p:spPr>
            <a:xfrm>
              <a:off x="6400800" y="2362200"/>
              <a:ext cx="914400" cy="307975"/>
            </a:xfrm>
            <a:prstGeom prst="rect">
              <a:avLst/>
            </a:prstGeom>
            <a:noFill/>
          </p:spPr>
          <p:txBody>
            <a:bodyPr anchor="ctr">
              <a:spAutoFit/>
            </a:bodyPr>
            <a:lstStyle/>
            <a:p>
              <a:pPr algn="ctr">
                <a:defRPr/>
              </a:pPr>
              <a:r>
                <a:rPr lang="en-US" sz="1400" dirty="0">
                  <a:solidFill>
                    <a:schemeClr val="accent1"/>
                  </a:solidFill>
                  <a:latin typeface="Arial"/>
                  <a:ea typeface="ＭＳ Ｐゴシック" pitchFamily="-109" charset="-128"/>
                  <a:cs typeface="Arial"/>
                </a:rPr>
                <a:t>RCM</a:t>
              </a:r>
            </a:p>
          </p:txBody>
        </p:sp>
        <p:sp>
          <p:nvSpPr>
            <p:cNvPr id="74" name="TextBox 78"/>
            <p:cNvSpPr txBox="1">
              <a:spLocks noChangeArrowheads="1"/>
            </p:cNvSpPr>
            <p:nvPr/>
          </p:nvSpPr>
          <p:spPr bwMode="auto">
            <a:xfrm>
              <a:off x="6400800" y="2667000"/>
              <a:ext cx="9144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sz="2000">
                  <a:solidFill>
                    <a:schemeClr val="tx1"/>
                  </a:solidFill>
                  <a:latin typeface="Times New Roman" charset="0"/>
                  <a:ea typeface="ＭＳ Ｐゴシック" charset="0"/>
                  <a:cs typeface="ＭＳ Ｐゴシック" charset="0"/>
                </a:defRPr>
              </a:lvl1pPr>
              <a:lvl2pPr marL="37931725" indent="-37474525"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57200" eaLnBrk="0" fontAlgn="base" hangingPunct="0">
                <a:spcBef>
                  <a:spcPct val="0"/>
                </a:spcBef>
                <a:spcAft>
                  <a:spcPct val="0"/>
                </a:spcAft>
                <a:defRPr sz="2000">
                  <a:solidFill>
                    <a:schemeClr val="tx1"/>
                  </a:solidFill>
                  <a:latin typeface="Times New Roman" charset="0"/>
                  <a:ea typeface="ＭＳ Ｐゴシック" charset="0"/>
                </a:defRPr>
              </a:lvl6pPr>
              <a:lvl7pPr marL="914400" eaLnBrk="0" fontAlgn="base" hangingPunct="0">
                <a:spcBef>
                  <a:spcPct val="0"/>
                </a:spcBef>
                <a:spcAft>
                  <a:spcPct val="0"/>
                </a:spcAft>
                <a:defRPr sz="2000">
                  <a:solidFill>
                    <a:schemeClr val="tx1"/>
                  </a:solidFill>
                  <a:latin typeface="Times New Roman" charset="0"/>
                  <a:ea typeface="ＭＳ Ｐゴシック" charset="0"/>
                </a:defRPr>
              </a:lvl7pPr>
              <a:lvl8pPr marL="1371600" eaLnBrk="0" fontAlgn="base" hangingPunct="0">
                <a:spcBef>
                  <a:spcPct val="0"/>
                </a:spcBef>
                <a:spcAft>
                  <a:spcPct val="0"/>
                </a:spcAft>
                <a:defRPr sz="2000">
                  <a:solidFill>
                    <a:schemeClr val="tx1"/>
                  </a:solidFill>
                  <a:latin typeface="Times New Roman" charset="0"/>
                  <a:ea typeface="ＭＳ Ｐゴシック" charset="0"/>
                </a:defRPr>
              </a:lvl8pPr>
              <a:lvl9pPr marL="1828800" eaLnBrk="0" fontAlgn="base" hangingPunct="0">
                <a:spcBef>
                  <a:spcPct val="0"/>
                </a:spcBef>
                <a:spcAft>
                  <a:spcPct val="0"/>
                </a:spcAft>
                <a:defRPr sz="2000">
                  <a:solidFill>
                    <a:schemeClr val="tx1"/>
                  </a:solidFill>
                  <a:latin typeface="Times New Roman" charset="0"/>
                  <a:ea typeface="ＭＳ Ｐゴシック" charset="0"/>
                </a:defRPr>
              </a:lvl9pPr>
            </a:lstStyle>
            <a:p>
              <a:pPr algn="ctr" eaLnBrk="1" hangingPunct="1"/>
              <a:r>
                <a:rPr lang="en-US" sz="1400" dirty="0">
                  <a:solidFill>
                    <a:schemeClr val="accent1"/>
                  </a:solidFill>
                  <a:latin typeface="Arial"/>
                  <a:cs typeface="Arial"/>
                </a:rPr>
                <a:t>Fok.CIMI</a:t>
              </a:r>
            </a:p>
          </p:txBody>
        </p:sp>
        <p:sp>
          <p:nvSpPr>
            <p:cNvPr id="75" name="TextBox 74"/>
            <p:cNvSpPr txBox="1"/>
            <p:nvPr/>
          </p:nvSpPr>
          <p:spPr>
            <a:xfrm>
              <a:off x="6553200" y="2971800"/>
              <a:ext cx="914400" cy="307975"/>
            </a:xfrm>
            <a:prstGeom prst="rect">
              <a:avLst/>
            </a:prstGeom>
            <a:noFill/>
          </p:spPr>
          <p:txBody>
            <a:bodyPr anchor="ctr">
              <a:spAutoFit/>
            </a:bodyPr>
            <a:lstStyle/>
            <a:p>
              <a:pPr algn="ctr">
                <a:defRPr/>
              </a:pPr>
              <a:r>
                <a:rPr lang="en-US" sz="1400" dirty="0">
                  <a:solidFill>
                    <a:schemeClr val="accent1"/>
                  </a:solidFill>
                  <a:latin typeface="Arial"/>
                  <a:ea typeface="ＭＳ Ｐゴシック" pitchFamily="-109" charset="-128"/>
                  <a:cs typeface="Arial"/>
                </a:rPr>
                <a:t>Fok.RC</a:t>
              </a:r>
            </a:p>
          </p:txBody>
        </p:sp>
        <p:sp>
          <p:nvSpPr>
            <p:cNvPr id="76" name="TextBox 75"/>
            <p:cNvSpPr txBox="1"/>
            <p:nvPr/>
          </p:nvSpPr>
          <p:spPr>
            <a:xfrm>
              <a:off x="6705600" y="3581400"/>
              <a:ext cx="1143000" cy="307975"/>
            </a:xfrm>
            <a:prstGeom prst="rect">
              <a:avLst/>
            </a:prstGeom>
            <a:noFill/>
          </p:spPr>
          <p:txBody>
            <a:bodyPr anchor="ctr">
              <a:spAutoFit/>
            </a:bodyPr>
            <a:lstStyle/>
            <a:p>
              <a:pPr algn="ctr">
                <a:defRPr/>
              </a:pPr>
              <a:r>
                <a:rPr lang="en-US" sz="1400" dirty="0">
                  <a:solidFill>
                    <a:schemeClr val="accent1"/>
                  </a:solidFill>
                  <a:latin typeface="Arial"/>
                  <a:ea typeface="ＭＳ Ｐゴシック" pitchFamily="-109" charset="-128"/>
                  <a:cs typeface="Arial"/>
                </a:rPr>
                <a:t>AE-8/AP-8</a:t>
              </a:r>
            </a:p>
          </p:txBody>
        </p:sp>
        <p:sp>
          <p:nvSpPr>
            <p:cNvPr id="77" name="TextBox 81"/>
            <p:cNvSpPr txBox="1">
              <a:spLocks noChangeArrowheads="1"/>
            </p:cNvSpPr>
            <p:nvPr/>
          </p:nvSpPr>
          <p:spPr bwMode="auto">
            <a:xfrm>
              <a:off x="6858000" y="3886200"/>
              <a:ext cx="11430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sz="2000">
                  <a:solidFill>
                    <a:schemeClr val="tx1"/>
                  </a:solidFill>
                  <a:latin typeface="Times New Roman" charset="0"/>
                  <a:ea typeface="ＭＳ Ｐゴシック" charset="0"/>
                  <a:cs typeface="ＭＳ Ｐゴシック" charset="0"/>
                </a:defRPr>
              </a:lvl1pPr>
              <a:lvl2pPr marL="37931725" indent="-37474525"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57200" eaLnBrk="0" fontAlgn="base" hangingPunct="0">
                <a:spcBef>
                  <a:spcPct val="0"/>
                </a:spcBef>
                <a:spcAft>
                  <a:spcPct val="0"/>
                </a:spcAft>
                <a:defRPr sz="2000">
                  <a:solidFill>
                    <a:schemeClr val="tx1"/>
                  </a:solidFill>
                  <a:latin typeface="Times New Roman" charset="0"/>
                  <a:ea typeface="ＭＳ Ｐゴシック" charset="0"/>
                </a:defRPr>
              </a:lvl6pPr>
              <a:lvl7pPr marL="914400" eaLnBrk="0" fontAlgn="base" hangingPunct="0">
                <a:spcBef>
                  <a:spcPct val="0"/>
                </a:spcBef>
                <a:spcAft>
                  <a:spcPct val="0"/>
                </a:spcAft>
                <a:defRPr sz="2000">
                  <a:solidFill>
                    <a:schemeClr val="tx1"/>
                  </a:solidFill>
                  <a:latin typeface="Times New Roman" charset="0"/>
                  <a:ea typeface="ＭＳ Ｐゴシック" charset="0"/>
                </a:defRPr>
              </a:lvl7pPr>
              <a:lvl8pPr marL="1371600" eaLnBrk="0" fontAlgn="base" hangingPunct="0">
                <a:spcBef>
                  <a:spcPct val="0"/>
                </a:spcBef>
                <a:spcAft>
                  <a:spcPct val="0"/>
                </a:spcAft>
                <a:defRPr sz="2000">
                  <a:solidFill>
                    <a:schemeClr val="tx1"/>
                  </a:solidFill>
                  <a:latin typeface="Times New Roman" charset="0"/>
                  <a:ea typeface="ＭＳ Ｐゴシック" charset="0"/>
                </a:defRPr>
              </a:lvl8pPr>
              <a:lvl9pPr marL="1828800" eaLnBrk="0" fontAlgn="base" hangingPunct="0">
                <a:spcBef>
                  <a:spcPct val="0"/>
                </a:spcBef>
                <a:spcAft>
                  <a:spcPct val="0"/>
                </a:spcAft>
                <a:defRPr sz="2000">
                  <a:solidFill>
                    <a:schemeClr val="tx1"/>
                  </a:solidFill>
                  <a:latin typeface="Times New Roman" charset="0"/>
                  <a:ea typeface="ＭＳ Ｐゴシック" charset="0"/>
                </a:defRPr>
              </a:lvl9pPr>
            </a:lstStyle>
            <a:p>
              <a:pPr algn="ctr" eaLnBrk="1" hangingPunct="1"/>
              <a:r>
                <a:rPr lang="en-US" sz="1400" dirty="0">
                  <a:solidFill>
                    <a:schemeClr val="accent1"/>
                  </a:solidFill>
                  <a:latin typeface="Arial"/>
                  <a:cs typeface="Arial"/>
                </a:rPr>
                <a:t>AE-9/AP-9</a:t>
              </a:r>
            </a:p>
          </p:txBody>
        </p:sp>
        <p:sp>
          <p:nvSpPr>
            <p:cNvPr id="78" name="TextBox 77"/>
            <p:cNvSpPr txBox="1"/>
            <p:nvPr/>
          </p:nvSpPr>
          <p:spPr>
            <a:xfrm>
              <a:off x="6705600" y="3276600"/>
              <a:ext cx="1066800" cy="307975"/>
            </a:xfrm>
            <a:prstGeom prst="rect">
              <a:avLst/>
            </a:prstGeom>
            <a:noFill/>
          </p:spPr>
          <p:txBody>
            <a:bodyPr anchor="ctr">
              <a:spAutoFit/>
            </a:bodyPr>
            <a:lstStyle/>
            <a:p>
              <a:pPr algn="ctr">
                <a:defRPr/>
              </a:pPr>
              <a:r>
                <a:rPr lang="en-US" sz="1400" dirty="0">
                  <a:solidFill>
                    <a:schemeClr val="accent1"/>
                  </a:solidFill>
                  <a:latin typeface="Arial"/>
                  <a:ea typeface="ＭＳ Ｐゴシック" pitchFamily="-109" charset="-128"/>
                  <a:cs typeface="Arial"/>
                </a:rPr>
                <a:t>UPOS RB</a:t>
              </a:r>
            </a:p>
          </p:txBody>
        </p:sp>
        <p:sp>
          <p:nvSpPr>
            <p:cNvPr id="79" name="TextBox 81"/>
            <p:cNvSpPr txBox="1">
              <a:spLocks noChangeArrowheads="1"/>
            </p:cNvSpPr>
            <p:nvPr/>
          </p:nvSpPr>
          <p:spPr bwMode="auto">
            <a:xfrm>
              <a:off x="6858000" y="4191000"/>
              <a:ext cx="11430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sz="2000">
                  <a:solidFill>
                    <a:schemeClr val="tx1"/>
                  </a:solidFill>
                  <a:latin typeface="Times New Roman" charset="0"/>
                  <a:ea typeface="ＭＳ Ｐゴシック" charset="0"/>
                  <a:cs typeface="ＭＳ Ｐゴシック" charset="0"/>
                </a:defRPr>
              </a:lvl1pPr>
              <a:lvl2pPr marL="37931725" indent="-37474525"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57200" eaLnBrk="0" fontAlgn="base" hangingPunct="0">
                <a:spcBef>
                  <a:spcPct val="0"/>
                </a:spcBef>
                <a:spcAft>
                  <a:spcPct val="0"/>
                </a:spcAft>
                <a:defRPr sz="2000">
                  <a:solidFill>
                    <a:schemeClr val="tx1"/>
                  </a:solidFill>
                  <a:latin typeface="Times New Roman" charset="0"/>
                  <a:ea typeface="ＭＳ Ｐゴシック" charset="0"/>
                </a:defRPr>
              </a:lvl6pPr>
              <a:lvl7pPr marL="914400" eaLnBrk="0" fontAlgn="base" hangingPunct="0">
                <a:spcBef>
                  <a:spcPct val="0"/>
                </a:spcBef>
                <a:spcAft>
                  <a:spcPct val="0"/>
                </a:spcAft>
                <a:defRPr sz="2000">
                  <a:solidFill>
                    <a:schemeClr val="tx1"/>
                  </a:solidFill>
                  <a:latin typeface="Times New Roman" charset="0"/>
                  <a:ea typeface="ＭＳ Ｐゴシック" charset="0"/>
                </a:defRPr>
              </a:lvl7pPr>
              <a:lvl8pPr marL="1371600" eaLnBrk="0" fontAlgn="base" hangingPunct="0">
                <a:spcBef>
                  <a:spcPct val="0"/>
                </a:spcBef>
                <a:spcAft>
                  <a:spcPct val="0"/>
                </a:spcAft>
                <a:defRPr sz="2000">
                  <a:solidFill>
                    <a:schemeClr val="tx1"/>
                  </a:solidFill>
                  <a:latin typeface="Times New Roman" charset="0"/>
                  <a:ea typeface="ＭＳ Ｐゴシック" charset="0"/>
                </a:defRPr>
              </a:lvl8pPr>
              <a:lvl9pPr marL="1828800" eaLnBrk="0" fontAlgn="base" hangingPunct="0">
                <a:spcBef>
                  <a:spcPct val="0"/>
                </a:spcBef>
                <a:spcAft>
                  <a:spcPct val="0"/>
                </a:spcAft>
                <a:defRPr sz="2000">
                  <a:solidFill>
                    <a:schemeClr val="tx1"/>
                  </a:solidFill>
                  <a:latin typeface="Times New Roman" charset="0"/>
                  <a:ea typeface="ＭＳ Ｐゴシック" charset="0"/>
                </a:defRPr>
              </a:lvl9pPr>
            </a:lstStyle>
            <a:p>
              <a:pPr algn="ctr" eaLnBrk="1" hangingPunct="1"/>
              <a:r>
                <a:rPr lang="en-US" sz="1400" dirty="0" smtClean="0">
                  <a:solidFill>
                    <a:schemeClr val="accent1"/>
                  </a:solidFill>
                  <a:latin typeface="Arial"/>
                  <a:cs typeface="Arial"/>
                </a:rPr>
                <a:t>VERB</a:t>
              </a:r>
              <a:endParaRPr lang="en-US" sz="1400" dirty="0">
                <a:solidFill>
                  <a:schemeClr val="accent1"/>
                </a:solidFill>
                <a:latin typeface="Arial"/>
                <a:cs typeface="Arial"/>
              </a:endParaRPr>
            </a:p>
          </p:txBody>
        </p:sp>
        <p:sp>
          <p:nvSpPr>
            <p:cNvPr id="80" name="TextBox 79"/>
            <p:cNvSpPr txBox="1">
              <a:spLocks noChangeArrowheads="1"/>
            </p:cNvSpPr>
            <p:nvPr/>
          </p:nvSpPr>
          <p:spPr bwMode="auto">
            <a:xfrm>
              <a:off x="5023485" y="5805100"/>
              <a:ext cx="2209800" cy="584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sz="2000">
                  <a:solidFill>
                    <a:schemeClr val="tx1"/>
                  </a:solidFill>
                  <a:latin typeface="Times New Roman" charset="0"/>
                  <a:ea typeface="ＭＳ Ｐゴシック" charset="0"/>
                  <a:cs typeface="ＭＳ Ｐゴシック" charset="0"/>
                </a:defRPr>
              </a:lvl1pPr>
              <a:lvl2pPr marL="37931725" indent="-37474525" eaLnBrk="0" hangingPunct="0">
                <a:defRPr sz="2000">
                  <a:solidFill>
                    <a:schemeClr val="tx1"/>
                  </a:solidFill>
                  <a:latin typeface="Times New Roman" charset="0"/>
                  <a:ea typeface="ＭＳ Ｐゴシック" charset="0"/>
                </a:defRPr>
              </a:lvl2pPr>
              <a:lvl3pPr eaLnBrk="0" hangingPunct="0">
                <a:defRPr sz="2000">
                  <a:solidFill>
                    <a:schemeClr val="tx1"/>
                  </a:solidFill>
                  <a:latin typeface="Times New Roman" charset="0"/>
                  <a:ea typeface="ＭＳ Ｐゴシック" charset="0"/>
                </a:defRPr>
              </a:lvl3pPr>
              <a:lvl4pPr eaLnBrk="0" hangingPunct="0">
                <a:defRPr sz="2000">
                  <a:solidFill>
                    <a:schemeClr val="tx1"/>
                  </a:solidFill>
                  <a:latin typeface="Times New Roman" charset="0"/>
                  <a:ea typeface="ＭＳ Ｐゴシック" charset="0"/>
                </a:defRPr>
              </a:lvl4pPr>
              <a:lvl5pPr eaLnBrk="0" hangingPunct="0">
                <a:defRPr sz="2000">
                  <a:solidFill>
                    <a:schemeClr val="tx1"/>
                  </a:solidFill>
                  <a:latin typeface="Times New Roman" charset="0"/>
                  <a:ea typeface="ＭＳ Ｐゴシック" charset="0"/>
                </a:defRPr>
              </a:lvl5pPr>
              <a:lvl6pPr marL="457200" eaLnBrk="0" fontAlgn="base" hangingPunct="0">
                <a:spcBef>
                  <a:spcPct val="0"/>
                </a:spcBef>
                <a:spcAft>
                  <a:spcPct val="0"/>
                </a:spcAft>
                <a:defRPr sz="2000">
                  <a:solidFill>
                    <a:schemeClr val="tx1"/>
                  </a:solidFill>
                  <a:latin typeface="Times New Roman" charset="0"/>
                  <a:ea typeface="ＭＳ Ｐゴシック" charset="0"/>
                </a:defRPr>
              </a:lvl6pPr>
              <a:lvl7pPr marL="914400" eaLnBrk="0" fontAlgn="base" hangingPunct="0">
                <a:spcBef>
                  <a:spcPct val="0"/>
                </a:spcBef>
                <a:spcAft>
                  <a:spcPct val="0"/>
                </a:spcAft>
                <a:defRPr sz="2000">
                  <a:solidFill>
                    <a:schemeClr val="tx1"/>
                  </a:solidFill>
                  <a:latin typeface="Times New Roman" charset="0"/>
                  <a:ea typeface="ＭＳ Ｐゴシック" charset="0"/>
                </a:defRPr>
              </a:lvl7pPr>
              <a:lvl8pPr marL="1371600" eaLnBrk="0" fontAlgn="base" hangingPunct="0">
                <a:spcBef>
                  <a:spcPct val="0"/>
                </a:spcBef>
                <a:spcAft>
                  <a:spcPct val="0"/>
                </a:spcAft>
                <a:defRPr sz="2000">
                  <a:solidFill>
                    <a:schemeClr val="tx1"/>
                  </a:solidFill>
                  <a:latin typeface="Times New Roman" charset="0"/>
                  <a:ea typeface="ＭＳ Ｐゴシック" charset="0"/>
                </a:defRPr>
              </a:lvl8pPr>
              <a:lvl9pPr marL="1828800" eaLnBrk="0" fontAlgn="base" hangingPunct="0">
                <a:spcBef>
                  <a:spcPct val="0"/>
                </a:spcBef>
                <a:spcAft>
                  <a:spcPct val="0"/>
                </a:spcAft>
                <a:defRPr sz="2000">
                  <a:solidFill>
                    <a:schemeClr val="tx1"/>
                  </a:solidFill>
                  <a:latin typeface="Times New Roman" charset="0"/>
                  <a:ea typeface="ＭＳ Ｐゴシック" charset="0"/>
                </a:defRPr>
              </a:lvl9pPr>
            </a:lstStyle>
            <a:p>
              <a:pPr algn="ctr" eaLnBrk="1" hangingPunct="1"/>
              <a:r>
                <a:rPr lang="en-US" sz="1600" dirty="0" smtClean="0">
                  <a:solidFill>
                    <a:schemeClr val="accent1"/>
                  </a:solidFill>
                  <a:latin typeface="Arial"/>
                  <a:cs typeface="Arial"/>
                </a:rPr>
                <a:t>Inner </a:t>
              </a:r>
            </a:p>
            <a:p>
              <a:pPr algn="ctr" eaLnBrk="1" hangingPunct="1"/>
              <a:r>
                <a:rPr lang="en-US" sz="1600" dirty="0" smtClean="0">
                  <a:solidFill>
                    <a:schemeClr val="accent1"/>
                  </a:solidFill>
                  <a:latin typeface="Arial"/>
                  <a:cs typeface="Arial"/>
                </a:rPr>
                <a:t>Magnetosphere</a:t>
              </a:r>
              <a:endParaRPr lang="en-US" sz="1600" dirty="0">
                <a:solidFill>
                  <a:schemeClr val="accent1"/>
                </a:solidFill>
                <a:latin typeface="Arial"/>
                <a:cs typeface="Arial"/>
              </a:endParaRPr>
            </a:p>
          </p:txBody>
        </p:sp>
        <p:sp>
          <p:nvSpPr>
            <p:cNvPr id="82" name="TextBox 81"/>
            <p:cNvSpPr txBox="1"/>
            <p:nvPr/>
          </p:nvSpPr>
          <p:spPr>
            <a:xfrm>
              <a:off x="1676400" y="5105499"/>
              <a:ext cx="1143000" cy="307777"/>
            </a:xfrm>
            <a:prstGeom prst="rect">
              <a:avLst/>
            </a:prstGeom>
            <a:noFill/>
          </p:spPr>
          <p:txBody>
            <a:bodyPr wrap="square" anchor="ctr">
              <a:spAutoFit/>
            </a:bodyPr>
            <a:lstStyle/>
            <a:p>
              <a:pPr algn="ctr">
                <a:defRPr/>
              </a:pPr>
              <a:r>
                <a:rPr lang="en-US" sz="1400" dirty="0" smtClean="0">
                  <a:solidFill>
                    <a:schemeClr val="bg1"/>
                  </a:solidFill>
                  <a:latin typeface="Arial"/>
                  <a:ea typeface="ＭＳ Ｐゴシック" pitchFamily="-109" charset="-128"/>
                  <a:cs typeface="Arial"/>
                </a:rPr>
                <a:t>SNB3GEO</a:t>
              </a:r>
              <a:endParaRPr lang="en-US" sz="1400" dirty="0">
                <a:solidFill>
                  <a:schemeClr val="bg1"/>
                </a:solidFill>
                <a:latin typeface="Arial"/>
                <a:ea typeface="ＭＳ Ｐゴシック" pitchFamily="-109" charset="-128"/>
                <a:cs typeface="Arial"/>
              </a:endParaRPr>
            </a:p>
          </p:txBody>
        </p:sp>
      </p:grpSp>
      <p:sp>
        <p:nvSpPr>
          <p:cNvPr id="87" name="TextBox 86"/>
          <p:cNvSpPr txBox="1"/>
          <p:nvPr/>
        </p:nvSpPr>
        <p:spPr>
          <a:xfrm>
            <a:off x="3136900" y="5260975"/>
            <a:ext cx="1104900" cy="307975"/>
          </a:xfrm>
          <a:prstGeom prst="rect">
            <a:avLst/>
          </a:prstGeom>
          <a:noFill/>
        </p:spPr>
        <p:txBody>
          <a:bodyPr anchor="ctr">
            <a:spAutoFit/>
          </a:bodyPr>
          <a:lstStyle/>
          <a:p>
            <a:pPr algn="ctr">
              <a:defRPr/>
            </a:pPr>
            <a:r>
              <a:rPr lang="en-US" sz="1400" dirty="0" smtClean="0">
                <a:solidFill>
                  <a:srgbClr val="66FF66"/>
                </a:solidFill>
                <a:latin typeface="Arial"/>
                <a:ea typeface="ＭＳ Ｐゴシック" pitchFamily="-109" charset="-128"/>
                <a:cs typeface="Arial"/>
              </a:rPr>
              <a:t>SWMF/SH</a:t>
            </a:r>
            <a:endParaRPr lang="en-US" sz="1400" dirty="0">
              <a:solidFill>
                <a:srgbClr val="66FF66"/>
              </a:solidFill>
              <a:latin typeface="Arial"/>
              <a:ea typeface="ＭＳ Ｐゴシック" pitchFamily="-109" charset="-128"/>
              <a:cs typeface="Arial"/>
            </a:endParaRPr>
          </a:p>
        </p:txBody>
      </p:sp>
      <p:sp>
        <p:nvSpPr>
          <p:cNvPr id="83" name="Oval 82"/>
          <p:cNvSpPr/>
          <p:nvPr/>
        </p:nvSpPr>
        <p:spPr>
          <a:xfrm>
            <a:off x="1488056" y="1457325"/>
            <a:ext cx="2436243" cy="378071"/>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335361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ccmc_log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960"/>
            <a:ext cx="1153261" cy="970427"/>
          </a:xfrm>
          <a:prstGeom prst="rect">
            <a:avLst/>
          </a:prstGeom>
        </p:spPr>
      </p:pic>
      <p:sp>
        <p:nvSpPr>
          <p:cNvPr id="21" name="TextBox 20"/>
          <p:cNvSpPr txBox="1"/>
          <p:nvPr/>
        </p:nvSpPr>
        <p:spPr>
          <a:xfrm>
            <a:off x="1120878" y="137563"/>
            <a:ext cx="7826096" cy="861774"/>
          </a:xfrm>
          <a:prstGeom prst="rect">
            <a:avLst/>
          </a:prstGeom>
          <a:solidFill>
            <a:srgbClr val="FF8106"/>
          </a:solidFill>
          <a:ln>
            <a:noFill/>
          </a:ln>
        </p:spPr>
        <p:style>
          <a:lnRef idx="3">
            <a:schemeClr val="lt1"/>
          </a:lnRef>
          <a:fillRef idx="1">
            <a:schemeClr val="accent2"/>
          </a:fillRef>
          <a:effectRef idx="1">
            <a:schemeClr val="accent2"/>
          </a:effectRef>
          <a:fontRef idx="minor">
            <a:schemeClr val="lt1"/>
          </a:fontRef>
        </p:style>
        <p:txBody>
          <a:bodyPr wrap="square" lIns="0" tIns="0" rIns="0" bIns="0">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defRPr/>
            </a:pPr>
            <a:r>
              <a:rPr lang="en-US" sz="2800" smtClean="0">
                <a:solidFill>
                  <a:srgbClr val="FFFFFF"/>
                </a:solidFill>
                <a:latin typeface="Helvetica Neue"/>
                <a:cs typeface="Helvetica Neue"/>
              </a:rPr>
              <a:t>The First-Principles </a:t>
            </a:r>
            <a:r>
              <a:rPr lang="en-US" sz="2800" dirty="0" smtClean="0">
                <a:solidFill>
                  <a:srgbClr val="FFFFFF"/>
                </a:solidFill>
                <a:latin typeface="Helvetica Neue"/>
                <a:cs typeface="Helvetica Neue"/>
              </a:rPr>
              <a:t>Model of CME Magnetic Structure and Evolution is Available to the World </a:t>
            </a:r>
          </a:p>
        </p:txBody>
      </p:sp>
      <p:sp>
        <p:nvSpPr>
          <p:cNvPr id="22" name="Rectangle 21"/>
          <p:cNvSpPr/>
          <p:nvPr/>
        </p:nvSpPr>
        <p:spPr>
          <a:xfrm>
            <a:off x="0" y="1201005"/>
            <a:ext cx="9144000" cy="482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23" name="Group 58"/>
          <p:cNvGrpSpPr/>
          <p:nvPr/>
        </p:nvGrpSpPr>
        <p:grpSpPr>
          <a:xfrm>
            <a:off x="308758" y="1174621"/>
            <a:ext cx="4400564" cy="1295448"/>
            <a:chOff x="4804410" y="2509696"/>
            <a:chExt cx="3867150" cy="1147904"/>
          </a:xfrm>
        </p:grpSpPr>
        <p:pic>
          <p:nvPicPr>
            <p:cNvPr id="24" name="Picture 42" descr="StereoCAT_logo.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46071" y="2509696"/>
              <a:ext cx="702667" cy="6050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 name="Rounded Rectangle 24"/>
            <p:cNvSpPr/>
            <p:nvPr/>
          </p:nvSpPr>
          <p:spPr>
            <a:xfrm>
              <a:off x="4804410" y="2514600"/>
              <a:ext cx="3867150" cy="1143000"/>
            </a:xfrm>
            <a:prstGeom prst="roundRect">
              <a:avLst>
                <a:gd name="adj" fmla="val 9357"/>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5376992" y="2598412"/>
              <a:ext cx="3175812" cy="354540"/>
            </a:xfrm>
            <a:prstGeom prst="rect">
              <a:avLst/>
            </a:prstGeom>
            <a:noFill/>
          </p:spPr>
          <p:txBody>
            <a:bodyPr wrap="square" rtlCol="0">
              <a:spAutoFit/>
            </a:bodyPr>
            <a:lstStyle/>
            <a:p>
              <a:pPr algn="ctr"/>
              <a:r>
                <a:rPr lang="en-US" sz="2000" b="1" dirty="0" err="1" smtClean="0">
                  <a:solidFill>
                    <a:srgbClr val="0000FF"/>
                  </a:solidFill>
                  <a:latin typeface="Arial"/>
                  <a:cs typeface="Arial"/>
                </a:rPr>
                <a:t>StereoCAT</a:t>
              </a:r>
              <a:r>
                <a:rPr lang="en-US" sz="2000" b="1" dirty="0" smtClean="0">
                  <a:solidFill>
                    <a:srgbClr val="0000FF"/>
                  </a:solidFill>
                  <a:latin typeface="Arial"/>
                  <a:cs typeface="Arial"/>
                </a:rPr>
                <a:t> </a:t>
              </a:r>
              <a:r>
                <a:rPr lang="en-US" sz="1600" b="1" dirty="0" smtClean="0">
                  <a:solidFill>
                    <a:srgbClr val="0000FF"/>
                  </a:solidFill>
                  <a:latin typeface="Arial"/>
                  <a:cs typeface="Arial"/>
                </a:rPr>
                <a:t>CME Analysis Tool</a:t>
              </a:r>
              <a:endParaRPr lang="en-US" sz="1600" b="1" dirty="0">
                <a:solidFill>
                  <a:srgbClr val="0000FF"/>
                </a:solidFill>
                <a:latin typeface="Arial"/>
                <a:cs typeface="Arial"/>
              </a:endParaRPr>
            </a:p>
          </p:txBody>
        </p:sp>
      </p:grpSp>
      <p:grpSp>
        <p:nvGrpSpPr>
          <p:cNvPr id="27" name="Group 57"/>
          <p:cNvGrpSpPr/>
          <p:nvPr/>
        </p:nvGrpSpPr>
        <p:grpSpPr>
          <a:xfrm>
            <a:off x="472803" y="1192969"/>
            <a:ext cx="8623230" cy="1264285"/>
            <a:chOff x="428851" y="3886200"/>
            <a:chExt cx="8562749" cy="1315884"/>
          </a:xfrm>
        </p:grpSpPr>
        <p:pic>
          <p:nvPicPr>
            <p:cNvPr id="28" name="Picture 50" descr="Screen Shot 2015-03-24 at 4.08.39 PM.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8851" y="4607822"/>
              <a:ext cx="686745" cy="5758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Rounded Rectangle 28"/>
            <p:cNvSpPr/>
            <p:nvPr/>
          </p:nvSpPr>
          <p:spPr>
            <a:xfrm>
              <a:off x="4724400" y="3886200"/>
              <a:ext cx="4267200" cy="1315884"/>
            </a:xfrm>
            <a:prstGeom prst="roundRect">
              <a:avLst>
                <a:gd name="adj" fmla="val 9357"/>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1178245" y="4494242"/>
              <a:ext cx="3298669" cy="602927"/>
            </a:xfrm>
            <a:prstGeom prst="rect">
              <a:avLst/>
            </a:prstGeom>
            <a:noFill/>
          </p:spPr>
          <p:txBody>
            <a:bodyPr wrap="square" rtlCol="0">
              <a:spAutoFit/>
            </a:bodyPr>
            <a:lstStyle/>
            <a:p>
              <a:r>
                <a:rPr lang="en-US" sz="1600" b="1" dirty="0" smtClean="0">
                  <a:solidFill>
                    <a:srgbClr val="0000FF"/>
                  </a:solidFill>
                  <a:latin typeface="Arial"/>
                  <a:cs typeface="Arial"/>
                </a:rPr>
                <a:t>EEGGL Eruption Event Generator by Gibson &amp; Low </a:t>
              </a:r>
              <a:endParaRPr lang="en-US" sz="1600" b="1" dirty="0">
                <a:solidFill>
                  <a:srgbClr val="0000FF"/>
                </a:solidFill>
                <a:latin typeface="Arial"/>
                <a:cs typeface="Arial"/>
              </a:endParaRPr>
            </a:p>
          </p:txBody>
        </p:sp>
      </p:grpSp>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5" y="2531822"/>
            <a:ext cx="9144000" cy="4214341"/>
          </a:xfrm>
          <a:prstGeom prst="rect">
            <a:avLst/>
          </a:prstGeom>
        </p:spPr>
      </p:pic>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32372" y="1274740"/>
            <a:ext cx="629974" cy="611554"/>
          </a:xfrm>
          <a:prstGeom prst="rect">
            <a:avLst/>
          </a:prstGeom>
        </p:spPr>
      </p:pic>
      <p:sp>
        <p:nvSpPr>
          <p:cNvPr id="33" name="TextBox 32"/>
          <p:cNvSpPr txBox="1"/>
          <p:nvPr/>
        </p:nvSpPr>
        <p:spPr>
          <a:xfrm>
            <a:off x="5534694" y="1279005"/>
            <a:ext cx="2569467" cy="400110"/>
          </a:xfrm>
          <a:prstGeom prst="rect">
            <a:avLst/>
          </a:prstGeom>
          <a:noFill/>
        </p:spPr>
        <p:txBody>
          <a:bodyPr wrap="square" rtlCol="0">
            <a:spAutoFit/>
          </a:bodyPr>
          <a:lstStyle/>
          <a:p>
            <a:pPr algn="ctr"/>
            <a:r>
              <a:rPr lang="en-US" sz="2000" b="1" dirty="0" smtClean="0">
                <a:solidFill>
                  <a:srgbClr val="0000FF"/>
                </a:solidFill>
                <a:latin typeface="Arial"/>
                <a:cs typeface="Arial"/>
              </a:rPr>
              <a:t>SWMF </a:t>
            </a:r>
            <a:r>
              <a:rPr lang="en-US" sz="2000" b="1" dirty="0" err="1" smtClean="0">
                <a:solidFill>
                  <a:srgbClr val="0000FF"/>
                </a:solidFill>
                <a:latin typeface="Arial"/>
                <a:cs typeface="Arial"/>
              </a:rPr>
              <a:t>AWSoM</a:t>
            </a:r>
            <a:r>
              <a:rPr lang="en-US" sz="2000" b="1" dirty="0" smtClean="0">
                <a:solidFill>
                  <a:srgbClr val="0000FF"/>
                </a:solidFill>
                <a:latin typeface="Arial"/>
                <a:cs typeface="Arial"/>
              </a:rPr>
              <a:t>-R</a:t>
            </a:r>
            <a:endParaRPr lang="en-US" sz="1600" b="1" dirty="0">
              <a:solidFill>
                <a:srgbClr val="0000FF"/>
              </a:solidFill>
              <a:latin typeface="Arial"/>
              <a:cs typeface="Arial"/>
            </a:endParaRPr>
          </a:p>
        </p:txBody>
      </p:sp>
      <p:sp>
        <p:nvSpPr>
          <p:cNvPr id="34" name="TextBox 33"/>
          <p:cNvSpPr txBox="1"/>
          <p:nvPr/>
        </p:nvSpPr>
        <p:spPr>
          <a:xfrm>
            <a:off x="4905136" y="1642854"/>
            <a:ext cx="4132280" cy="830997"/>
          </a:xfrm>
          <a:prstGeom prst="rect">
            <a:avLst/>
          </a:prstGeom>
          <a:noFill/>
        </p:spPr>
        <p:txBody>
          <a:bodyPr wrap="square" rtlCol="0">
            <a:spAutoFit/>
          </a:bodyPr>
          <a:lstStyle/>
          <a:p>
            <a:r>
              <a:rPr lang="en-US" sz="1600" b="1" dirty="0" smtClean="0">
                <a:solidFill>
                  <a:srgbClr val="0000FF"/>
                </a:solidFill>
                <a:latin typeface="Arial"/>
                <a:cs typeface="Arial"/>
              </a:rPr>
              <a:t>               Global </a:t>
            </a:r>
            <a:r>
              <a:rPr lang="en-US" sz="1600" b="1" dirty="0">
                <a:solidFill>
                  <a:srgbClr val="0000FF"/>
                </a:solidFill>
                <a:latin typeface="Arial"/>
                <a:cs typeface="Arial"/>
              </a:rPr>
              <a:t>MHD simulations </a:t>
            </a:r>
            <a:r>
              <a:rPr lang="en-US" sz="1600" b="1" dirty="0" smtClean="0">
                <a:solidFill>
                  <a:srgbClr val="0000FF"/>
                </a:solidFill>
                <a:latin typeface="Arial"/>
                <a:cs typeface="Arial"/>
              </a:rPr>
              <a:t>of CME plasma and </a:t>
            </a:r>
            <a:r>
              <a:rPr lang="en-US" sz="1600" b="1" smtClean="0">
                <a:solidFill>
                  <a:srgbClr val="0000FF"/>
                </a:solidFill>
                <a:latin typeface="Arial"/>
                <a:cs typeface="Arial"/>
              </a:rPr>
              <a:t>magnetic structure eruption </a:t>
            </a:r>
            <a:r>
              <a:rPr lang="en-US" sz="1600" b="1" dirty="0" smtClean="0">
                <a:solidFill>
                  <a:srgbClr val="0000FF"/>
                </a:solidFill>
                <a:latin typeface="Arial"/>
                <a:cs typeface="Arial"/>
              </a:rPr>
              <a:t>and propagation through space</a:t>
            </a:r>
            <a:endParaRPr lang="en-US" sz="1600" b="1" dirty="0">
              <a:solidFill>
                <a:srgbClr val="0000FF"/>
              </a:solidFill>
              <a:latin typeface="Arial"/>
              <a:cs typeface="Arial"/>
            </a:endParaRPr>
          </a:p>
        </p:txBody>
      </p:sp>
      <p:pic>
        <p:nvPicPr>
          <p:cNvPr id="35" name="Picture 34" descr="fig2_GL+CR2029.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78796" y="3420094"/>
            <a:ext cx="2898769" cy="2574054"/>
          </a:xfrm>
          <a:prstGeom prst="rect">
            <a:avLst/>
          </a:prstGeom>
        </p:spPr>
      </p:pic>
      <p:pic>
        <p:nvPicPr>
          <p:cNvPr id="36" name="Picture 35" descr="LOS_RDIFF_C2_008 copy.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2833201"/>
            <a:ext cx="2826327" cy="2826327"/>
          </a:xfrm>
          <a:prstGeom prst="rect">
            <a:avLst/>
          </a:prstGeom>
        </p:spPr>
      </p:pic>
      <p:sp>
        <p:nvSpPr>
          <p:cNvPr id="37" name="TextBox 36"/>
          <p:cNvSpPr txBox="1"/>
          <p:nvPr/>
        </p:nvSpPr>
        <p:spPr>
          <a:xfrm>
            <a:off x="581890" y="5281906"/>
            <a:ext cx="2517569" cy="923330"/>
          </a:xfrm>
          <a:prstGeom prst="rect">
            <a:avLst/>
          </a:prstGeom>
          <a:solidFill>
            <a:schemeClr val="bg1"/>
          </a:solidFill>
        </p:spPr>
        <p:txBody>
          <a:bodyPr wrap="square" rtlCol="0">
            <a:spAutoFit/>
          </a:bodyPr>
          <a:lstStyle/>
          <a:p>
            <a:r>
              <a:rPr lang="en-US" b="1" dirty="0" smtClean="0">
                <a:solidFill>
                  <a:schemeClr val="tx2">
                    <a:lumMod val="60000"/>
                    <a:lumOff val="40000"/>
                  </a:schemeClr>
                </a:solidFill>
                <a:latin typeface="Arial" charset="0"/>
                <a:ea typeface="Arial" charset="0"/>
                <a:cs typeface="Arial" charset="0"/>
              </a:rPr>
              <a:t>Simulated synthetic images as seen from SOHO or STEREO</a:t>
            </a:r>
            <a:endParaRPr lang="en-US" b="1" dirty="0">
              <a:solidFill>
                <a:schemeClr val="tx2">
                  <a:lumMod val="60000"/>
                  <a:lumOff val="40000"/>
                </a:schemeClr>
              </a:solidFill>
              <a:latin typeface="Arial" charset="0"/>
              <a:ea typeface="Arial" charset="0"/>
              <a:cs typeface="Arial" charset="0"/>
            </a:endParaRPr>
          </a:p>
        </p:txBody>
      </p:sp>
      <p:sp>
        <p:nvSpPr>
          <p:cNvPr id="38" name="TextBox 37"/>
          <p:cNvSpPr txBox="1"/>
          <p:nvPr/>
        </p:nvSpPr>
        <p:spPr>
          <a:xfrm>
            <a:off x="6768935" y="5590663"/>
            <a:ext cx="2178039" cy="584775"/>
          </a:xfrm>
          <a:prstGeom prst="rect">
            <a:avLst/>
          </a:prstGeom>
          <a:solidFill>
            <a:schemeClr val="bg1"/>
          </a:solidFill>
        </p:spPr>
        <p:txBody>
          <a:bodyPr wrap="square" rtlCol="0">
            <a:spAutoFit/>
          </a:bodyPr>
          <a:lstStyle/>
          <a:p>
            <a:r>
              <a:rPr lang="en-US" sz="1600" b="1" dirty="0" smtClean="0">
                <a:solidFill>
                  <a:srgbClr val="0000FF"/>
                </a:solidFill>
                <a:latin typeface="Arial"/>
                <a:cs typeface="Arial"/>
              </a:rPr>
              <a:t>Simulated magnetic structure of a CME</a:t>
            </a:r>
            <a:endParaRPr lang="en-US" sz="1600" b="1" dirty="0">
              <a:solidFill>
                <a:srgbClr val="0000FF"/>
              </a:solidFill>
              <a:latin typeface="Arial"/>
              <a:cs typeface="Arial"/>
            </a:endParaRPr>
          </a:p>
        </p:txBody>
      </p:sp>
    </p:spTree>
    <p:extLst>
      <p:ext uri="{BB962C8B-B14F-4D97-AF65-F5344CB8AC3E}">
        <p14:creationId xmlns:p14="http://schemas.microsoft.com/office/powerpoint/2010/main" val="9285579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16146" y="137563"/>
            <a:ext cx="7826096" cy="861774"/>
          </a:xfrm>
          <a:prstGeom prst="rect">
            <a:avLst/>
          </a:prstGeom>
          <a:solidFill>
            <a:srgbClr val="FF8106"/>
          </a:solidFill>
          <a:ln>
            <a:noFill/>
          </a:ln>
        </p:spPr>
        <p:style>
          <a:lnRef idx="3">
            <a:schemeClr val="lt1"/>
          </a:lnRef>
          <a:fillRef idx="1">
            <a:schemeClr val="accent2"/>
          </a:fillRef>
          <a:effectRef idx="1">
            <a:schemeClr val="accent2"/>
          </a:effectRef>
          <a:fontRef idx="minor">
            <a:schemeClr val="lt1"/>
          </a:fontRef>
        </p:style>
        <p:txBody>
          <a:bodyPr wrap="square" lIns="0" tIns="0" rIns="0" bIns="0">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defRPr/>
            </a:pPr>
            <a:r>
              <a:rPr lang="en-US" sz="2800" dirty="0" smtClean="0">
                <a:solidFill>
                  <a:srgbClr val="FFFFFF"/>
                </a:solidFill>
                <a:latin typeface="Helvetica Neue"/>
                <a:cs typeface="Helvetica Neue"/>
              </a:rPr>
              <a:t>The First-Principles Model of CME Magnetic Structure and Evolution is Available to the World </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584" y="1053663"/>
            <a:ext cx="4499416" cy="1996044"/>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0333" y="3104033"/>
            <a:ext cx="6125933" cy="3474897"/>
          </a:xfrm>
          <a:prstGeom prst="rect">
            <a:avLst/>
          </a:prstGeom>
        </p:spPr>
      </p:pic>
      <p:sp>
        <p:nvSpPr>
          <p:cNvPr id="10" name="TextBox 9"/>
          <p:cNvSpPr txBox="1"/>
          <p:nvPr/>
        </p:nvSpPr>
        <p:spPr>
          <a:xfrm>
            <a:off x="184316" y="1259604"/>
            <a:ext cx="4621863" cy="1231106"/>
          </a:xfrm>
          <a:prstGeom prst="rect">
            <a:avLst/>
          </a:prstGeom>
          <a:noFill/>
        </p:spPr>
        <p:txBody>
          <a:bodyPr wrap="square" rtlCol="0">
            <a:spAutoFit/>
          </a:bodyPr>
          <a:lstStyle/>
          <a:p>
            <a:r>
              <a:rPr lang="en-US" sz="2000" b="1" dirty="0" smtClean="0">
                <a:latin typeface="Helvetica Neue" charset="0"/>
                <a:ea typeface="Helvetica Neue" charset="0"/>
                <a:cs typeface="Helvetica Neue" charset="0"/>
              </a:rPr>
              <a:t>NASA press release: Jan 27 2017</a:t>
            </a:r>
          </a:p>
          <a:p>
            <a:r>
              <a:rPr lang="en-US" u="sng" dirty="0"/>
              <a:t>https://</a:t>
            </a:r>
            <a:r>
              <a:rPr lang="en-US" u="sng" dirty="0" err="1"/>
              <a:t>www.nasa.gov</a:t>
            </a:r>
            <a:r>
              <a:rPr lang="en-US" u="sng" dirty="0"/>
              <a:t>/feature/</a:t>
            </a:r>
            <a:r>
              <a:rPr lang="en-US" u="sng" dirty="0" err="1"/>
              <a:t>goddard</a:t>
            </a:r>
            <a:r>
              <a:rPr lang="en-US" u="sng" dirty="0"/>
              <a:t>/2017/new-space-weather-model-helps-simulate-magnetic-structure-of-solar-storms</a:t>
            </a:r>
            <a:endParaRPr lang="en-US" dirty="0"/>
          </a:p>
        </p:txBody>
      </p:sp>
      <p:sp>
        <p:nvSpPr>
          <p:cNvPr id="11" name="TextBox 10"/>
          <p:cNvSpPr txBox="1"/>
          <p:nvPr/>
        </p:nvSpPr>
        <p:spPr>
          <a:xfrm>
            <a:off x="184316" y="2720200"/>
            <a:ext cx="2458190" cy="3764480"/>
          </a:xfrm>
          <a:prstGeom prst="rect">
            <a:avLst/>
          </a:prstGeom>
          <a:noFill/>
        </p:spPr>
        <p:txBody>
          <a:bodyPr wrap="square" rtlCol="0">
            <a:spAutoFit/>
          </a:bodyPr>
          <a:lstStyle/>
          <a:p>
            <a:r>
              <a:rPr lang="en-US" sz="2000" dirty="0"/>
              <a:t>A new model is mapping out the path of coronal mass ejections as they travel from the sun to Earth, where these storms can interact with our planet's magnetic fields and cause a variety of space weather effects.</a:t>
            </a:r>
          </a:p>
        </p:txBody>
      </p:sp>
    </p:spTree>
    <p:extLst>
      <p:ext uri="{BB962C8B-B14F-4D97-AF65-F5344CB8AC3E}">
        <p14:creationId xmlns:p14="http://schemas.microsoft.com/office/powerpoint/2010/main" val="17872272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69822</TotalTime>
  <Words>976</Words>
  <Application>Microsoft Macintosh PowerPoint</Application>
  <PresentationFormat>On-screen Show (4:3)</PresentationFormat>
  <Paragraphs>200</Paragraphs>
  <Slides>22</Slides>
  <Notes>3</Notes>
  <HiddenSlides>0</HiddenSlides>
  <MMClips>1</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6" baseType="lpstr">
      <vt:lpstr>Apple Casual</vt:lpstr>
      <vt:lpstr>Calibri</vt:lpstr>
      <vt:lpstr>Century Gothic</vt:lpstr>
      <vt:lpstr>Courier New</vt:lpstr>
      <vt:lpstr>Helvetica</vt:lpstr>
      <vt:lpstr>Helvetica Neue</vt:lpstr>
      <vt:lpstr>Lucida Grande</vt:lpstr>
      <vt:lpstr>ＭＳ Ｐゴシック</vt:lpstr>
      <vt:lpstr>Times New Roman</vt:lpstr>
      <vt:lpstr>Webdings</vt:lpstr>
      <vt:lpstr>Wingdings</vt:lpstr>
      <vt:lpstr>Arial</vt:lpstr>
      <vt:lpstr>Office Theme</vt:lpstr>
      <vt:lpstr>Equation</vt:lpstr>
      <vt:lpstr>PowerPoint Presentation</vt:lpstr>
      <vt:lpstr>PowerPoint Presentation</vt:lpstr>
      <vt:lpstr>PowerPoint Presentation</vt:lpstr>
      <vt:lpstr>PowerPoint Presentation</vt:lpstr>
      <vt:lpstr>PowerPoint Presentation</vt:lpstr>
      <vt:lpstr>STEREO_CAT (http://ccmc.gsfc.nasa.gov/analysis/stereo) </vt:lpstr>
      <vt:lpstr>PowerPoint Presentation</vt:lpstr>
      <vt:lpstr>PowerPoint Presentation</vt:lpstr>
      <vt:lpstr>PowerPoint Presentation</vt:lpstr>
      <vt:lpstr>PowerPoint Presentation</vt:lpstr>
      <vt:lpstr>PowerPoint Presentation</vt:lpstr>
      <vt:lpstr>The results page </vt:lpstr>
      <vt:lpstr>Example of Synthetic Coronagraph Movie + Observations</vt:lpstr>
      <vt:lpstr>Example of Synthetic Coronagraph Images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NASA/GSFC</Company>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Masha Kuznetsova</dc:creator>
  <cp:lastModifiedBy>Microsoft Office User</cp:lastModifiedBy>
  <cp:revision>889</cp:revision>
  <cp:lastPrinted>2016-10-28T05:58:13Z</cp:lastPrinted>
  <dcterms:created xsi:type="dcterms:W3CDTF">2015-11-18T14:36:25Z</dcterms:created>
  <dcterms:modified xsi:type="dcterms:W3CDTF">2017-03-09T08:36:45Z</dcterms:modified>
</cp:coreProperties>
</file>