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mov" ContentType="video/quicktime"/>
  <Default Extension="png" ContentType="image/png"/>
  <Default Extension="wmf" ContentType="image/x-wmf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4" Type="http://schemas.openxmlformats.org/package/2006/relationships/metadata/core-properties" Target="docProps/core.xml"/><Relationship Id="rId5" Type="http://schemas.openxmlformats.org/officeDocument/2006/relationships/extended-properties" Target="docProps/app.xml"/><Relationship Id="rId1" Type="http://schemas.microsoft.com/office/2011/relationships/webextensiontaskpanes" Target="ppt/webextensions/taskpanes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364" r:id="rId2"/>
    <p:sldId id="440" r:id="rId3"/>
    <p:sldId id="438" r:id="rId4"/>
    <p:sldId id="434" r:id="rId5"/>
    <p:sldId id="423" r:id="rId6"/>
    <p:sldId id="436" r:id="rId7"/>
    <p:sldId id="437" r:id="rId8"/>
    <p:sldId id="433" r:id="rId9"/>
    <p:sldId id="403" r:id="rId10"/>
    <p:sldId id="439" r:id="rId11"/>
    <p:sldId id="267" r:id="rId12"/>
    <p:sldId id="422" r:id="rId13"/>
    <p:sldId id="39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168C926-8324-8948-A278-5B76CB265ECA}">
          <p14:sldIdLst>
            <p14:sldId id="364"/>
            <p14:sldId id="440"/>
            <p14:sldId id="438"/>
            <p14:sldId id="434"/>
            <p14:sldId id="423"/>
            <p14:sldId id="436"/>
            <p14:sldId id="437"/>
            <p14:sldId id="433"/>
            <p14:sldId id="403"/>
            <p14:sldId id="439"/>
            <p14:sldId id="267"/>
            <p14:sldId id="422"/>
            <p14:sldId id="3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D7FF"/>
    <a:srgbClr val="FF47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76"/>
    <p:restoredTop sz="86449"/>
  </p:normalViewPr>
  <p:slideViewPr>
    <p:cSldViewPr>
      <p:cViewPr varScale="1">
        <p:scale>
          <a:sx n="110" d="100"/>
          <a:sy n="110" d="100"/>
        </p:scale>
        <p:origin x="176" y="5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67C71-9DFF-4A0E-85C2-C209AD573C64}" type="datetimeFigureOut">
              <a:rPr lang="en-US" smtClean="0"/>
              <a:t>3/8/17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82167-D3C2-4774-9278-1B699D347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26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1440BC-9706-4A71-8DBE-232E6AED04DB}" type="slidenum">
              <a:rPr lang="en-US"/>
              <a:pPr/>
              <a:t>1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28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93886B-CBAF-EA4F-A93B-238C810FE7C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13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B4D2EA4-AD21-2747-B0EC-E22C0C501488}" type="slidenum">
              <a:rPr lang="en-US"/>
              <a:pPr eaLnBrk="1" hangingPunct="1"/>
              <a:t>7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844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82167-D3C2-4774-9278-1B699D3471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74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 Template Bar Vertical Flat index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509" y="1240507"/>
            <a:ext cx="7772491" cy="1142693"/>
          </a:xfrm>
        </p:spPr>
        <p:txBody>
          <a:bodyPr anchor="ctr" anchorCtr="0">
            <a:normAutofit/>
          </a:bodyPr>
          <a:lstStyle>
            <a:lvl1pPr algn="ctr">
              <a:spcBef>
                <a:spcPts val="300"/>
              </a:spcBef>
              <a:spcAft>
                <a:spcPts val="300"/>
              </a:spcAft>
              <a:defRPr sz="3200" i="1">
                <a:solidFill>
                  <a:srgbClr val="0A23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509" y="2888133"/>
            <a:ext cx="7772492" cy="11860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rgbClr val="0A23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591734" y="4585830"/>
            <a:ext cx="4495195" cy="206352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1800" i="1" baseline="0">
                <a:solidFill>
                  <a:srgbClr val="0A23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Name</a:t>
            </a:r>
            <a:br>
              <a:rPr lang="en-US" dirty="0" smtClean="0"/>
            </a:br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Contact info</a:t>
            </a:r>
            <a:endParaRPr lang="en-US" dirty="0"/>
          </a:p>
        </p:txBody>
      </p:sp>
      <p:pic>
        <p:nvPicPr>
          <p:cNvPr id="10" name="Picture 9" descr="apl_small_vertical_blu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3" b="8895"/>
          <a:stretch/>
        </p:blipFill>
        <p:spPr>
          <a:xfrm>
            <a:off x="6383867" y="5177780"/>
            <a:ext cx="2760133" cy="168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7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1126398"/>
            <a:ext cx="8228542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261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3 Line Titl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16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1200" y="-16934"/>
            <a:ext cx="8229600" cy="1224425"/>
          </a:xfrm>
        </p:spPr>
        <p:txBody>
          <a:bodyPr anchor="b" anchorCtr="0">
            <a:normAutofit/>
          </a:bodyPr>
          <a:lstStyle>
            <a:lvl1pPr>
              <a:defRPr sz="2800" baseline="0"/>
            </a:lvl1pPr>
          </a:lstStyle>
          <a:p>
            <a:r>
              <a:rPr lang="en-US" dirty="0" smtClean="0"/>
              <a:t>Click to edit Master title style:</a:t>
            </a:r>
            <a:br>
              <a:rPr lang="en-US" dirty="0" smtClean="0"/>
            </a:br>
            <a:r>
              <a:rPr lang="en-US" dirty="0" smtClean="0"/>
              <a:t>Two or Three Lines</a:t>
            </a:r>
            <a:br>
              <a:rPr lang="en-US" dirty="0" smtClean="0"/>
            </a:br>
            <a:r>
              <a:rPr lang="en-US" dirty="0" smtClean="0"/>
              <a:t>of Title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4513"/>
            <a:ext cx="8229600" cy="49924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26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800" y="1126063"/>
            <a:ext cx="4222800" cy="5257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063" y="1126063"/>
            <a:ext cx="4224528" cy="5257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993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185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l_small_vertical_blu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33" y="1536046"/>
            <a:ext cx="5096934" cy="333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4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1200" y="71739"/>
            <a:ext cx="8766000" cy="80344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79060" y="6636866"/>
            <a:ext cx="31290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0290D-4606-4C02-B498-50EFD41AC8B6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alpha val="6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6399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65099" y="6635750"/>
            <a:ext cx="7319434" cy="0"/>
          </a:xfrm>
          <a:prstGeom prst="line">
            <a:avLst/>
          </a:prstGeom>
          <a:ln>
            <a:solidFill>
              <a:schemeClr val="tx2"/>
            </a:solidFill>
            <a:tailEnd type="non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apl_small_shield_blu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658" y="6447367"/>
            <a:ext cx="361925" cy="3704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34667" y="6488857"/>
            <a:ext cx="2185459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200" b="1" i="0" dirty="0" smtClean="0">
                <a:solidFill>
                  <a:srgbClr val="002463"/>
                </a:solidFill>
                <a:latin typeface="Arial Narrow Bold"/>
                <a:cs typeface="Arial Narrow Bold"/>
              </a:rPr>
              <a:t>Space Exploration</a:t>
            </a:r>
            <a:endParaRPr lang="en-US" sz="1200" b="1" i="0" dirty="0">
              <a:solidFill>
                <a:srgbClr val="002463"/>
              </a:solidFill>
              <a:latin typeface="Arial Narrow Bold"/>
              <a:cs typeface="Arial Narrow Bold"/>
            </a:endParaRPr>
          </a:p>
        </p:txBody>
      </p:sp>
    </p:spTree>
    <p:extLst>
      <p:ext uri="{BB962C8B-B14F-4D97-AF65-F5344CB8AC3E}">
        <p14:creationId xmlns:p14="http://schemas.microsoft.com/office/powerpoint/2010/main" val="76959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1" r:id="rId8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1" i="1" u="none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+mj-ea"/>
          <a:cs typeface="Arial"/>
        </a:defRPr>
      </a:lvl1pPr>
    </p:titleStyle>
    <p:bodyStyle>
      <a:lvl1pPr marL="230188" indent="-230188" algn="l" defTabSz="4572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Tx/>
        <a:buFont typeface="Wingdings" charset="2"/>
        <a:buChar char="§"/>
        <a:defRPr sz="2000" b="1" kern="1200">
          <a:solidFill>
            <a:srgbClr val="0A237A"/>
          </a:solidFill>
          <a:latin typeface="+mn-lt"/>
          <a:ea typeface="+mn-ea"/>
          <a:cs typeface="+mn-cs"/>
        </a:defRPr>
      </a:lvl1pPr>
      <a:lvl2pPr marL="627063" indent="-228600" algn="l" defTabSz="4572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Tx/>
        <a:buSzPct val="75000"/>
        <a:buFont typeface="Wingdings" charset="2"/>
        <a:buChar char="Ø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033463" indent="-228600" algn="l" defTabSz="4572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Tx/>
        <a:buFont typeface="Lucida Grande"/>
        <a:buChar char="–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430338" indent="-228600" algn="l" defTabSz="4572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Tx/>
        <a:buFont typeface="Arial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defTabSz="4572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Tx/>
        <a:buSzPct val="75000"/>
        <a:buFont typeface="Wingdings" charset="2"/>
        <a:buChar char="v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w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509" y="1240507"/>
            <a:ext cx="7772491" cy="334532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L1? L5? Neither?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Need for a Strategy </a:t>
            </a:r>
            <a:br>
              <a:rPr lang="en-US" sz="3600" dirty="0" smtClean="0"/>
            </a:br>
            <a:r>
              <a:rPr lang="en-US" sz="3600" dirty="0" smtClean="0"/>
              <a:t>for the Deployment </a:t>
            </a:r>
            <a:br>
              <a:rPr lang="en-US" sz="3600" dirty="0" smtClean="0"/>
            </a:br>
            <a:r>
              <a:rPr lang="en-US" sz="3600" dirty="0" smtClean="0"/>
              <a:t>of SpWx Space Infrastructure</a:t>
            </a:r>
            <a:br>
              <a:rPr lang="en-US" sz="3600" dirty="0" smtClean="0"/>
            </a:br>
            <a:r>
              <a:rPr lang="en-US" sz="2800" dirty="0" smtClean="0"/>
              <a:t>(</a:t>
            </a:r>
            <a:r>
              <a:rPr lang="is-IS" sz="2800" dirty="0" smtClean="0"/>
              <a:t>…</a:t>
            </a:r>
            <a:r>
              <a:rPr lang="en-US" sz="2800" dirty="0" smtClean="0"/>
              <a:t>remote sensing, mostly</a:t>
            </a:r>
            <a:r>
              <a:rPr lang="is-IS" sz="2800" dirty="0" smtClean="0"/>
              <a:t>)</a:t>
            </a:r>
            <a:r>
              <a:rPr lang="en-US" sz="2800" dirty="0" smtClean="0"/>
              <a:t> 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91734" y="4585830"/>
            <a:ext cx="6104466" cy="2063524"/>
          </a:xfrm>
        </p:spPr>
        <p:txBody>
          <a:bodyPr/>
          <a:lstStyle/>
          <a:p>
            <a:r>
              <a:rPr lang="en-US" dirty="0" smtClean="0"/>
              <a:t>Angelos Vourlidas, JHU/APL</a:t>
            </a:r>
            <a:endParaRPr lang="en-US" sz="1600" dirty="0" smtClean="0"/>
          </a:p>
          <a:p>
            <a:r>
              <a:rPr lang="en-US" dirty="0" smtClean="0"/>
              <a:t>240-228-5073</a:t>
            </a:r>
          </a:p>
          <a:p>
            <a:r>
              <a:rPr lang="en-US" dirty="0" err="1" smtClean="0"/>
              <a:t>angelos.vourlidas@jhuapl.edu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449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Assemble a detailed Traceability Matrix to identify </a:t>
            </a:r>
          </a:p>
          <a:p>
            <a:pPr lvl="1"/>
            <a:r>
              <a:rPr lang="en-US" dirty="0" smtClean="0"/>
              <a:t>‘low-hanging’ fruit</a:t>
            </a:r>
          </a:p>
          <a:p>
            <a:pPr lvl="1"/>
            <a:r>
              <a:rPr lang="en-US" dirty="0" smtClean="0"/>
              <a:t>Sensors and their requirements</a:t>
            </a:r>
          </a:p>
          <a:p>
            <a:pPr lvl="1"/>
            <a:r>
              <a:rPr lang="en-US" dirty="0" smtClean="0"/>
              <a:t>Locations to deploy these sensors</a:t>
            </a:r>
          </a:p>
          <a:p>
            <a:pPr lvl="1"/>
            <a:r>
              <a:rPr lang="en-US" dirty="0" smtClean="0"/>
              <a:t>Mission concepts and timeline</a:t>
            </a:r>
          </a:p>
          <a:p>
            <a:r>
              <a:rPr lang="en-US" dirty="0" smtClean="0"/>
              <a:t>Combination of operational and research payloads</a:t>
            </a:r>
          </a:p>
          <a:p>
            <a:r>
              <a:rPr lang="en-US" dirty="0" smtClean="0"/>
              <a:t>Use of rides, small </a:t>
            </a:r>
            <a:r>
              <a:rPr lang="en-US" dirty="0" err="1" smtClean="0"/>
              <a:t>sats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LOCATION, LOCATION, LOCATION!</a:t>
            </a:r>
          </a:p>
          <a:p>
            <a:pPr lvl="1"/>
            <a:r>
              <a:rPr lang="en-US" dirty="0" smtClean="0"/>
              <a:t>Instruments do not need to be cutting-edge</a:t>
            </a:r>
          </a:p>
          <a:p>
            <a:pPr lvl="1"/>
            <a:r>
              <a:rPr lang="en-US" dirty="0" smtClean="0"/>
              <a:t>Instruments do not need to cost $$$$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1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Backup Slides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0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Methods for Estimating the Magnetic Field Entrained in the CME</a:t>
            </a:r>
            <a:endParaRPr lang="en-US" dirty="0"/>
          </a:p>
        </p:txBody>
      </p:sp>
      <p:graphicFrame>
        <p:nvGraphicFramePr>
          <p:cNvPr id="1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392639"/>
              </p:ext>
            </p:extLst>
          </p:nvPr>
        </p:nvGraphicFramePr>
        <p:xfrm>
          <a:off x="389944" y="1066800"/>
          <a:ext cx="8220656" cy="4892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76400"/>
                <a:gridCol w="2429456"/>
                <a:gridCol w="2133600"/>
                <a:gridCol w="1981200"/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Technique</a:t>
                      </a:r>
                      <a:endParaRPr lang="en-US" sz="1600" dirty="0"/>
                    </a:p>
                  </a:txBody>
                  <a:tcPr marL="89303" marR="893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Requirements</a:t>
                      </a:r>
                    </a:p>
                  </a:txBody>
                  <a:tcPr marL="89303" marR="8930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Pros/Cons</a:t>
                      </a:r>
                      <a:endParaRPr lang="en-US" sz="1600" dirty="0"/>
                    </a:p>
                  </a:txBody>
                  <a:tcPr marL="89303" marR="8930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Notes</a:t>
                      </a:r>
                      <a:endParaRPr lang="en-US" sz="1600" dirty="0"/>
                    </a:p>
                  </a:txBody>
                  <a:tcPr marL="89303" marR="89303"/>
                </a:tc>
              </a:tr>
              <a:tr h="381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Radio Imaging</a:t>
                      </a:r>
                    </a:p>
                  </a:txBody>
                  <a:tcPr marL="89303" marR="89303"/>
                </a:tc>
                <a:tc>
                  <a:txBody>
                    <a:bodyPr/>
                    <a:lstStyle/>
                    <a:p>
                      <a:pPr marL="173038" indent="-173038" algn="l">
                        <a:buFont typeface="Arial"/>
                        <a:buChar char="•"/>
                      </a:pPr>
                      <a:r>
                        <a:rPr lang="en-US" sz="1400" baseline="0" dirty="0" err="1" smtClean="0"/>
                        <a:t>Gyrosynch</a:t>
                      </a:r>
                      <a:r>
                        <a:rPr lang="en-US" sz="1400" baseline="0" dirty="0" smtClean="0"/>
                        <a:t>. emission,  </a:t>
                      </a:r>
                    </a:p>
                    <a:p>
                      <a:pPr marL="173038" indent="-173038" algn="l">
                        <a:buFont typeface="Arial"/>
                        <a:buChar char="•"/>
                      </a:pPr>
                      <a:r>
                        <a:rPr lang="en-US" sz="1400" baseline="0" dirty="0" smtClean="0"/>
                        <a:t>Spatially Resolved</a:t>
                      </a:r>
                    </a:p>
                    <a:p>
                      <a:pPr marL="173038" indent="-173038" algn="l">
                        <a:buFont typeface="Arial"/>
                        <a:buChar char="•"/>
                      </a:pPr>
                      <a:r>
                        <a:rPr lang="en-US" sz="1400" baseline="0" dirty="0" smtClean="0"/>
                        <a:t>Modeling</a:t>
                      </a:r>
                      <a:endParaRPr lang="en-US" sz="1400" dirty="0"/>
                    </a:p>
                  </a:txBody>
                  <a:tcPr marL="89303" marR="89303"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 smtClean="0"/>
                        <a:t>Rare occurrence</a:t>
                      </a:r>
                    </a:p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 smtClean="0"/>
                        <a:t>Complex emission</a:t>
                      </a:r>
                    </a:p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 smtClean="0"/>
                        <a:t>Most</a:t>
                      </a:r>
                      <a:r>
                        <a:rPr lang="en-US" sz="1400" baseline="0" dirty="0" smtClean="0"/>
                        <a:t> direct estimate</a:t>
                      </a:r>
                      <a:endParaRPr lang="en-US" sz="1400" dirty="0"/>
                    </a:p>
                  </a:txBody>
                  <a:tcPr marL="89303" marR="8930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Bastian</a:t>
                      </a:r>
                      <a:r>
                        <a:rPr lang="en-US" sz="1200" baseline="0" dirty="0" smtClean="0"/>
                        <a:t> et al. (2001), Tun &amp; Vourlidas (2014), </a:t>
                      </a:r>
                      <a:r>
                        <a:rPr lang="en-US" sz="1200" baseline="0" dirty="0" err="1" smtClean="0"/>
                        <a:t>Sasikumar</a:t>
                      </a:r>
                      <a:r>
                        <a:rPr lang="en-US" sz="1200" baseline="0" dirty="0" smtClean="0"/>
                        <a:t> et al. (2014)</a:t>
                      </a:r>
                      <a:endParaRPr lang="en-US" sz="1200" dirty="0"/>
                    </a:p>
                  </a:txBody>
                  <a:tcPr marL="89303" marR="89303"/>
                </a:tc>
              </a:tr>
              <a:tr h="38100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Faraday</a:t>
                      </a:r>
                      <a:r>
                        <a:rPr lang="en-US" sz="1400" b="1" baseline="0" dirty="0" smtClean="0"/>
                        <a:t> Rotation of radio polarization</a:t>
                      </a:r>
                      <a:endParaRPr lang="en-US" sz="1400" b="1" dirty="0"/>
                    </a:p>
                  </a:txBody>
                  <a:tcPr marL="89303" marR="89303"/>
                </a:tc>
                <a:tc>
                  <a:txBody>
                    <a:bodyPr/>
                    <a:lstStyle/>
                    <a:p>
                      <a:pPr marL="173038" indent="-173038" algn="l">
                        <a:buFont typeface="Arial"/>
                        <a:buChar char="•"/>
                      </a:pPr>
                      <a:r>
                        <a:rPr lang="en-US" sz="1400" dirty="0" smtClean="0"/>
                        <a:t>Well-characterized</a:t>
                      </a:r>
                      <a:r>
                        <a:rPr lang="en-US" sz="1400" baseline="0" dirty="0" smtClean="0"/>
                        <a:t> p</a:t>
                      </a:r>
                      <a:r>
                        <a:rPr lang="en-US" sz="1400" dirty="0" smtClean="0"/>
                        <a:t>olarized sources</a:t>
                      </a:r>
                    </a:p>
                    <a:p>
                      <a:pPr marL="173038" indent="-173038" algn="l">
                        <a:buFont typeface="Arial"/>
                        <a:buChar char="•"/>
                      </a:pPr>
                      <a:r>
                        <a:rPr lang="en-US" sz="1400" dirty="0" smtClean="0"/>
                        <a:t>CME-source intersection</a:t>
                      </a:r>
                    </a:p>
                    <a:p>
                      <a:pPr marL="173038" indent="-173038" algn="l">
                        <a:buFont typeface="Arial"/>
                        <a:buChar char="•"/>
                      </a:pPr>
                      <a:r>
                        <a:rPr lang="en-US" sz="1400" dirty="0" smtClean="0"/>
                        <a:t>Modeling</a:t>
                      </a:r>
                      <a:endParaRPr lang="en-US" sz="1400" dirty="0"/>
                    </a:p>
                  </a:txBody>
                  <a:tcPr marL="89303" marR="89303"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 smtClean="0"/>
                        <a:t>Rare</a:t>
                      </a:r>
                      <a:r>
                        <a:rPr lang="en-US" sz="1400" baseline="0" dirty="0" smtClean="0"/>
                        <a:t> occurrence</a:t>
                      </a:r>
                      <a:endParaRPr lang="en-US" sz="1400" dirty="0" smtClean="0"/>
                    </a:p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 smtClean="0"/>
                        <a:t>Limited # of sources.</a:t>
                      </a:r>
                    </a:p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 smtClean="0"/>
                        <a:t>LOS</a:t>
                      </a:r>
                      <a:r>
                        <a:rPr lang="en-US" sz="1400" baseline="0" dirty="0" smtClean="0"/>
                        <a:t> properties </a:t>
                      </a:r>
                      <a:endParaRPr lang="en-US" sz="1400" dirty="0"/>
                    </a:p>
                  </a:txBody>
                  <a:tcPr marL="89303" marR="8930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Jensen</a:t>
                      </a:r>
                      <a:r>
                        <a:rPr lang="en-US" sz="1200" baseline="0" dirty="0" smtClean="0"/>
                        <a:t> &amp; Russell (2008)</a:t>
                      </a:r>
                      <a:endParaRPr lang="en-US" sz="1200" dirty="0"/>
                    </a:p>
                  </a:txBody>
                  <a:tcPr marL="89303" marR="89303"/>
                </a:tc>
              </a:tr>
              <a:tr h="38100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Kinematic Model of MFR </a:t>
                      </a:r>
                      <a:endParaRPr lang="en-US" sz="1400" b="1" dirty="0"/>
                    </a:p>
                  </a:txBody>
                  <a:tcPr marL="89303" marR="89303"/>
                </a:tc>
                <a:tc>
                  <a:txBody>
                    <a:bodyPr/>
                    <a:lstStyle/>
                    <a:p>
                      <a:pPr marL="173038" indent="-173038" algn="l">
                        <a:buFont typeface="Arial"/>
                        <a:buChar char="•"/>
                      </a:pPr>
                      <a:r>
                        <a:rPr lang="en-US" sz="1400" dirty="0" smtClean="0"/>
                        <a:t>Force</a:t>
                      </a:r>
                      <a:r>
                        <a:rPr lang="en-US" sz="1400" baseline="0" dirty="0" smtClean="0"/>
                        <a:t> Description</a:t>
                      </a:r>
                    </a:p>
                    <a:p>
                      <a:pPr marL="173038" indent="-173038" algn="l">
                        <a:buFont typeface="Arial"/>
                        <a:buChar char="•"/>
                      </a:pPr>
                      <a:r>
                        <a:rPr lang="en-US" sz="1400" baseline="0" dirty="0" smtClean="0"/>
                        <a:t>Modeling</a:t>
                      </a:r>
                      <a:endParaRPr lang="en-US" sz="1400" dirty="0"/>
                    </a:p>
                  </a:txBody>
                  <a:tcPr marL="89303" marR="89303"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 smtClean="0"/>
                        <a:t>1D</a:t>
                      </a:r>
                    </a:p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 smtClean="0"/>
                        <a:t>Many free parameters</a:t>
                      </a:r>
                    </a:p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 smtClean="0"/>
                        <a:t>Promising</a:t>
                      </a:r>
                      <a:endParaRPr lang="en-US" sz="1400" dirty="0"/>
                    </a:p>
                  </a:txBody>
                  <a:tcPr marL="89303" marR="8930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Kunkel &amp; Chen (2010)</a:t>
                      </a:r>
                      <a:endParaRPr lang="en-US" sz="1200" dirty="0"/>
                    </a:p>
                  </a:txBody>
                  <a:tcPr marL="89303" marR="89303"/>
                </a:tc>
              </a:tr>
              <a:tr h="38100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Geometric (empirical)</a:t>
                      </a:r>
                      <a:endParaRPr lang="en-US" sz="1400" b="1" dirty="0"/>
                    </a:p>
                  </a:txBody>
                  <a:tcPr marL="89303" marR="89303"/>
                </a:tc>
                <a:tc>
                  <a:txBody>
                    <a:bodyPr/>
                    <a:lstStyle/>
                    <a:p>
                      <a:pPr marL="173038" indent="-173038" algn="l">
                        <a:buFont typeface="Arial"/>
                        <a:buChar char="•"/>
                      </a:pPr>
                      <a:r>
                        <a:rPr lang="en-US" sz="1400" dirty="0" smtClean="0"/>
                        <a:t>CME</a:t>
                      </a:r>
                      <a:r>
                        <a:rPr lang="en-US" sz="1400" baseline="0" dirty="0" smtClean="0"/>
                        <a:t> diameter</a:t>
                      </a:r>
                    </a:p>
                    <a:p>
                      <a:pPr marL="173038" indent="-173038" algn="l">
                        <a:buFont typeface="Arial"/>
                        <a:buChar char="•"/>
                      </a:pPr>
                      <a:r>
                        <a:rPr lang="en-US" sz="1400" baseline="0" dirty="0" smtClean="0"/>
                        <a:t>Flux conservation</a:t>
                      </a:r>
                      <a:endParaRPr lang="en-US" sz="1400" dirty="0"/>
                    </a:p>
                  </a:txBody>
                  <a:tcPr marL="89303" marR="89303"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 smtClean="0"/>
                        <a:t>Statistical</a:t>
                      </a:r>
                    </a:p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 smtClean="0"/>
                        <a:t>Self-similar</a:t>
                      </a:r>
                      <a:endParaRPr lang="en-US" sz="1400" dirty="0"/>
                    </a:p>
                  </a:txBody>
                  <a:tcPr marL="89303" marR="8930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Vourlidas et al. (2000),</a:t>
                      </a:r>
                      <a:r>
                        <a:rPr lang="en-US" sz="1200" baseline="0" dirty="0" smtClean="0"/>
                        <a:t> Subramanian &amp; Vourlidas (2009)</a:t>
                      </a:r>
                      <a:endParaRPr lang="en-US" sz="1200" dirty="0"/>
                    </a:p>
                  </a:txBody>
                  <a:tcPr marL="89303" marR="89303"/>
                </a:tc>
              </a:tr>
              <a:tr h="38100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Geometric</a:t>
                      </a:r>
                      <a:r>
                        <a:rPr lang="en-US" sz="1400" b="1" baseline="0" dirty="0" smtClean="0"/>
                        <a:t> + </a:t>
                      </a:r>
                      <a:r>
                        <a:rPr lang="en-US" sz="1400" b="1" baseline="0" dirty="0" err="1" smtClean="0"/>
                        <a:t>B</a:t>
                      </a:r>
                      <a:r>
                        <a:rPr lang="en-US" sz="1400" b="1" baseline="-25000" dirty="0" err="1" smtClean="0"/>
                        <a:t>Phot</a:t>
                      </a:r>
                      <a:r>
                        <a:rPr lang="en-US" sz="1400" b="1" baseline="0" dirty="0" smtClean="0"/>
                        <a:t> Measurements</a:t>
                      </a:r>
                      <a:endParaRPr lang="en-US" sz="1400" b="1" dirty="0"/>
                    </a:p>
                  </a:txBody>
                  <a:tcPr marL="89303" marR="89303"/>
                </a:tc>
                <a:tc>
                  <a:txBody>
                    <a:bodyPr/>
                    <a:lstStyle/>
                    <a:p>
                      <a:pPr marL="173038" indent="-173038" algn="l">
                        <a:buFont typeface="Arial"/>
                        <a:buChar char="•"/>
                      </a:pPr>
                      <a:r>
                        <a:rPr lang="en-US" sz="1400" dirty="0" smtClean="0"/>
                        <a:t>3D CME measurements</a:t>
                      </a:r>
                    </a:p>
                    <a:p>
                      <a:pPr marL="173038" indent="-173038" algn="l">
                        <a:buFont typeface="Arial"/>
                        <a:buChar char="•"/>
                      </a:pPr>
                      <a:r>
                        <a:rPr lang="en-US" sz="1400" dirty="0" smtClean="0"/>
                        <a:t>B</a:t>
                      </a:r>
                      <a:r>
                        <a:rPr lang="en-US" sz="1400" baseline="0" dirty="0" smtClean="0"/>
                        <a:t> &amp; Helicity measurements.</a:t>
                      </a:r>
                      <a:endParaRPr lang="en-US" sz="1400" dirty="0"/>
                    </a:p>
                  </a:txBody>
                  <a:tcPr marL="89303" marR="89303"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 smtClean="0"/>
                        <a:t>Statistical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baseline="0" dirty="0" smtClean="0"/>
                        <a:t>Uses CME and B data</a:t>
                      </a:r>
                    </a:p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baseline="0" dirty="0" smtClean="0"/>
                        <a:t>Promising</a:t>
                      </a:r>
                      <a:endParaRPr lang="en-US" sz="1400" dirty="0"/>
                    </a:p>
                  </a:txBody>
                  <a:tcPr marL="89303" marR="8930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Lynch et al. (2010)</a:t>
                      </a:r>
                    </a:p>
                    <a:p>
                      <a:r>
                        <a:rPr lang="en-US" sz="1200" dirty="0" smtClean="0"/>
                        <a:t>Patsourakos et al. (2015)</a:t>
                      </a:r>
                      <a:endParaRPr lang="en-US" sz="1200" dirty="0"/>
                    </a:p>
                  </a:txBody>
                  <a:tcPr marL="89303" marR="89303"/>
                </a:tc>
              </a:tr>
              <a:tr h="38100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‘Real-time’ Reconstruction</a:t>
                      </a:r>
                      <a:endParaRPr lang="en-US" sz="1400" b="1" dirty="0"/>
                    </a:p>
                  </a:txBody>
                  <a:tcPr marL="89303" marR="89303"/>
                </a:tc>
                <a:tc>
                  <a:txBody>
                    <a:bodyPr/>
                    <a:lstStyle/>
                    <a:p>
                      <a:pPr marL="173038" indent="-173038" algn="l">
                        <a:buFont typeface="Arial"/>
                        <a:buChar char="•"/>
                      </a:pPr>
                      <a:r>
                        <a:rPr lang="en-US" sz="1400" dirty="0" smtClean="0"/>
                        <a:t>In-situ B</a:t>
                      </a:r>
                      <a:r>
                        <a:rPr lang="en-US" sz="1400" baseline="0" dirty="0" smtClean="0"/>
                        <a:t> measurements upstream of Earth</a:t>
                      </a:r>
                      <a:endParaRPr lang="en-US" sz="1400" dirty="0"/>
                    </a:p>
                  </a:txBody>
                  <a:tcPr marL="89303" marR="89303"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 smtClean="0"/>
                        <a:t>Short-term</a:t>
                      </a:r>
                      <a:r>
                        <a:rPr lang="en-US" sz="1400" baseline="0" dirty="0" smtClean="0"/>
                        <a:t> (&lt;1hr)</a:t>
                      </a:r>
                    </a:p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baseline="0" dirty="0" smtClean="0"/>
                        <a:t>Assumes smoothness.</a:t>
                      </a:r>
                    </a:p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baseline="0" dirty="0" smtClean="0"/>
                        <a:t>Promising</a:t>
                      </a:r>
                    </a:p>
                  </a:txBody>
                  <a:tcPr marL="89303" marR="8930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Chen et al (2012). </a:t>
                      </a:r>
                      <a:r>
                        <a:rPr lang="en-US" sz="1200" baseline="0" dirty="0" smtClean="0"/>
                        <a:t>Riley et al. (LWS TRT)</a:t>
                      </a:r>
                      <a:endParaRPr lang="en-US" sz="1200" dirty="0"/>
                    </a:p>
                  </a:txBody>
                  <a:tcPr marL="89303" marR="89303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66768" y="570881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Research</a:t>
            </a:r>
            <a:endParaRPr lang="en-US" sz="20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5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Driver Inputs (Status Summary)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941440"/>
              </p:ext>
            </p:extLst>
          </p:nvPr>
        </p:nvGraphicFramePr>
        <p:xfrm>
          <a:off x="218264" y="1748290"/>
          <a:ext cx="8385045" cy="293241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62936"/>
                <a:gridCol w="1295400"/>
                <a:gridCol w="1905000"/>
                <a:gridCol w="1371600"/>
                <a:gridCol w="2050109"/>
              </a:tblGrid>
              <a:tr h="51097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SpW</a:t>
                      </a:r>
                      <a:r>
                        <a:rPr lang="en-US" sz="1600" dirty="0" smtClean="0"/>
                        <a:t> Concern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Parameters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Method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Prediction Status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Research Issue</a:t>
                      </a:r>
                      <a:endParaRPr lang="en-US" sz="1600" dirty="0"/>
                    </a:p>
                  </a:txBody>
                  <a:tcPr/>
                </a:tc>
              </a:tr>
              <a:tr h="51097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Occurrence Onset</a:t>
                      </a:r>
                      <a:r>
                        <a:rPr lang="en-US" sz="1400" b="1" baseline="0" dirty="0" smtClean="0"/>
                        <a:t> Regional Effects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Arrival Time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Imaging* + 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analysis or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modeling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B050"/>
                          </a:solidFill>
                        </a:rPr>
                        <a:t>+/- 6-8 </a:t>
                      </a:r>
                      <a:r>
                        <a:rPr lang="en-US" sz="1400" b="1" dirty="0" err="1" smtClean="0">
                          <a:solidFill>
                            <a:srgbClr val="00B050"/>
                          </a:solidFill>
                        </a:rPr>
                        <a:t>hrs</a:t>
                      </a:r>
                      <a:endParaRPr lang="en-US" sz="1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CME IP propagation</a:t>
                      </a:r>
                      <a:endParaRPr lang="en-US" sz="1400" dirty="0"/>
                    </a:p>
                  </a:txBody>
                  <a:tcPr/>
                </a:tc>
              </a:tr>
              <a:tr h="339590">
                <a:tc rowSpan="3"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Strength</a:t>
                      </a:r>
                      <a:r>
                        <a:rPr lang="en-US" sz="1400" b="1" baseline="0" dirty="0" smtClean="0"/>
                        <a:t> of interaction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Imaging* +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analysis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+/- 200 km/s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CME</a:t>
                      </a:r>
                      <a:r>
                        <a:rPr lang="en-US" sz="1400" baseline="0" dirty="0" smtClean="0"/>
                        <a:t> IP propagation</a:t>
                      </a:r>
                      <a:endParaRPr lang="en-US" sz="1400" dirty="0"/>
                    </a:p>
                  </a:txBody>
                  <a:tcPr/>
                </a:tc>
              </a:tr>
              <a:tr h="404492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 structure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Imaging*  + modeling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B050"/>
                          </a:solidFill>
                        </a:rPr>
                        <a:t>Flux Rope</a:t>
                      </a:r>
                      <a:endParaRPr lang="en-US" sz="1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CME IP evolution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20121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</a:t>
                      </a:r>
                      <a:r>
                        <a:rPr lang="en-US" sz="1400" baseline="0" dirty="0" smtClean="0"/>
                        <a:t> strength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In-situ</a:t>
                      </a:r>
                      <a:r>
                        <a:rPr lang="en-US" sz="1400" baseline="0" dirty="0" smtClean="0"/>
                        <a:t> (at</a:t>
                      </a:r>
                      <a:r>
                        <a:rPr lang="en-US" sz="1400" dirty="0" smtClean="0"/>
                        <a:t> L1)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40-60 min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CME Coronal origin / evolution</a:t>
                      </a:r>
                      <a:endParaRPr lang="en-US" sz="1400" dirty="0"/>
                    </a:p>
                  </a:txBody>
                  <a:tcPr/>
                </a:tc>
              </a:tr>
              <a:tr h="572893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Duration</a:t>
                      </a:r>
                      <a:r>
                        <a:rPr lang="en-US" sz="1400" b="1" baseline="0" dirty="0" smtClean="0"/>
                        <a:t> of interaction 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Size, Direction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Imaging*</a:t>
                      </a:r>
                      <a:r>
                        <a:rPr lang="en-US" sz="1400" baseline="0" dirty="0" smtClean="0"/>
                        <a:t> + model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92D050"/>
                          </a:solidFill>
                        </a:rPr>
                        <a:t>~few</a:t>
                      </a:r>
                      <a:r>
                        <a:rPr lang="en-US" sz="1400" b="1" baseline="0" dirty="0" smtClean="0">
                          <a:solidFill>
                            <a:srgbClr val="92D050"/>
                          </a:solidFill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rgbClr val="92D050"/>
                          </a:solidFill>
                        </a:rPr>
                        <a:t>hrs</a:t>
                      </a:r>
                      <a:r>
                        <a:rPr lang="en-US" sz="1400" b="1" baseline="0" dirty="0" smtClean="0">
                          <a:solidFill>
                            <a:srgbClr val="92D050"/>
                          </a:solidFill>
                        </a:rPr>
                        <a:t> </a:t>
                      </a:r>
                      <a:r>
                        <a:rPr lang="en-US" sz="1200" b="1" i="1" baseline="0" dirty="0" smtClean="0"/>
                        <a:t>(ongoing)</a:t>
                      </a:r>
                      <a:endParaRPr lang="en-US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CME IP propagation</a:t>
                      </a:r>
                      <a:r>
                        <a:rPr lang="en-US" sz="1400" baseline="0" dirty="0" smtClean="0"/>
                        <a:t> / evolution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41200" y="4953001"/>
            <a:ext cx="417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* Greatly improved by multi-viewpoint observations (SECCHI + LASCO)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24871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Lessons Learned: SpWx </a:t>
            </a:r>
            <a:r>
              <a:rPr lang="en-US" dirty="0" smtClean="0"/>
              <a:t>Sensor </a:t>
            </a:r>
            <a:r>
              <a:rPr lang="en-US" dirty="0" smtClean="0"/>
              <a:t>Investment </a:t>
            </a:r>
            <a:r>
              <a:rPr lang="en-US" dirty="0" smtClean="0"/>
              <a:t>is non-Optimal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808014"/>
              </p:ext>
            </p:extLst>
          </p:nvPr>
        </p:nvGraphicFramePr>
        <p:xfrm>
          <a:off x="609599" y="2008795"/>
          <a:ext cx="7924801" cy="3332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129"/>
                <a:gridCol w="3038272"/>
                <a:gridCol w="3200400"/>
              </a:tblGrid>
              <a:tr h="61649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Timeline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Research Payloads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Operational Payloads</a:t>
                      </a:r>
                      <a:endParaRPr lang="en-US" sz="1600" dirty="0"/>
                    </a:p>
                  </a:txBody>
                  <a:tcPr anchor="ctr"/>
                </a:tc>
              </a:tr>
              <a:tr h="50110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 mid-1990s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SXRs: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Yohkoh</a:t>
                      </a:r>
                      <a:r>
                        <a:rPr lang="en-US" sz="1600" dirty="0" smtClean="0"/>
                        <a:t>, SMM 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 SXR</a:t>
                      </a:r>
                      <a:r>
                        <a:rPr lang="en-US" sz="1600" baseline="0" dirty="0" smtClean="0"/>
                        <a:t> imaging</a:t>
                      </a:r>
                      <a:endParaRPr lang="en-US" sz="1600" dirty="0"/>
                    </a:p>
                  </a:txBody>
                  <a:tcPr anchor="ctr"/>
                </a:tc>
              </a:tr>
              <a:tr h="49420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</a:t>
                      </a:r>
                      <a:r>
                        <a:rPr lang="en-US" sz="1600" baseline="0" dirty="0" smtClean="0"/>
                        <a:t> mid-2000s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EUV, CORs:</a:t>
                      </a:r>
                      <a:r>
                        <a:rPr lang="en-US" sz="1600" baseline="0" dirty="0" smtClean="0"/>
                        <a:t> SOHO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 EUV imaging: GOES</a:t>
                      </a:r>
                      <a:r>
                        <a:rPr lang="en-US" sz="1600" baseline="0" dirty="0" smtClean="0"/>
                        <a:t>/SXI</a:t>
                      </a:r>
                      <a:endParaRPr lang="en-US" sz="1600" dirty="0"/>
                    </a:p>
                  </a:txBody>
                  <a:tcPr anchor="ctr"/>
                </a:tc>
              </a:tr>
              <a:tr h="48730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 mid-2010s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3D, Cadence</a:t>
                      </a:r>
                      <a:r>
                        <a:rPr lang="en-US" sz="1600" dirty="0" smtClean="0"/>
                        <a:t>: </a:t>
                      </a:r>
                      <a:r>
                        <a:rPr lang="en-US" sz="1600" dirty="0" smtClean="0"/>
                        <a:t>STEREO, SDO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 CORs: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GOES/SUVI</a:t>
                      </a:r>
                      <a:endParaRPr lang="en-US" sz="1600" dirty="0"/>
                    </a:p>
                  </a:txBody>
                  <a:tcPr anchor="ctr"/>
                </a:tc>
              </a:tr>
              <a:tr h="61649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 mid-2020s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L5?</a:t>
                      </a:r>
                      <a:r>
                        <a:rPr lang="en-US" sz="16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Solar Polar Imager?</a:t>
                      </a:r>
                      <a:endParaRPr lang="en-US" sz="16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COR:</a:t>
                      </a:r>
                      <a:r>
                        <a:rPr lang="en-US" sz="1600" baseline="0" dirty="0" smtClean="0"/>
                        <a:t> SWFO</a:t>
                      </a:r>
                      <a:endParaRPr lang="en-US" sz="1600" dirty="0"/>
                    </a:p>
                  </a:txBody>
                  <a:tcPr anchor="ctr"/>
                </a:tc>
              </a:tr>
              <a:tr h="61649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 mid-2030s</a:t>
                      </a:r>
                      <a:endParaRPr 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Research-2-Operations</a:t>
                      </a:r>
                      <a:r>
                        <a:rPr lang="en-US" sz="1600" dirty="0" smtClean="0"/>
                        <a:t> Optimized Payloads</a:t>
                      </a:r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110488"/>
              </p:ext>
            </p:extLst>
          </p:nvPr>
        </p:nvGraphicFramePr>
        <p:xfrm>
          <a:off x="632790" y="4724400"/>
          <a:ext cx="7901611" cy="5899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53210"/>
                <a:gridCol w="3048000"/>
                <a:gridCol w="3200401"/>
              </a:tblGrid>
              <a:tr h="5899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75331" y="1219200"/>
            <a:ext cx="484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SpWx sensors reflect ‘old’ research directions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57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20120723_c2cor2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278" y="1295399"/>
            <a:ext cx="7387722" cy="36938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5678903"/>
            <a:ext cx="5576281" cy="7980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dirty="0" smtClean="0">
                <a:solidFill>
                  <a:srgbClr val="DC9E1F"/>
                </a:solidFill>
              </a:rPr>
              <a:t>Extremely fast CME ~2400 km/s 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Super strong flux rope: |B|~80 </a:t>
            </a:r>
            <a:r>
              <a:rPr lang="en-US" sz="1400" dirty="0" err="1" smtClean="0">
                <a:solidFill>
                  <a:schemeClr val="tx2"/>
                </a:solidFill>
              </a:rPr>
              <a:t>nT</a:t>
            </a:r>
            <a:r>
              <a:rPr lang="en-US" sz="1400" dirty="0" smtClean="0">
                <a:solidFill>
                  <a:schemeClr val="tx2"/>
                </a:solidFill>
              </a:rPr>
              <a:t>, with -40 </a:t>
            </a:r>
            <a:r>
              <a:rPr lang="en-US" sz="1400" dirty="0" err="1" smtClean="0">
                <a:solidFill>
                  <a:schemeClr val="tx2"/>
                </a:solidFill>
              </a:rPr>
              <a:t>nT</a:t>
            </a:r>
            <a:r>
              <a:rPr lang="en-US" sz="1400" dirty="0" smtClean="0">
                <a:solidFill>
                  <a:schemeClr val="tx2"/>
                </a:solidFill>
              </a:rPr>
              <a:t> Bz for several hours.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If it had hit Earth, </a:t>
            </a:r>
            <a:r>
              <a:rPr lang="en-US" sz="1400" dirty="0" err="1" smtClean="0">
                <a:solidFill>
                  <a:schemeClr val="tx2"/>
                </a:solidFill>
              </a:rPr>
              <a:t>Dst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smtClean="0"/>
              <a:t>-1600 n -- -500 </a:t>
            </a:r>
            <a:r>
              <a:rPr lang="en-US" sz="1400" dirty="0" err="1" smtClean="0"/>
              <a:t>nT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chemeClr val="tx2"/>
                </a:solidFill>
              </a:rPr>
              <a:t>(Possibly the largest ever).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06362"/>
            <a:ext cx="7924800" cy="579438"/>
          </a:xfrm>
        </p:spPr>
        <p:txBody>
          <a:bodyPr/>
          <a:lstStyle/>
          <a:p>
            <a:pPr lvl="0"/>
            <a:r>
              <a:rPr lang="en-US" dirty="0" smtClean="0"/>
              <a:t>Lessons Learned: </a:t>
            </a:r>
            <a:r>
              <a:rPr lang="en-US" dirty="0" smtClean="0"/>
              <a:t>The July 23, 2012 CME</a:t>
            </a:r>
            <a:r>
              <a:rPr lang="en-US" sz="2000" dirty="0" smtClean="0"/>
              <a:t>(s)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91119" y="956846"/>
            <a:ext cx="4041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18.6 </a:t>
            </a:r>
            <a:r>
              <a:rPr lang="en-US" sz="1600" dirty="0"/>
              <a:t>hour travel time to </a:t>
            </a:r>
            <a:r>
              <a:rPr lang="en-US" sz="1600" dirty="0" smtClean="0"/>
              <a:t>1AU (STEREO-A)!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1292861" y="1371600"/>
            <a:ext cx="6476999" cy="31700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Lessons Learned: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A Carrington-level event can occur </a:t>
            </a:r>
            <a:r>
              <a:rPr lang="en-US" sz="2000" b="1" dirty="0" smtClean="0"/>
              <a:t>at any cycle</a:t>
            </a:r>
            <a:r>
              <a:rPr lang="en-US" sz="2000" dirty="0" smtClean="0"/>
              <a:t>, even the weakest cycle in 100 years.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An in-situ monitor at L1 provides insufficient warning time (</a:t>
            </a:r>
            <a:r>
              <a:rPr lang="en-US" sz="2000" b="1" dirty="0" smtClean="0"/>
              <a:t>10 mins </a:t>
            </a:r>
            <a:r>
              <a:rPr lang="en-US" sz="2000" dirty="0" smtClean="0"/>
              <a:t>for the July 23, ‘12 CME).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An off Sun-Earth line viewpoint could decipher the CME structure.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t="12666" r="1667" b="11333"/>
          <a:stretch/>
        </p:blipFill>
        <p:spPr>
          <a:xfrm>
            <a:off x="5633520" y="3962400"/>
            <a:ext cx="3358079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7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nEarth_SW_525022main_FAQ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106" y="990600"/>
            <a:ext cx="6015633" cy="300915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5422" y="4130156"/>
            <a:ext cx="8393240" cy="2194444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Storm occurrence depends on CME </a:t>
            </a:r>
            <a:r>
              <a:rPr lang="en-US" sz="1600" dirty="0" smtClean="0">
                <a:solidFill>
                  <a:srgbClr val="FF0000"/>
                </a:solidFill>
              </a:rPr>
              <a:t>Time-of-Arrival </a:t>
            </a:r>
            <a:r>
              <a:rPr lang="en-US" sz="1600" dirty="0" smtClean="0"/>
              <a:t>(</a:t>
            </a:r>
            <a:r>
              <a:rPr lang="en-US" sz="1600" dirty="0" err="1" smtClean="0"/>
              <a:t>ToA</a:t>
            </a:r>
            <a:r>
              <a:rPr lang="en-US" sz="1600" dirty="0" smtClean="0"/>
              <a:t>).</a:t>
            </a:r>
            <a:endParaRPr lang="en-US" sz="1600" dirty="0"/>
          </a:p>
          <a:p>
            <a:r>
              <a:rPr lang="en-US" sz="1600" dirty="0">
                <a:sym typeface="Wingdings" pitchFamily="2" charset="2"/>
              </a:rPr>
              <a:t>Storm intensity depends on 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speed, strength of </a:t>
            </a:r>
            <a:r>
              <a:rPr lang="en-US" sz="1600" dirty="0" err="1">
                <a:solidFill>
                  <a:srgbClr val="FF0000"/>
                </a:solidFill>
                <a:sym typeface="Wingdings" pitchFamily="2" charset="2"/>
              </a:rPr>
              <a:t>B</a:t>
            </a:r>
            <a:r>
              <a:rPr lang="en-US" sz="1600" baseline="-25000" dirty="0" err="1">
                <a:solidFill>
                  <a:srgbClr val="FF0000"/>
                </a:solidFill>
                <a:sym typeface="Wingdings" pitchFamily="2" charset="2"/>
              </a:rPr>
              <a:t>z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, </a:t>
            </a:r>
            <a:r>
              <a:rPr lang="en-US" sz="1600" dirty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 length of interaction</a:t>
            </a:r>
            <a:r>
              <a:rPr lang="en-US" sz="1600" dirty="0" smtClean="0">
                <a:solidFill>
                  <a:srgbClr val="FF0000"/>
                </a:solidFill>
                <a:sym typeface="Wingdings" pitchFamily="2" charset="2"/>
              </a:rPr>
              <a:t>.</a:t>
            </a:r>
          </a:p>
          <a:p>
            <a:pPr lvl="1"/>
            <a:r>
              <a:rPr lang="en-US" sz="1400" b="0" dirty="0">
                <a:solidFill>
                  <a:srgbClr val="0A237A"/>
                </a:solidFill>
                <a:sym typeface="Wingdings" pitchFamily="2" charset="2"/>
              </a:rPr>
              <a:t>Rate of reconnection depends on electric field in CME (E = v </a:t>
            </a:r>
            <a:r>
              <a:rPr lang="en-US" sz="1400" b="0" dirty="0" smtClean="0">
                <a:solidFill>
                  <a:srgbClr val="0A237A"/>
                </a:solidFill>
                <a:sym typeface="Wingdings" pitchFamily="2" charset="2"/>
              </a:rPr>
              <a:t>x B </a:t>
            </a:r>
            <a:r>
              <a:rPr lang="en-US" sz="1400" b="0" dirty="0">
                <a:solidFill>
                  <a:srgbClr val="0A237A"/>
                </a:solidFill>
                <a:sym typeface="Wingdings" pitchFamily="2" charset="2"/>
              </a:rPr>
              <a:t>= </a:t>
            </a:r>
            <a:r>
              <a:rPr lang="en-US" sz="1400" b="0" dirty="0" err="1">
                <a:solidFill>
                  <a:srgbClr val="0A237A"/>
                </a:solidFill>
                <a:sym typeface="Wingdings" pitchFamily="2" charset="2"/>
              </a:rPr>
              <a:t>vBz</a:t>
            </a:r>
            <a:r>
              <a:rPr lang="en-US" sz="1400" b="0" dirty="0" smtClean="0">
                <a:solidFill>
                  <a:srgbClr val="0A237A"/>
                </a:solidFill>
                <a:sym typeface="Wingdings" pitchFamily="2" charset="2"/>
              </a:rPr>
              <a:t>).</a:t>
            </a:r>
          </a:p>
          <a:p>
            <a:pPr lvl="1"/>
            <a:r>
              <a:rPr lang="en-US" sz="1400" b="0" dirty="0" smtClean="0">
                <a:solidFill>
                  <a:srgbClr val="0A237A"/>
                </a:solidFill>
                <a:sym typeface="Wingdings" pitchFamily="2" charset="2"/>
              </a:rPr>
              <a:t>Flux injected in magnetosphere depends on duration of interaction (</a:t>
            </a:r>
            <a:r>
              <a:rPr lang="en-US" sz="1400" b="0" dirty="0" err="1" smtClean="0">
                <a:solidFill>
                  <a:srgbClr val="0A237A"/>
                </a:solidFill>
                <a:sym typeface="Wingdings" pitchFamily="2" charset="2"/>
              </a:rPr>
              <a:t>Φ</a:t>
            </a:r>
            <a:r>
              <a:rPr lang="en-US" sz="1400" b="0" dirty="0" smtClean="0">
                <a:solidFill>
                  <a:srgbClr val="0A237A"/>
                </a:solidFill>
                <a:sym typeface="Wingdings" pitchFamily="2" charset="2"/>
              </a:rPr>
              <a:t> = E </a:t>
            </a:r>
            <a:r>
              <a:rPr lang="en-US" sz="1400" b="0" dirty="0" err="1" smtClean="0">
                <a:solidFill>
                  <a:srgbClr val="0A237A"/>
                </a:solidFill>
                <a:sym typeface="Wingdings" pitchFamily="2" charset="2"/>
              </a:rPr>
              <a:t>Δt</a:t>
            </a:r>
            <a:r>
              <a:rPr lang="en-US" sz="1400" b="0" dirty="0" smtClean="0">
                <a:solidFill>
                  <a:srgbClr val="0A237A"/>
                </a:solidFill>
                <a:sym typeface="Wingdings" pitchFamily="2" charset="2"/>
              </a:rPr>
              <a:t>).</a:t>
            </a:r>
          </a:p>
          <a:p>
            <a:r>
              <a:rPr lang="en-US" sz="1600" dirty="0" smtClean="0">
                <a:sym typeface="Wingdings" pitchFamily="2" charset="2"/>
              </a:rPr>
              <a:t>Empirical prediction (e.g. Wang et al. 2003).</a:t>
            </a:r>
            <a:endParaRPr lang="en-US" sz="1600" dirty="0">
              <a:solidFill>
                <a:srgbClr val="0A237A"/>
              </a:solidFill>
              <a:sym typeface="Wingdings" pitchFamily="2" charset="2"/>
            </a:endParaRP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Basic SpWx Requirements are Straightforward </a:t>
            </a:r>
            <a:r>
              <a:rPr lang="en-US" sz="2000" b="0" dirty="0"/>
              <a:t>Predict storm occurrence, </a:t>
            </a:r>
            <a:r>
              <a:rPr lang="en-US" sz="2000" b="0" dirty="0" smtClean="0"/>
              <a:t>intensity, </a:t>
            </a:r>
            <a:r>
              <a:rPr lang="en-US" sz="2000" b="0" dirty="0"/>
              <a:t>and duration</a:t>
            </a:r>
            <a:endParaRPr lang="en-US" b="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293" y="5810250"/>
            <a:ext cx="39624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 rot="21035231">
            <a:off x="1738649" y="1927537"/>
            <a:ext cx="5805651" cy="258532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When?</a:t>
            </a:r>
          </a:p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How Strong?</a:t>
            </a:r>
          </a:p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How Long?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3112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Try TRACEABILITY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002884"/>
              </p:ext>
            </p:extLst>
          </p:nvPr>
        </p:nvGraphicFramePr>
        <p:xfrm>
          <a:off x="76200" y="1066800"/>
          <a:ext cx="8931000" cy="42671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936"/>
                <a:gridCol w="1020464"/>
                <a:gridCol w="1143000"/>
                <a:gridCol w="1981200"/>
                <a:gridCol w="2057400"/>
                <a:gridCol w="1692000"/>
              </a:tblGrid>
              <a:tr h="46316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SpW</a:t>
                      </a:r>
                      <a:r>
                        <a:rPr lang="en-US" sz="1200" dirty="0" smtClean="0"/>
                        <a:t> Concern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Parameters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Research Issue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Required</a:t>
                      </a:r>
                      <a:r>
                        <a:rPr lang="en-US" sz="1200" baseline="0" dirty="0" smtClean="0"/>
                        <a:t> Inputs </a:t>
                      </a:r>
                      <a:br>
                        <a:rPr lang="en-US" sz="1200" baseline="0" dirty="0" smtClean="0"/>
                      </a:br>
                      <a:r>
                        <a:rPr lang="en-US" sz="1200" baseline="0" dirty="0" smtClean="0"/>
                        <a:t>for OPS forecasting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Required</a:t>
                      </a:r>
                      <a:r>
                        <a:rPr lang="en-US" sz="1200" baseline="0" dirty="0" smtClean="0"/>
                        <a:t> Measurements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Sensor Deployment</a:t>
                      </a:r>
                      <a:endParaRPr lang="en-US" sz="1200" dirty="0"/>
                    </a:p>
                  </a:txBody>
                  <a:tcPr/>
                </a:tc>
              </a:tr>
              <a:tr h="95031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Onset</a:t>
                      </a:r>
                      <a:r>
                        <a:rPr lang="en-US" sz="1200" b="1" baseline="0" dirty="0" smtClean="0"/>
                        <a:t> / </a:t>
                      </a:r>
                      <a:br>
                        <a:rPr lang="en-US" sz="1200" b="1" baseline="0" dirty="0" smtClean="0"/>
                      </a:br>
                      <a:r>
                        <a:rPr lang="en-US" sz="1200" b="1" baseline="0" dirty="0" smtClean="0"/>
                        <a:t>Regional Effects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Arrival Time</a:t>
                      </a:r>
                      <a:endParaRPr lang="en-US" sz="12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Propagation: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100" baseline="0" dirty="0" smtClean="0"/>
                        <a:t>Interaction w/ solar wind (CMEs, CIRs)</a:t>
                      </a:r>
                      <a:endParaRPr lang="en-US" sz="11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120650" indent="-120650" algn="l">
                        <a:buFont typeface="Arial" charset="0"/>
                        <a:buChar char="•"/>
                        <a:tabLst/>
                      </a:pPr>
                      <a:r>
                        <a:rPr lang="en-US" sz="1200" dirty="0" smtClean="0"/>
                        <a:t>Modeling of </a:t>
                      </a:r>
                      <a:r>
                        <a:rPr lang="en-US" sz="1200" dirty="0" err="1" smtClean="0"/>
                        <a:t>bgkd</a:t>
                      </a:r>
                      <a:r>
                        <a:rPr lang="en-US" sz="1200" dirty="0" smtClean="0"/>
                        <a:t> SW</a:t>
                      </a:r>
                    </a:p>
                    <a:p>
                      <a:pPr marL="120650" indent="-120650" algn="l">
                        <a:buFont typeface="Arial" charset="0"/>
                        <a:buChar char="•"/>
                        <a:tabLst/>
                      </a:pPr>
                      <a:r>
                        <a:rPr lang="en-US" sz="1200" dirty="0" smtClean="0"/>
                        <a:t>CME kinematics (fast &lt;30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R</a:t>
                      </a:r>
                      <a:r>
                        <a:rPr lang="en-US" sz="1200" baseline="-25000" dirty="0" err="1" smtClean="0"/>
                        <a:t>s</a:t>
                      </a:r>
                      <a:r>
                        <a:rPr lang="en-US" sz="1200" baseline="0" dirty="0" smtClean="0"/>
                        <a:t>; medium &lt;70 </a:t>
                      </a:r>
                      <a:r>
                        <a:rPr lang="en-US" sz="1200" baseline="0" dirty="0" err="1" smtClean="0"/>
                        <a:t>R</a:t>
                      </a:r>
                      <a:r>
                        <a:rPr lang="en-US" sz="1200" baseline="-25000" dirty="0" err="1" smtClean="0"/>
                        <a:t>s</a:t>
                      </a:r>
                      <a:r>
                        <a:rPr lang="en-US" sz="1200" baseline="0" dirty="0" smtClean="0"/>
                        <a:t>)</a:t>
                      </a:r>
                    </a:p>
                    <a:p>
                      <a:pPr marL="120650" indent="-120650" algn="l">
                        <a:buFont typeface="Arial" charset="0"/>
                        <a:buChar char="•"/>
                        <a:tabLst/>
                      </a:pPr>
                      <a:r>
                        <a:rPr lang="en-US" sz="1200" baseline="0" dirty="0" err="1" smtClean="0"/>
                        <a:t>B</a:t>
                      </a:r>
                      <a:r>
                        <a:rPr lang="en-US" sz="1200" baseline="-25000" dirty="0" err="1" smtClean="0"/>
                        <a:t>phot</a:t>
                      </a:r>
                      <a:r>
                        <a:rPr lang="en-US" sz="1200" baseline="0" dirty="0" smtClean="0"/>
                        <a:t> over solar surface.</a:t>
                      </a:r>
                      <a:endParaRPr lang="en-US" sz="1200" dirty="0" smtClean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120650" indent="-120650" algn="l">
                        <a:buFont typeface="Arial" charset="0"/>
                        <a:buChar char="•"/>
                        <a:tabLst/>
                      </a:pPr>
                      <a:r>
                        <a:rPr lang="en-US" sz="1200" dirty="0" smtClean="0"/>
                        <a:t>2-view</a:t>
                      </a:r>
                      <a:r>
                        <a:rPr lang="en-US" sz="1200" baseline="0" dirty="0" smtClean="0"/>
                        <a:t> COR </a:t>
                      </a:r>
                      <a:r>
                        <a:rPr lang="en-US" sz="1200" baseline="0" dirty="0" err="1" smtClean="0"/>
                        <a:t>img</a:t>
                      </a:r>
                      <a:r>
                        <a:rPr lang="en-US" sz="1200" baseline="0" dirty="0" smtClean="0"/>
                        <a:t>.</a:t>
                      </a:r>
                    </a:p>
                    <a:p>
                      <a:pPr marL="120650" indent="-120650" algn="l">
                        <a:buFont typeface="Arial" charset="0"/>
                        <a:buChar char="•"/>
                        <a:tabLst/>
                      </a:pPr>
                      <a:r>
                        <a:rPr lang="en-US" sz="1200" baseline="0" dirty="0" smtClean="0"/>
                        <a:t>LOS </a:t>
                      </a:r>
                      <a:r>
                        <a:rPr lang="en-US" sz="1200" baseline="0" dirty="0" err="1" smtClean="0"/>
                        <a:t>B</a:t>
                      </a:r>
                      <a:r>
                        <a:rPr lang="en-US" sz="1200" baseline="-25000" dirty="0" err="1" smtClean="0"/>
                        <a:t>phot</a:t>
                      </a:r>
                      <a:r>
                        <a:rPr lang="en-US" sz="1200" baseline="0" dirty="0" smtClean="0"/>
                        <a:t> &gt;60º from S-E line.</a:t>
                      </a:r>
                      <a:endParaRPr lang="en-US" sz="1200" dirty="0" smtClean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120650" indent="-120650" algn="l">
                        <a:buFont typeface="Arial" charset="0"/>
                        <a:buChar char="•"/>
                        <a:tabLst/>
                      </a:pPr>
                      <a:r>
                        <a:rPr lang="en-US" sz="1200" dirty="0" smtClean="0"/>
                        <a:t>COR (L</a:t>
                      </a:r>
                      <a:r>
                        <a:rPr lang="en-US" sz="1200" baseline="-25000" dirty="0" smtClean="0"/>
                        <a:t>5</a:t>
                      </a:r>
                      <a:r>
                        <a:rPr lang="en-US" sz="1200" baseline="0" dirty="0" smtClean="0"/>
                        <a:t>, S-E)</a:t>
                      </a:r>
                    </a:p>
                    <a:p>
                      <a:pPr marL="120650" marR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MAG </a:t>
                      </a:r>
                      <a:r>
                        <a:rPr lang="en-US" sz="1200" dirty="0" smtClean="0"/>
                        <a:t>(L</a:t>
                      </a:r>
                      <a:r>
                        <a:rPr lang="en-US" sz="1200" baseline="-25000" dirty="0" smtClean="0"/>
                        <a:t>5</a:t>
                      </a:r>
                      <a:r>
                        <a:rPr lang="en-US" sz="1200" baseline="0" dirty="0" smtClean="0"/>
                        <a:t>, L</a:t>
                      </a:r>
                      <a:r>
                        <a:rPr lang="en-US" sz="1200" baseline="-25000" dirty="0" smtClean="0"/>
                        <a:t>4</a:t>
                      </a:r>
                      <a:r>
                        <a:rPr lang="en-US" sz="1200" baseline="0" dirty="0" smtClean="0"/>
                        <a:t>)</a:t>
                      </a:r>
                    </a:p>
                    <a:p>
                      <a:pPr marL="120650" indent="-120650" algn="l">
                        <a:buFont typeface="Arial" charset="0"/>
                        <a:buChar char="•"/>
                        <a:tabLst/>
                      </a:pPr>
                      <a:r>
                        <a:rPr lang="en-US" sz="1200" baseline="0" dirty="0" smtClean="0"/>
                        <a:t>In-situ &lt; 0.9 AU</a:t>
                      </a:r>
                    </a:p>
                  </a:txBody>
                  <a:tcPr anchor="ctr"/>
                </a:tc>
              </a:tr>
              <a:tr h="345401">
                <a:tc rowSpan="3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Strength</a:t>
                      </a:r>
                      <a:r>
                        <a:rPr lang="en-US" sz="1200" b="1" baseline="0" dirty="0" smtClean="0"/>
                        <a:t> of interaction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Speed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</a:tr>
              <a:tr h="1009445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 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structure</a:t>
                      </a:r>
                      <a:endParaRPr lang="en-US" sz="12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Distortion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-120650">
                        <a:buFont typeface="Arial" charset="0"/>
                        <a:buChar char="•"/>
                        <a:tabLst/>
                      </a:pPr>
                      <a:endParaRPr lang="en-US" sz="1200" baseline="-25000" dirty="0" smtClean="0"/>
                    </a:p>
                    <a:p>
                      <a:pPr marL="120650" indent="-120650">
                        <a:buFont typeface="Arial" charset="0"/>
                        <a:buChar char="•"/>
                        <a:tabLst/>
                      </a:pPr>
                      <a:r>
                        <a:rPr lang="en-US" sz="1200" baseline="0" dirty="0" smtClean="0"/>
                        <a:t>3D CME structure.</a:t>
                      </a:r>
                    </a:p>
                    <a:p>
                      <a:pPr marL="120650" indent="-120650">
                        <a:buFont typeface="Arial" charset="0"/>
                        <a:buChar char="•"/>
                        <a:tabLst/>
                      </a:pPr>
                      <a:r>
                        <a:rPr lang="en-US" sz="1200" baseline="0" dirty="0" smtClean="0"/>
                        <a:t>Modeling of </a:t>
                      </a:r>
                      <a:r>
                        <a:rPr lang="en-US" sz="1200" baseline="0" dirty="0" err="1" smtClean="0"/>
                        <a:t>bkgd</a:t>
                      </a:r>
                      <a:r>
                        <a:rPr lang="en-US" sz="1200" baseline="0" dirty="0" smtClean="0"/>
                        <a:t> SW.</a:t>
                      </a:r>
                    </a:p>
                    <a:p>
                      <a:pPr marL="120650" indent="-120650">
                        <a:buFont typeface="Arial" charset="0"/>
                        <a:buChar char="•"/>
                        <a:tabLst/>
                      </a:pPr>
                      <a:r>
                        <a:rPr lang="en-US" sz="1200" i="1" baseline="0" dirty="0" smtClean="0"/>
                        <a:t>CME forces</a:t>
                      </a:r>
                      <a:r>
                        <a:rPr lang="en-US" sz="1200" baseline="0" dirty="0" smtClean="0"/>
                        <a:t>.</a:t>
                      </a:r>
                      <a:endParaRPr lang="en-US" sz="1200" baseline="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Multi-view COR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img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High</a:t>
                      </a:r>
                      <a:r>
                        <a:rPr lang="en-US" sz="1200" baseline="0" dirty="0" smtClean="0"/>
                        <a:t> SNR imaging &gt;50 </a:t>
                      </a:r>
                      <a:r>
                        <a:rPr lang="en-US" sz="1200" baseline="0" dirty="0" err="1" smtClean="0"/>
                        <a:t>R</a:t>
                      </a:r>
                      <a:r>
                        <a:rPr lang="en-US" sz="1200" baseline="-25000" dirty="0" err="1" smtClean="0"/>
                        <a:t>s</a:t>
                      </a:r>
                      <a:endParaRPr lang="en-US" sz="1200" baseline="-25000" dirty="0" smtClean="0"/>
                    </a:p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LOS </a:t>
                      </a:r>
                      <a:r>
                        <a:rPr lang="en-US" sz="1200" baseline="0" dirty="0" err="1" smtClean="0"/>
                        <a:t>B</a:t>
                      </a:r>
                      <a:r>
                        <a:rPr lang="en-US" sz="1200" baseline="-25000" dirty="0" err="1" smtClean="0"/>
                        <a:t>phot</a:t>
                      </a:r>
                      <a:r>
                        <a:rPr lang="en-US" sz="1200" baseline="0" dirty="0" smtClean="0"/>
                        <a:t> &gt;60º from S-E line.</a:t>
                      </a:r>
                      <a:endParaRPr lang="en-US" sz="1200" baseline="-25000" dirty="0" smtClean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 (</a:t>
                      </a:r>
                      <a:r>
                        <a:rPr lang="en-US" sz="1200" dirty="0" smtClean="0"/>
                        <a:t>L</a:t>
                      </a:r>
                      <a:r>
                        <a:rPr lang="en-US" sz="1200" baseline="-25000" dirty="0" smtClean="0"/>
                        <a:t>5</a:t>
                      </a:r>
                      <a:r>
                        <a:rPr lang="en-US" sz="1200" baseline="0" dirty="0" smtClean="0"/>
                        <a:t>)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In-situ &lt; 0.9 AU</a:t>
                      </a:r>
                    </a:p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MAG </a:t>
                      </a:r>
                      <a:r>
                        <a:rPr lang="en-US" sz="1200" dirty="0" smtClean="0"/>
                        <a:t>(L</a:t>
                      </a:r>
                      <a:r>
                        <a:rPr lang="en-US" sz="1200" baseline="-25000" dirty="0" smtClean="0"/>
                        <a:t>5</a:t>
                      </a:r>
                      <a:r>
                        <a:rPr lang="en-US" sz="1200" baseline="0" dirty="0" smtClean="0"/>
                        <a:t>, L</a:t>
                      </a:r>
                      <a:r>
                        <a:rPr lang="en-US" sz="1200" baseline="-25000" dirty="0" smtClean="0"/>
                        <a:t>4</a:t>
                      </a:r>
                      <a:r>
                        <a:rPr lang="en-US" sz="1200" baseline="0" dirty="0" smtClean="0"/>
                        <a:t>)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4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42374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</a:t>
                      </a:r>
                      <a:r>
                        <a:rPr lang="en-US" sz="1200" baseline="0" dirty="0" smtClean="0"/>
                        <a:t> strength*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CME </a:t>
                      </a:r>
                      <a:r>
                        <a:rPr lang="en-US" sz="1200" b="1" dirty="0" smtClean="0"/>
                        <a:t>origin</a:t>
                      </a:r>
                      <a:r>
                        <a:rPr lang="en-US" sz="1200" dirty="0" smtClean="0"/>
                        <a:t>, </a:t>
                      </a:r>
                      <a:r>
                        <a:rPr lang="en-US" sz="1200" b="1" dirty="0" smtClean="0"/>
                        <a:t>initial evolution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Erupting volume.</a:t>
                      </a:r>
                    </a:p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3D CME structure &lt;2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kumimoji="0" lang="en-US" sz="12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kumimoji="0" lang="en-US" sz="1200" b="0" i="0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EUV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img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(131Å, 171Å) off S-E line.</a:t>
                      </a:r>
                    </a:p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2-view COR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img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EUV/COR (</a:t>
                      </a:r>
                      <a:r>
                        <a:rPr lang="en-US" sz="1200" dirty="0" smtClean="0"/>
                        <a:t>L</a:t>
                      </a:r>
                      <a:r>
                        <a:rPr lang="en-US" sz="1200" baseline="-25000" dirty="0" smtClean="0"/>
                        <a:t>5</a:t>
                      </a:r>
                      <a:r>
                        <a:rPr lang="en-US" sz="1200" baseline="0" dirty="0" smtClean="0"/>
                        <a:t>)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In-situ &lt; 0.9 AU</a:t>
                      </a:r>
                    </a:p>
                  </a:txBody>
                  <a:tcPr anchor="ctr"/>
                </a:tc>
              </a:tr>
              <a:tr h="85649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Duration</a:t>
                      </a:r>
                      <a:r>
                        <a:rPr lang="en-US" sz="1200" b="1" baseline="0" dirty="0" smtClean="0"/>
                        <a:t> of interaction 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Size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Propagation: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Interaction w/ solar wind (CMEs, CIRs)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CME direction.</a:t>
                      </a:r>
                    </a:p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3D CME structure.</a:t>
                      </a:r>
                    </a:p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img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off S-E line.</a:t>
                      </a:r>
                    </a:p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Multi-viewpoint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img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High SNR imaging &gt;50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kumimoji="0" lang="en-US" sz="12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US" sz="120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 (L</a:t>
                      </a:r>
                      <a:r>
                        <a:rPr kumimoji="0" lang="en-US" sz="12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S-E)</a:t>
                      </a:r>
                    </a:p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In-situ &lt; 0.9 AU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0781" y="5638800"/>
            <a:ext cx="3121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*Not for OPS yet. Requires research.</a:t>
            </a:r>
            <a:endParaRPr lang="en-US" sz="1400" i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727287"/>
              </p:ext>
            </p:extLst>
          </p:nvPr>
        </p:nvGraphicFramePr>
        <p:xfrm>
          <a:off x="1143000" y="1523998"/>
          <a:ext cx="7864200" cy="381000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572840"/>
                <a:gridCol w="1572840"/>
                <a:gridCol w="1572840"/>
                <a:gridCol w="1572840"/>
                <a:gridCol w="1572840"/>
              </a:tblGrid>
              <a:tr h="952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52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52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52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548382"/>
              </p:ext>
            </p:extLst>
          </p:nvPr>
        </p:nvGraphicFramePr>
        <p:xfrm>
          <a:off x="2133601" y="1523997"/>
          <a:ext cx="6781799" cy="3809998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261349"/>
                <a:gridCol w="1890565"/>
                <a:gridCol w="2041810"/>
                <a:gridCol w="1588075"/>
              </a:tblGrid>
              <a:tr h="9524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52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52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52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844274"/>
              </p:ext>
            </p:extLst>
          </p:nvPr>
        </p:nvGraphicFramePr>
        <p:xfrm>
          <a:off x="3276600" y="1524000"/>
          <a:ext cx="5638801" cy="3733806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023674"/>
                <a:gridCol w="2101508"/>
                <a:gridCol w="1513619"/>
              </a:tblGrid>
              <a:tr h="9334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3345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3345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3345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72519"/>
              </p:ext>
            </p:extLst>
          </p:nvPr>
        </p:nvGraphicFramePr>
        <p:xfrm>
          <a:off x="5257800" y="1524000"/>
          <a:ext cx="3749400" cy="3733806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057400"/>
                <a:gridCol w="1692000"/>
              </a:tblGrid>
              <a:tr h="9334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3345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3345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3345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941163"/>
              </p:ext>
            </p:extLst>
          </p:nvPr>
        </p:nvGraphicFramePr>
        <p:xfrm>
          <a:off x="7315200" y="1562086"/>
          <a:ext cx="1692000" cy="3695714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92000"/>
              </a:tblGrid>
              <a:tr h="9239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239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239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239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25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Driver Inputs (Path Forward)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6200" y="1066800"/>
          <a:ext cx="8931000" cy="42671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936"/>
                <a:gridCol w="1020464"/>
                <a:gridCol w="1143000"/>
                <a:gridCol w="1981200"/>
                <a:gridCol w="2057400"/>
                <a:gridCol w="1692000"/>
              </a:tblGrid>
              <a:tr h="46316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SpW</a:t>
                      </a:r>
                      <a:r>
                        <a:rPr lang="en-US" sz="1200" dirty="0" smtClean="0"/>
                        <a:t> Concern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Parameters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Research Issue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Required</a:t>
                      </a:r>
                      <a:r>
                        <a:rPr lang="en-US" sz="1200" baseline="0" dirty="0" smtClean="0"/>
                        <a:t> Inputs </a:t>
                      </a:r>
                      <a:br>
                        <a:rPr lang="en-US" sz="1200" baseline="0" dirty="0" smtClean="0"/>
                      </a:br>
                      <a:r>
                        <a:rPr lang="en-US" sz="1200" baseline="0" dirty="0" smtClean="0"/>
                        <a:t>for OPS forecasting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Required</a:t>
                      </a:r>
                      <a:r>
                        <a:rPr lang="en-US" sz="1200" baseline="0" dirty="0" smtClean="0"/>
                        <a:t> Measurements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Sensor Deployment</a:t>
                      </a:r>
                      <a:endParaRPr lang="en-US" sz="1200" dirty="0"/>
                    </a:p>
                  </a:txBody>
                  <a:tcPr/>
                </a:tc>
              </a:tr>
              <a:tr h="95031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Onset</a:t>
                      </a:r>
                      <a:r>
                        <a:rPr lang="en-US" sz="1200" b="1" baseline="0" dirty="0" smtClean="0"/>
                        <a:t> / </a:t>
                      </a:r>
                      <a:br>
                        <a:rPr lang="en-US" sz="1200" b="1" baseline="0" dirty="0" smtClean="0"/>
                      </a:br>
                      <a:r>
                        <a:rPr lang="en-US" sz="1200" b="1" baseline="0" dirty="0" smtClean="0"/>
                        <a:t>Regional Effects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Arrival Time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Propagation: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100" baseline="0" dirty="0" smtClean="0"/>
                        <a:t>Interaction w/ solar wind (CMEs, CIRs)</a:t>
                      </a:r>
                      <a:endParaRPr lang="en-US" sz="11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20650" indent="-120650" algn="l">
                        <a:buFont typeface="Arial" charset="0"/>
                        <a:buChar char="•"/>
                        <a:tabLst/>
                      </a:pPr>
                      <a:r>
                        <a:rPr lang="en-US" sz="1200" dirty="0" smtClean="0"/>
                        <a:t>Modeling of </a:t>
                      </a:r>
                      <a:r>
                        <a:rPr lang="en-US" sz="1200" dirty="0" err="1" smtClean="0"/>
                        <a:t>bgkd</a:t>
                      </a:r>
                      <a:r>
                        <a:rPr lang="en-US" sz="1200" dirty="0" smtClean="0"/>
                        <a:t> SW</a:t>
                      </a:r>
                    </a:p>
                    <a:p>
                      <a:pPr marL="120650" indent="-120650" algn="l">
                        <a:buFont typeface="Arial" charset="0"/>
                        <a:buChar char="•"/>
                        <a:tabLst/>
                      </a:pPr>
                      <a:r>
                        <a:rPr lang="en-US" sz="1200" dirty="0" smtClean="0"/>
                        <a:t>CME kinematics (fast &lt;30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R</a:t>
                      </a:r>
                      <a:r>
                        <a:rPr lang="en-US" sz="1200" baseline="-25000" dirty="0" err="1" smtClean="0"/>
                        <a:t>s</a:t>
                      </a:r>
                      <a:r>
                        <a:rPr lang="en-US" sz="1200" baseline="0" dirty="0" smtClean="0"/>
                        <a:t>; medium &lt;70 </a:t>
                      </a:r>
                      <a:r>
                        <a:rPr lang="en-US" sz="1200" baseline="0" dirty="0" err="1" smtClean="0"/>
                        <a:t>R</a:t>
                      </a:r>
                      <a:r>
                        <a:rPr lang="en-US" sz="1200" baseline="-25000" dirty="0" err="1" smtClean="0"/>
                        <a:t>s</a:t>
                      </a:r>
                      <a:r>
                        <a:rPr lang="en-US" sz="1200" baseline="0" dirty="0" smtClean="0"/>
                        <a:t>)</a:t>
                      </a:r>
                    </a:p>
                    <a:p>
                      <a:pPr marL="120650" indent="-120650" algn="l">
                        <a:buFont typeface="Arial" charset="0"/>
                        <a:buChar char="•"/>
                        <a:tabLst/>
                      </a:pPr>
                      <a:r>
                        <a:rPr lang="en-US" sz="1200" baseline="0" dirty="0" err="1" smtClean="0"/>
                        <a:t>B</a:t>
                      </a:r>
                      <a:r>
                        <a:rPr lang="en-US" sz="1200" baseline="-25000" dirty="0" err="1" smtClean="0"/>
                        <a:t>phot</a:t>
                      </a:r>
                      <a:r>
                        <a:rPr lang="en-US" sz="1200" baseline="0" dirty="0" smtClean="0"/>
                        <a:t> over solar surface.</a:t>
                      </a:r>
                      <a:endParaRPr lang="en-US" sz="1200" dirty="0" smtClean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20650" indent="-120650" algn="l">
                        <a:buFont typeface="Arial" charset="0"/>
                        <a:buChar char="•"/>
                        <a:tabLst/>
                      </a:pPr>
                      <a:r>
                        <a:rPr lang="en-US" sz="1200" dirty="0" smtClean="0"/>
                        <a:t>2-view</a:t>
                      </a:r>
                      <a:r>
                        <a:rPr lang="en-US" sz="1200" baseline="0" dirty="0" smtClean="0"/>
                        <a:t> COR </a:t>
                      </a:r>
                      <a:r>
                        <a:rPr lang="en-US" sz="1200" baseline="0" dirty="0" err="1" smtClean="0"/>
                        <a:t>img</a:t>
                      </a:r>
                      <a:r>
                        <a:rPr lang="en-US" sz="1200" baseline="0" dirty="0" smtClean="0"/>
                        <a:t>.</a:t>
                      </a:r>
                    </a:p>
                    <a:p>
                      <a:pPr marL="120650" indent="-120650" algn="l">
                        <a:buFont typeface="Arial" charset="0"/>
                        <a:buChar char="•"/>
                        <a:tabLst/>
                      </a:pPr>
                      <a:r>
                        <a:rPr lang="en-US" sz="1200" baseline="0" dirty="0" smtClean="0"/>
                        <a:t>LOS </a:t>
                      </a:r>
                      <a:r>
                        <a:rPr lang="en-US" sz="1200" baseline="0" dirty="0" err="1" smtClean="0"/>
                        <a:t>B</a:t>
                      </a:r>
                      <a:r>
                        <a:rPr lang="en-US" sz="1200" baseline="-25000" dirty="0" err="1" smtClean="0"/>
                        <a:t>phot</a:t>
                      </a:r>
                      <a:r>
                        <a:rPr lang="en-US" sz="1200" baseline="0" dirty="0" smtClean="0"/>
                        <a:t> &gt;60º from S-E line.</a:t>
                      </a:r>
                      <a:endParaRPr lang="en-US" sz="1200" dirty="0" smtClean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20650" indent="-120650" algn="l">
                        <a:buFont typeface="Arial" charset="0"/>
                        <a:buChar char="•"/>
                        <a:tabLst/>
                      </a:pPr>
                      <a:r>
                        <a:rPr lang="en-US" sz="1200" dirty="0" smtClean="0"/>
                        <a:t>COR (L</a:t>
                      </a:r>
                      <a:r>
                        <a:rPr lang="en-US" sz="1200" baseline="-25000" dirty="0" smtClean="0"/>
                        <a:t>5</a:t>
                      </a:r>
                      <a:r>
                        <a:rPr lang="en-US" sz="1200" baseline="0" dirty="0" smtClean="0"/>
                        <a:t>, S-E)</a:t>
                      </a:r>
                    </a:p>
                    <a:p>
                      <a:pPr marL="120650" marR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MAG </a:t>
                      </a:r>
                      <a:r>
                        <a:rPr lang="en-US" sz="1200" dirty="0" smtClean="0"/>
                        <a:t>(L</a:t>
                      </a:r>
                      <a:r>
                        <a:rPr lang="en-US" sz="1200" baseline="-25000" dirty="0" smtClean="0"/>
                        <a:t>5</a:t>
                      </a:r>
                      <a:r>
                        <a:rPr lang="en-US" sz="1200" baseline="0" dirty="0" smtClean="0"/>
                        <a:t>, L</a:t>
                      </a:r>
                      <a:r>
                        <a:rPr lang="en-US" sz="1200" baseline="-25000" dirty="0" smtClean="0"/>
                        <a:t>4</a:t>
                      </a:r>
                      <a:r>
                        <a:rPr lang="en-US" sz="1200" baseline="0" dirty="0" smtClean="0"/>
                        <a:t>)</a:t>
                      </a:r>
                    </a:p>
                    <a:p>
                      <a:pPr marL="120650" indent="-120650" algn="l">
                        <a:buFont typeface="Arial" charset="0"/>
                        <a:buChar char="•"/>
                        <a:tabLst/>
                      </a:pPr>
                      <a:r>
                        <a:rPr lang="en-US" sz="1200" baseline="0" dirty="0" smtClean="0"/>
                        <a:t>In-situ &lt; 0.9 AU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45401">
                <a:tc rowSpan="3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</a:tr>
              <a:tr h="1009445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-120650">
                        <a:buFont typeface="Arial" charset="0"/>
                        <a:buChar char="•"/>
                        <a:tabLst/>
                      </a:pPr>
                      <a:endParaRPr lang="en-US" sz="1200" baseline="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lang="en-US" sz="1200" baseline="-25000" dirty="0" smtClean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42374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lang="en-US" sz="14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56499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lang="en-US" sz="120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650" marR="0" lvl="0" indent="-120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lang="en-US" sz="1200" baseline="0" dirty="0" smtClean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352800" y="1600200"/>
            <a:ext cx="55626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0" y="1600200"/>
            <a:ext cx="37338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315200" y="1600200"/>
            <a:ext cx="16764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Novel Orbits:</a:t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Quasi-Satellite Orbits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5" name="Content Placeholder 6"/>
          <p:cNvSpPr>
            <a:spLocks noGrp="1"/>
          </p:cNvSpPr>
          <p:nvPr>
            <p:ph sz="half" idx="4294967295"/>
          </p:nvPr>
        </p:nvSpPr>
        <p:spPr>
          <a:xfrm>
            <a:off x="-1" y="1178945"/>
            <a:ext cx="9014117" cy="1332370"/>
          </a:xfrm>
        </p:spPr>
        <p:txBody>
          <a:bodyPr>
            <a:normAutofit/>
          </a:bodyPr>
          <a:lstStyle/>
          <a:p>
            <a:pPr marL="117475" indent="-117475"/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Science </a:t>
            </a:r>
            <a:r>
              <a:rPr lang="en-US" sz="1200" dirty="0" smtClean="0">
                <a:latin typeface="Arial" charset="0"/>
                <a:ea typeface="ＭＳ Ｐゴシック" charset="0"/>
                <a:cs typeface="ＭＳ Ｐゴシック" charset="0"/>
              </a:rPr>
              <a:t>Objectives</a:t>
            </a:r>
          </a:p>
          <a:p>
            <a:pPr marL="282575" lvl="1" indent="-165100">
              <a:lnSpc>
                <a:spcPct val="80000"/>
              </a:lnSpc>
            </a:pPr>
            <a:r>
              <a:rPr lang="en-US" sz="12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Solar Imaging</a:t>
            </a:r>
            <a:r>
              <a:rPr lang="en-US" sz="1200" dirty="0" smtClean="0">
                <a:latin typeface="Arial" charset="0"/>
                <a:ea typeface="ＭＳ Ｐゴシック" charset="0"/>
              </a:rPr>
              <a:t>: EUV Stereoscopy, CME 3D recon, magnetograms??</a:t>
            </a:r>
          </a:p>
          <a:p>
            <a:pPr marL="282575" lvl="1" indent="-165100">
              <a:lnSpc>
                <a:spcPct val="80000"/>
              </a:lnSpc>
            </a:pPr>
            <a:r>
              <a:rPr lang="en-US" sz="1200" dirty="0" smtClean="0">
                <a:solidFill>
                  <a:srgbClr val="317CFF"/>
                </a:solidFill>
                <a:latin typeface="Arial" charset="0"/>
                <a:ea typeface="ＭＳ Ｐゴシック" charset="0"/>
              </a:rPr>
              <a:t>SEP</a:t>
            </a:r>
            <a:r>
              <a:rPr lang="en-US" sz="1200" dirty="0" smtClean="0">
                <a:latin typeface="Arial" charset="0"/>
                <a:ea typeface="ＭＳ Ｐゴシック" charset="0"/>
              </a:rPr>
              <a:t>: Longitudinal distr. at small-</a:t>
            </a:r>
            <a:r>
              <a:rPr lang="en-US" sz="1200" dirty="0" smtClean="0">
                <a:latin typeface="Arial" charset="0"/>
                <a:ea typeface="ＭＳ Ｐゴシック" charset="0"/>
                <a:sym typeface="Wingdings"/>
              </a:rPr>
              <a:t>medium separations (0° - 44°).</a:t>
            </a:r>
          </a:p>
          <a:p>
            <a:pPr marL="282575" lvl="1" indent="-165100">
              <a:lnSpc>
                <a:spcPct val="80000"/>
              </a:lnSpc>
            </a:pPr>
            <a:r>
              <a:rPr lang="en-US" sz="1200" dirty="0" smtClean="0">
                <a:solidFill>
                  <a:srgbClr val="317CFF"/>
                </a:solidFill>
                <a:latin typeface="Arial" charset="0"/>
                <a:ea typeface="ＭＳ Ｐゴシック" charset="0"/>
                <a:sym typeface="Wingdings"/>
              </a:rPr>
              <a:t>Fields+ Plasma</a:t>
            </a:r>
            <a:r>
              <a:rPr lang="en-US" sz="1200" dirty="0" smtClean="0">
                <a:latin typeface="Arial" charset="0"/>
                <a:ea typeface="ＭＳ Ｐゴシック" charset="0"/>
                <a:sym typeface="Wingdings"/>
              </a:rPr>
              <a:t>: Multipoint ICME recon. – comparison w/ imaging.</a:t>
            </a:r>
          </a:p>
          <a:p>
            <a:pPr marL="282575" lvl="1" indent="-165100">
              <a:lnSpc>
                <a:spcPct val="80000"/>
              </a:lnSpc>
            </a:pPr>
            <a:r>
              <a:rPr lang="en-US" sz="1200" dirty="0" smtClean="0">
                <a:solidFill>
                  <a:srgbClr val="317CFF"/>
                </a:solidFill>
                <a:latin typeface="Arial" charset="0"/>
                <a:ea typeface="ＭＳ Ｐゴシック" charset="0"/>
                <a:sym typeface="Wingdings"/>
              </a:rPr>
              <a:t>ITM</a:t>
            </a:r>
            <a:r>
              <a:rPr lang="en-US" sz="1200" dirty="0" smtClean="0">
                <a:latin typeface="Arial" charset="0"/>
                <a:ea typeface="ＭＳ Ｐゴシック" charset="0"/>
                <a:sym typeface="Wingdings"/>
              </a:rPr>
              <a:t>: Imaging of:  CME-Mag interaction (WL), </a:t>
            </a:r>
            <a:r>
              <a:rPr lang="en-US" sz="1200" dirty="0" err="1" smtClean="0">
                <a:latin typeface="Arial" charset="0"/>
                <a:ea typeface="ＭＳ Ｐゴシック" charset="0"/>
                <a:sym typeface="Wingdings"/>
              </a:rPr>
              <a:t>plasmasphere</a:t>
            </a:r>
            <a:r>
              <a:rPr lang="en-US" sz="1200" dirty="0" smtClean="0">
                <a:latin typeface="Arial" charset="0"/>
                <a:ea typeface="ＭＳ Ｐゴシック" charset="0"/>
                <a:sym typeface="Wingdings"/>
              </a:rPr>
              <a:t>. </a:t>
            </a:r>
            <a:r>
              <a:rPr lang="en-US" sz="1200" dirty="0" smtClean="0">
                <a:latin typeface="Arial" charset="0"/>
                <a:ea typeface="ＭＳ Ｐゴシック" charset="0"/>
                <a:sym typeface="Wingdings"/>
              </a:rPr>
              <a:t>(EUV?),  </a:t>
            </a:r>
          </a:p>
          <a:p>
            <a:pPr marL="282575" lvl="1" indent="-165100">
              <a:lnSpc>
                <a:spcPct val="80000"/>
              </a:lnSpc>
            </a:pPr>
            <a:endParaRPr lang="en-US" sz="1200" dirty="0" smtClean="0">
              <a:latin typeface="Arial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016" y="3201197"/>
            <a:ext cx="3975941" cy="3127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93" y="2850658"/>
            <a:ext cx="4587231" cy="3874651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47440" y="4775959"/>
            <a:ext cx="1276638" cy="608572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non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435501" y="4762730"/>
            <a:ext cx="11939" cy="4270"/>
          </a:xfrm>
          <a:prstGeom prst="line">
            <a:avLst/>
          </a:prstGeom>
          <a:ln>
            <a:tailEnd type="non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434211" y="4167388"/>
            <a:ext cx="1270023" cy="608571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non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66497" y="4623814"/>
            <a:ext cx="3979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45°</a:t>
            </a:r>
            <a:endParaRPr lang="en-US" sz="105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3426416" y="4789189"/>
            <a:ext cx="403497" cy="1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non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373751" y="4617458"/>
            <a:ext cx="4926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0.3 AU</a:t>
            </a:r>
            <a:endParaRPr lang="en-US" sz="800" dirty="0"/>
          </a:p>
        </p:txBody>
      </p:sp>
      <p:pic>
        <p:nvPicPr>
          <p:cNvPr id="8" name="Picture 10" descr="MCj0290142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668" y="5260452"/>
            <a:ext cx="203767" cy="16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MCj0290142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406" y="4116715"/>
            <a:ext cx="203767" cy="16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5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Concrete Steps to Improve </a:t>
            </a:r>
            <a:r>
              <a:rPr lang="en-US" dirty="0" err="1" smtClean="0"/>
              <a:t>SpWx</a:t>
            </a:r>
            <a:r>
              <a:rPr lang="en-US" dirty="0" smtClean="0"/>
              <a:t> Predictive Accuracy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3782741"/>
              </p:ext>
            </p:extLst>
          </p:nvPr>
        </p:nvGraphicFramePr>
        <p:xfrm>
          <a:off x="518160" y="2868860"/>
          <a:ext cx="8244840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240"/>
                <a:gridCol w="2514600"/>
                <a:gridCol w="3429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What?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Why?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Where?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Increase Photospheric</a:t>
                      </a:r>
                      <a:r>
                        <a:rPr lang="en-US" sz="1400" baseline="0" dirty="0" smtClean="0"/>
                        <a:t> Magnetic Field Coverage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Better SW predictions, CME propagation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Line-of-Sight</a:t>
                      </a:r>
                      <a:r>
                        <a:rPr lang="en-US" sz="1400" baseline="0" dirty="0" smtClean="0"/>
                        <a:t> Magnetograph at L5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Obtain 3D CME Parameters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Better CME direction, speed, </a:t>
                      </a:r>
                      <a:r>
                        <a:rPr lang="en-US" sz="1400" dirty="0" err="1" smtClean="0"/>
                        <a:t>ToA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Coronagraph at L5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Measure </a:t>
                      </a:r>
                      <a:r>
                        <a:rPr lang="en-US" sz="1400" baseline="0" dirty="0" smtClean="0"/>
                        <a:t>CME Magnetic Field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Better </a:t>
                      </a:r>
                      <a:r>
                        <a:rPr lang="en-US" sz="1400" dirty="0" err="1" smtClean="0"/>
                        <a:t>Bz</a:t>
                      </a:r>
                      <a:r>
                        <a:rPr lang="en-US" sz="1400" baseline="0" dirty="0" smtClean="0"/>
                        <a:t> prediction accuracy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Upstream (~0.3AU) in-situ</a:t>
                      </a:r>
                      <a:r>
                        <a:rPr lang="en-US" sz="1400" baseline="0" dirty="0" smtClean="0"/>
                        <a:t> magnetometers (Quasi-Satellite Orbits)</a:t>
                      </a:r>
                      <a:endParaRPr 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Measure </a:t>
                      </a:r>
                      <a:r>
                        <a:rPr lang="en-US" sz="1400" dirty="0" err="1" smtClean="0"/>
                        <a:t>E</a:t>
                      </a:r>
                      <a:r>
                        <a:rPr lang="en-US" sz="1400" baseline="-25000" dirty="0" err="1" smtClean="0"/>
                        <a:t>magnetic</a:t>
                      </a:r>
                      <a:r>
                        <a:rPr lang="en-US" sz="1400" baseline="0" dirty="0" smtClean="0"/>
                        <a:t> Build-up at CME Source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Predict</a:t>
                      </a:r>
                      <a:r>
                        <a:rPr lang="en-US" sz="1400" baseline="0" dirty="0" smtClean="0"/>
                        <a:t> Eruption and magnetic content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Vector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Magnetograph + EUV imaging from L5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Improve Subsurface</a:t>
                      </a:r>
                      <a:r>
                        <a:rPr lang="en-US" sz="1400" baseline="0" dirty="0" smtClean="0"/>
                        <a:t> Imaging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Log-term</a:t>
                      </a:r>
                      <a:r>
                        <a:rPr lang="en-US" sz="1400" baseline="0" dirty="0" smtClean="0"/>
                        <a:t> activity prediction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Doppler/</a:t>
                      </a:r>
                      <a:r>
                        <a:rPr lang="en-US" sz="1400" dirty="0" err="1" smtClean="0"/>
                        <a:t>Magn</a:t>
                      </a:r>
                      <a:r>
                        <a:rPr lang="en-US" sz="1400" dirty="0" smtClean="0"/>
                        <a:t>. Imaging from L5+L1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5760" y="5969371"/>
            <a:ext cx="6201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n-US" sz="1200" i="1" dirty="0" smtClean="0"/>
              <a:t>Assumes availability of Earth or L1 assets: magnetograph, EUV imager, Coronagraph.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640" y="1160330"/>
            <a:ext cx="8801560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Lessons Learned: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 smtClean="0"/>
              <a:t>A Carrington-level event can occur </a:t>
            </a:r>
            <a:r>
              <a:rPr lang="en-US" sz="1600" b="1" dirty="0" smtClean="0"/>
              <a:t>at any cycle</a:t>
            </a:r>
            <a:r>
              <a:rPr lang="en-US" sz="1600" dirty="0" smtClean="0"/>
              <a:t>, even the weakest cycle in 100 years.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 smtClean="0"/>
              <a:t>An in-situ monitor at L1 provides insufficient warning time </a:t>
            </a:r>
            <a:br>
              <a:rPr lang="en-US" sz="1600" dirty="0" smtClean="0"/>
            </a:br>
            <a:r>
              <a:rPr lang="en-US" sz="1600" dirty="0" smtClean="0"/>
              <a:t>(</a:t>
            </a:r>
            <a:r>
              <a:rPr lang="en-US" sz="1600" b="1" dirty="0" smtClean="0"/>
              <a:t>10 mins </a:t>
            </a:r>
            <a:r>
              <a:rPr lang="en-US" sz="1600" dirty="0" smtClean="0"/>
              <a:t>for the July 23, ‘12 CME).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 smtClean="0"/>
              <a:t>An off Sun-Earth line viewpoint could decipher the CME structure.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245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49962" y="1468030"/>
            <a:ext cx="4870238" cy="4271879"/>
            <a:chOff x="4273762" y="1468030"/>
            <a:chExt cx="4870238" cy="4271879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3762" y="1468030"/>
              <a:ext cx="4446451" cy="3679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17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Moon 15"/>
            <p:cNvSpPr/>
            <p:nvPr/>
          </p:nvSpPr>
          <p:spPr>
            <a:xfrm rot="10800000">
              <a:off x="6426223" y="3074522"/>
              <a:ext cx="273213" cy="401026"/>
            </a:xfrm>
            <a:prstGeom prst="moon">
              <a:avLst>
                <a:gd name="adj" fmla="val 46432"/>
              </a:avLst>
            </a:prstGeom>
            <a:pattFill prst="lgConfetti">
              <a:fgClr>
                <a:srgbClr val="1F497D">
                  <a:lumMod val="60000"/>
                  <a:lumOff val="40000"/>
                </a:srgbClr>
              </a:fgClr>
              <a:bgClr>
                <a:sysClr val="window" lastClr="FFFFFF"/>
              </a:bgClr>
            </a:pattFill>
            <a:ln w="19050" cap="flat" cmpd="sng" algn="ctr">
              <a:noFill/>
              <a:prstDash val="solid"/>
            </a:ln>
            <a:effectLst>
              <a:glow rad="101600">
                <a:srgbClr val="4F81BD">
                  <a:satMod val="175000"/>
                  <a:alpha val="40000"/>
                </a:srgbClr>
              </a:glow>
              <a:softEdge rad="0"/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1200">
                <a:solidFill>
                  <a:sysClr val="window" lastClr="FFFFFF"/>
                </a:solidFill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7" name="Picture 4" descr="http://sohowww.nascom.nasa.gov/gallery/Spacecraft/large/Bottom02black_prev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15536" flipH="1">
              <a:off x="6825148" y="1594162"/>
              <a:ext cx="360945" cy="3793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Line Callout 1 (No Border) 17"/>
            <p:cNvSpPr/>
            <p:nvPr/>
          </p:nvSpPr>
          <p:spPr>
            <a:xfrm>
              <a:off x="8141962" y="2397730"/>
              <a:ext cx="1002038" cy="371245"/>
            </a:xfrm>
            <a:prstGeom prst="callout1">
              <a:avLst>
                <a:gd name="adj1" fmla="val 49079"/>
                <a:gd name="adj2" fmla="val 1196"/>
                <a:gd name="adj3" fmla="val 229650"/>
                <a:gd name="adj4" fmla="val -30710"/>
              </a:avLst>
            </a:prstGeom>
            <a:noFill/>
            <a:ln w="1270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en-US" sz="1200" b="1" dirty="0" smtClean="0">
                  <a:solidFill>
                    <a:schemeClr val="tx2"/>
                  </a:solidFill>
                </a:rPr>
                <a:t>DSCVR</a:t>
              </a:r>
              <a:r>
                <a:rPr lang="en-US" sz="1200" b="1" dirty="0" smtClean="0">
                  <a:solidFill>
                    <a:srgbClr val="002463"/>
                  </a:solidFill>
                </a:rPr>
                <a:t> follow-on</a:t>
              </a:r>
              <a:endParaRPr lang="en-US" sz="1200" b="1" dirty="0">
                <a:solidFill>
                  <a:schemeClr val="tx2"/>
                </a:solidFill>
              </a:endParaRPr>
            </a:p>
          </p:txBody>
        </p:sp>
        <p:pic>
          <p:nvPicPr>
            <p:cNvPr id="20" name="Picture 4" descr="http://sohowww.nascom.nasa.gov/gallery/Spacecraft/large/Bottom02black_prev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07580" y="4634454"/>
              <a:ext cx="360945" cy="3793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Line Callout 1 (No Border) 20"/>
            <p:cNvSpPr/>
            <p:nvPr/>
          </p:nvSpPr>
          <p:spPr>
            <a:xfrm>
              <a:off x="5814331" y="5297971"/>
              <a:ext cx="1554194" cy="441938"/>
            </a:xfrm>
            <a:prstGeom prst="callout1">
              <a:avLst>
                <a:gd name="adj1" fmla="val 33417"/>
                <a:gd name="adj2" fmla="val 84024"/>
                <a:gd name="adj3" fmla="val -124247"/>
                <a:gd name="adj4" fmla="val 87184"/>
              </a:avLst>
            </a:prstGeom>
            <a:noFill/>
            <a:ln w="1270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en-US" sz="1200" b="1" dirty="0" smtClean="0">
                  <a:solidFill>
                    <a:srgbClr val="2C6AC1"/>
                  </a:solidFill>
                </a:rPr>
                <a:t>L5 Carrington</a:t>
              </a:r>
              <a:br>
                <a:rPr lang="en-US" sz="1200" b="1" dirty="0" smtClean="0">
                  <a:solidFill>
                    <a:srgbClr val="2C6AC1"/>
                  </a:solidFill>
                </a:rPr>
              </a:br>
              <a:r>
                <a:rPr lang="en-US" sz="1100" b="1" dirty="0" smtClean="0">
                  <a:solidFill>
                    <a:srgbClr val="2C6AC1"/>
                  </a:solidFill>
                </a:rPr>
                <a:t>COR, MAG, HI, EUV</a:t>
              </a:r>
              <a:endParaRPr lang="en-US" sz="1100" b="1" dirty="0">
                <a:solidFill>
                  <a:srgbClr val="2C6AC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447927" y="2615301"/>
              <a:ext cx="936654" cy="1366301"/>
            </a:xfrm>
            <a:prstGeom prst="ellipse">
              <a:avLst/>
            </a:prstGeom>
            <a:noFill/>
            <a:ln w="22225" cmpd="sng">
              <a:solidFill>
                <a:srgbClr val="FF0000"/>
              </a:solidFill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3" name="Picture 4" descr="http://sohowww.nascom.nasa.gov/gallery/Spacecraft/large/Bottom02black_prev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15536" flipH="1">
              <a:off x="7300307" y="3101071"/>
              <a:ext cx="276150" cy="29022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sohowww.nascom.nasa.gov/gallery/Spacecraft/large/Bottom02black_prev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15536" flipH="1">
              <a:off x="7833706" y="2491472"/>
              <a:ext cx="276150" cy="29022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sohowww.nascom.nasa.gov/gallery/Spacecraft/large/Bottom02black_prev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15536" flipH="1">
              <a:off x="7528906" y="3710670"/>
              <a:ext cx="276150" cy="29022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ttp://sohowww.nascom.nasa.gov/gallery/Spacecraft/large/Bottom02black_prev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15536" flipH="1">
              <a:off x="8290906" y="3482072"/>
              <a:ext cx="276150" cy="29022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Path Forward: </a:t>
            </a:r>
            <a:r>
              <a:rPr lang="en-US" sz="2400" dirty="0" smtClean="0"/>
              <a:t>Increase (</a:t>
            </a:r>
            <a:r>
              <a:rPr lang="en-US" sz="2400" dirty="0" smtClean="0">
                <a:solidFill>
                  <a:srgbClr val="FFFF00"/>
                </a:solidFill>
              </a:rPr>
              <a:t>strategically</a:t>
            </a:r>
            <a:r>
              <a:rPr lang="en-US" sz="2400" dirty="0" smtClean="0"/>
              <a:t>) spatial coverage of inner heliosphere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2" y="1150843"/>
            <a:ext cx="5861538" cy="232470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1600" b="1" dirty="0" smtClean="0">
                <a:solidFill>
                  <a:srgbClr val="002463"/>
                </a:solidFill>
              </a:rPr>
              <a:t>Deploy a Space Weather Sentinel Network:</a:t>
            </a:r>
          </a:p>
          <a:p>
            <a:pPr marL="404813" lvl="1" indent="-174625">
              <a:spcAft>
                <a:spcPts val="300"/>
              </a:spcAft>
            </a:pPr>
            <a:r>
              <a:rPr lang="en-US" sz="1400" b="1" dirty="0" smtClean="0">
                <a:solidFill>
                  <a:srgbClr val="002463"/>
                </a:solidFill>
              </a:rPr>
              <a:t>DSCVR Follow-On (CCOR) or CCOR/COR2 in Earth orbit</a:t>
            </a:r>
          </a:p>
          <a:p>
            <a:pPr marL="404813" lvl="1" indent="-174625">
              <a:spcAft>
                <a:spcPts val="300"/>
              </a:spcAft>
            </a:pPr>
            <a:r>
              <a:rPr lang="en-US" sz="1400" b="1" dirty="0" smtClean="0">
                <a:solidFill>
                  <a:srgbClr val="002463"/>
                </a:solidFill>
              </a:rPr>
              <a:t>L5 Mission (</a:t>
            </a:r>
            <a:r>
              <a:rPr lang="en-US" sz="1200" b="1" dirty="0" smtClean="0">
                <a:solidFill>
                  <a:srgbClr val="002463"/>
                </a:solidFill>
              </a:rPr>
              <a:t>endorsed in Decadal </a:t>
            </a:r>
            <a:r>
              <a:rPr lang="en-US" sz="1200" b="1" dirty="0" smtClean="0">
                <a:solidFill>
                  <a:srgbClr val="002463"/>
                </a:solidFill>
              </a:rPr>
              <a:t>Report</a:t>
            </a:r>
            <a:r>
              <a:rPr lang="en-US" sz="1200" dirty="0" smtClean="0">
                <a:solidFill>
                  <a:srgbClr val="002463"/>
                </a:solidFill>
              </a:rPr>
              <a:t>).</a:t>
            </a:r>
            <a:endParaRPr lang="en-US" sz="1400" b="1" dirty="0" smtClean="0">
              <a:solidFill>
                <a:srgbClr val="002463"/>
              </a:solidFill>
            </a:endParaRPr>
          </a:p>
          <a:p>
            <a:pPr marL="404813" lvl="1" indent="-174625">
              <a:spcAft>
                <a:spcPts val="300"/>
              </a:spcAft>
            </a:pPr>
            <a:r>
              <a:rPr lang="en-US" sz="1400" dirty="0" smtClean="0">
                <a:solidFill>
                  <a:srgbClr val="002463"/>
                </a:solidFill>
              </a:rPr>
              <a:t>L1 Upstream Monitor(s) at ~0.3 AU </a:t>
            </a:r>
            <a:br>
              <a:rPr lang="en-US" sz="1400" dirty="0" smtClean="0">
                <a:solidFill>
                  <a:srgbClr val="002463"/>
                </a:solidFill>
              </a:rPr>
            </a:br>
            <a:r>
              <a:rPr lang="en-US" sz="1400" dirty="0" smtClean="0">
                <a:solidFill>
                  <a:srgbClr val="002463"/>
                </a:solidFill>
              </a:rPr>
              <a:t>(</a:t>
            </a:r>
            <a:r>
              <a:rPr lang="en-US" sz="1200" dirty="0" err="1" smtClean="0">
                <a:solidFill>
                  <a:srgbClr val="002463"/>
                </a:solidFill>
              </a:rPr>
              <a:t>SpWx</a:t>
            </a:r>
            <a:r>
              <a:rPr lang="en-US" sz="1200" dirty="0" smtClean="0">
                <a:solidFill>
                  <a:srgbClr val="002463"/>
                </a:solidFill>
              </a:rPr>
              <a:t> Diamond Concept</a:t>
            </a:r>
            <a:r>
              <a:rPr lang="en-US" sz="1200" dirty="0">
                <a:solidFill>
                  <a:srgbClr val="002463"/>
                </a:solidFill>
              </a:rPr>
              <a:t>,</a:t>
            </a:r>
            <a:r>
              <a:rPr lang="en-US" sz="1200" dirty="0" smtClean="0">
                <a:solidFill>
                  <a:srgbClr val="002463"/>
                </a:solidFill>
              </a:rPr>
              <a:t> </a:t>
            </a:r>
            <a:r>
              <a:rPr lang="en-US" sz="1200" i="1" dirty="0" smtClean="0">
                <a:solidFill>
                  <a:srgbClr val="002463"/>
                </a:solidFill>
              </a:rPr>
              <a:t>Orbits endorsed </a:t>
            </a:r>
            <a:br>
              <a:rPr lang="en-US" sz="1200" i="1" dirty="0" smtClean="0">
                <a:solidFill>
                  <a:srgbClr val="002463"/>
                </a:solidFill>
              </a:rPr>
            </a:br>
            <a:r>
              <a:rPr lang="en-US" sz="1200" i="1" dirty="0" smtClean="0">
                <a:solidFill>
                  <a:srgbClr val="002463"/>
                </a:solidFill>
              </a:rPr>
              <a:t>in ILWS/COSPAR Roadmap</a:t>
            </a:r>
            <a:r>
              <a:rPr lang="en-US" sz="1400" dirty="0" smtClean="0">
                <a:solidFill>
                  <a:srgbClr val="002463"/>
                </a:solidFill>
              </a:rPr>
              <a:t>).</a:t>
            </a:r>
          </a:p>
          <a:p>
            <a:pPr marL="404813" lvl="1" indent="-174625">
              <a:spcAft>
                <a:spcPts val="300"/>
              </a:spcAft>
            </a:pPr>
            <a:r>
              <a:rPr lang="en-US" sz="1400" dirty="0" smtClean="0">
                <a:solidFill>
                  <a:srgbClr val="002463"/>
                </a:solidFill>
              </a:rPr>
              <a:t>L4 Mission.</a:t>
            </a:r>
          </a:p>
          <a:p>
            <a:pPr marL="404813" lvl="1" indent="-174625">
              <a:spcAft>
                <a:spcPts val="300"/>
              </a:spcAft>
            </a:pPr>
            <a:r>
              <a:rPr lang="en-US" sz="1400" dirty="0" smtClean="0">
                <a:solidFill>
                  <a:srgbClr val="002463"/>
                </a:solidFill>
              </a:rPr>
              <a:t>…</a:t>
            </a:r>
            <a:endParaRPr lang="en-US" sz="1600" b="1" dirty="0" smtClean="0">
              <a:solidFill>
                <a:srgbClr val="002463"/>
              </a:solidFill>
            </a:endParaRPr>
          </a:p>
          <a:p>
            <a:pPr marL="0" indent="0">
              <a:spcAft>
                <a:spcPts val="300"/>
              </a:spcAft>
              <a:buNone/>
            </a:pPr>
            <a:r>
              <a:rPr lang="en-US" sz="1600" b="1" dirty="0" smtClean="0">
                <a:solidFill>
                  <a:srgbClr val="002463"/>
                </a:solidFill>
              </a:rPr>
              <a:t>	</a:t>
            </a:r>
            <a:endParaRPr lang="en-US" sz="1600" b="1" dirty="0">
              <a:solidFill>
                <a:srgbClr val="002463"/>
              </a:solidFill>
            </a:endParaRPr>
          </a:p>
        </p:txBody>
      </p:sp>
      <p:sp>
        <p:nvSpPr>
          <p:cNvPr id="23" name="Line Callout 1 (No Border) 22"/>
          <p:cNvSpPr/>
          <p:nvPr/>
        </p:nvSpPr>
        <p:spPr>
          <a:xfrm>
            <a:off x="7568659" y="3934619"/>
            <a:ext cx="1979963" cy="371245"/>
          </a:xfrm>
          <a:prstGeom prst="callout1">
            <a:avLst>
              <a:gd name="adj1" fmla="val 49079"/>
              <a:gd name="adj2" fmla="val 1196"/>
              <a:gd name="adj3" fmla="val -169001"/>
              <a:gd name="adj4" fmla="val -5963"/>
            </a:avLst>
          </a:prstGeom>
          <a:noFill/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Upstream Monitors </a:t>
            </a:r>
            <a:r>
              <a:rPr lang="en-US" sz="1050" b="1" dirty="0" smtClean="0">
                <a:solidFill>
                  <a:schemeClr val="tx2"/>
                </a:solidFill>
              </a:rPr>
              <a:t>(Quasi Satellite Orbits)</a:t>
            </a:r>
            <a:br>
              <a:rPr lang="en-US" sz="1050" b="1" dirty="0" smtClean="0">
                <a:solidFill>
                  <a:schemeClr val="tx2"/>
                </a:solidFill>
              </a:rPr>
            </a:br>
            <a:r>
              <a:rPr lang="en-US" sz="1050" b="1" dirty="0" smtClean="0">
                <a:solidFill>
                  <a:schemeClr val="tx2"/>
                </a:solidFill>
              </a:rPr>
              <a:t>in-situ/COR</a:t>
            </a:r>
            <a:endParaRPr lang="en-US" sz="1050" b="1" dirty="0">
              <a:solidFill>
                <a:schemeClr val="tx2"/>
              </a:solidFill>
            </a:endParaRPr>
          </a:p>
        </p:txBody>
      </p:sp>
      <p:sp>
        <p:nvSpPr>
          <p:cNvPr id="22" name="Line Callout 1 (No Border) 21"/>
          <p:cNvSpPr/>
          <p:nvPr/>
        </p:nvSpPr>
        <p:spPr>
          <a:xfrm>
            <a:off x="7132687" y="1163582"/>
            <a:ext cx="1554194" cy="284218"/>
          </a:xfrm>
          <a:prstGeom prst="callout1">
            <a:avLst>
              <a:gd name="adj1" fmla="val 55665"/>
              <a:gd name="adj2" fmla="val 1782"/>
              <a:gd name="adj3" fmla="val 173119"/>
              <a:gd name="adj4" fmla="val -2016"/>
            </a:avLst>
          </a:prstGeom>
          <a:noFill/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00" b="1" smtClean="0">
                <a:solidFill>
                  <a:srgbClr val="2C6AC1"/>
                </a:solidFill>
              </a:rPr>
              <a:t>COR</a:t>
            </a:r>
            <a:r>
              <a:rPr lang="en-US" sz="1100" b="1" dirty="0" smtClean="0">
                <a:solidFill>
                  <a:srgbClr val="2C6AC1"/>
                </a:solidFill>
              </a:rPr>
              <a:t>, MAG, HI, EUV</a:t>
            </a:r>
            <a:endParaRPr lang="en-US" sz="1100" b="1" dirty="0">
              <a:solidFill>
                <a:srgbClr val="2C6AC1"/>
              </a:solidFill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77127" y="4009464"/>
            <a:ext cx="4702828" cy="2162736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charset="2"/>
              <a:buChar char="§"/>
              <a:defRPr sz="2000" b="1" kern="1200">
                <a:solidFill>
                  <a:srgbClr val="0A237A"/>
                </a:solidFill>
                <a:latin typeface="+mn-lt"/>
                <a:ea typeface="+mn-ea"/>
                <a:cs typeface="+mn-cs"/>
              </a:defRPr>
            </a:lvl1pPr>
            <a:lvl2pPr marL="627063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5000"/>
              <a:buFont typeface="Wingdings" charset="2"/>
              <a:buChar char="Ø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3463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Lucida Grande"/>
              <a:buChar char="–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0338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Arial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5000"/>
              <a:buFont typeface="Wingdings" charset="2"/>
              <a:buChar char="v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002463"/>
                </a:solidFill>
              </a:rPr>
              <a:t>Instrumentation Priority List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002463"/>
                </a:solidFill>
              </a:rPr>
              <a:t>Coronagraph/Hel. </a:t>
            </a:r>
            <a:r>
              <a:rPr lang="en-US" sz="1400" dirty="0" err="1" smtClean="0">
                <a:solidFill>
                  <a:srgbClr val="002463"/>
                </a:solidFill>
              </a:rPr>
              <a:t>Imgr</a:t>
            </a:r>
            <a:r>
              <a:rPr lang="en-US" sz="1400" dirty="0" smtClean="0">
                <a:solidFill>
                  <a:srgbClr val="002463"/>
                </a:solidFill>
              </a:rPr>
              <a:t> at L</a:t>
            </a:r>
            <a:r>
              <a:rPr lang="en-US" sz="1400" baseline="-25000" dirty="0" smtClean="0">
                <a:solidFill>
                  <a:srgbClr val="002463"/>
                </a:solidFill>
              </a:rPr>
              <a:t>5</a:t>
            </a:r>
            <a:r>
              <a:rPr lang="en-US" sz="1400" dirty="0" smtClean="0">
                <a:solidFill>
                  <a:srgbClr val="002463"/>
                </a:solidFill>
              </a:rPr>
              <a:t> (2.5 </a:t>
            </a:r>
            <a:r>
              <a:rPr lang="en-US" sz="1400" dirty="0" err="1" smtClean="0">
                <a:solidFill>
                  <a:srgbClr val="002463"/>
                </a:solidFill>
              </a:rPr>
              <a:t>Rs</a:t>
            </a:r>
            <a:r>
              <a:rPr lang="en-US" sz="1400" dirty="0" smtClean="0">
                <a:solidFill>
                  <a:srgbClr val="002463"/>
                </a:solidFill>
              </a:rPr>
              <a:t> – 0.65 AU).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002463"/>
                </a:solidFill>
              </a:rPr>
              <a:t>Coronagraph at L</a:t>
            </a:r>
            <a:r>
              <a:rPr lang="en-US" sz="1400" baseline="-25000" dirty="0" smtClean="0">
                <a:solidFill>
                  <a:srgbClr val="002463"/>
                </a:solidFill>
              </a:rPr>
              <a:t>1</a:t>
            </a:r>
            <a:r>
              <a:rPr lang="en-US" sz="1400" dirty="0" smtClean="0">
                <a:solidFill>
                  <a:srgbClr val="002463"/>
                </a:solidFill>
              </a:rPr>
              <a:t> (2.5 – 20 </a:t>
            </a:r>
            <a:r>
              <a:rPr lang="en-US" sz="1400" dirty="0" err="1" smtClean="0">
                <a:solidFill>
                  <a:srgbClr val="002463"/>
                </a:solidFill>
              </a:rPr>
              <a:t>Rs</a:t>
            </a:r>
            <a:r>
              <a:rPr lang="en-US" sz="1400" dirty="0" smtClean="0">
                <a:solidFill>
                  <a:srgbClr val="002463"/>
                </a:solidFill>
              </a:rPr>
              <a:t>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002463"/>
                </a:solidFill>
              </a:rPr>
              <a:t>Magnetograph at </a:t>
            </a:r>
            <a:r>
              <a:rPr lang="en-US" sz="1400" dirty="0">
                <a:solidFill>
                  <a:srgbClr val="002463"/>
                </a:solidFill>
              </a:rPr>
              <a:t>L</a:t>
            </a:r>
            <a:r>
              <a:rPr lang="en-US" sz="1400" baseline="-25000" dirty="0">
                <a:solidFill>
                  <a:srgbClr val="002463"/>
                </a:solidFill>
              </a:rPr>
              <a:t>5</a:t>
            </a:r>
            <a:r>
              <a:rPr lang="en-US" sz="1400" dirty="0" smtClean="0">
                <a:solidFill>
                  <a:srgbClr val="002463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002463"/>
                </a:solidFill>
              </a:rPr>
              <a:t>EUV Imager/Coronagraph at </a:t>
            </a:r>
            <a:r>
              <a:rPr lang="en-US" sz="1400" dirty="0">
                <a:solidFill>
                  <a:srgbClr val="002463"/>
                </a:solidFill>
              </a:rPr>
              <a:t>L</a:t>
            </a:r>
            <a:r>
              <a:rPr lang="en-US" sz="1400" baseline="-25000" dirty="0">
                <a:solidFill>
                  <a:srgbClr val="002463"/>
                </a:solidFill>
              </a:rPr>
              <a:t>5</a:t>
            </a:r>
            <a:r>
              <a:rPr lang="en-US" sz="1400" dirty="0" smtClean="0">
                <a:solidFill>
                  <a:srgbClr val="002463"/>
                </a:solidFill>
              </a:rPr>
              <a:t> (&lt;2.5 </a:t>
            </a:r>
            <a:r>
              <a:rPr lang="en-US" sz="1400" dirty="0" err="1" smtClean="0">
                <a:solidFill>
                  <a:srgbClr val="002463"/>
                </a:solidFill>
              </a:rPr>
              <a:t>Rs</a:t>
            </a:r>
            <a:r>
              <a:rPr lang="en-US" sz="1400" dirty="0" smtClean="0">
                <a:solidFill>
                  <a:srgbClr val="002463"/>
                </a:solidFill>
              </a:rPr>
              <a:t>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002463"/>
                </a:solidFill>
              </a:rPr>
              <a:t>Heliospheric Imager at L</a:t>
            </a:r>
            <a:r>
              <a:rPr lang="en-US" sz="1400" baseline="-25000" dirty="0" smtClean="0">
                <a:solidFill>
                  <a:srgbClr val="002463"/>
                </a:solidFill>
              </a:rPr>
              <a:t>4</a:t>
            </a:r>
            <a:r>
              <a:rPr lang="en-US" sz="1400" dirty="0" smtClean="0">
                <a:solidFill>
                  <a:srgbClr val="002463"/>
                </a:solidFill>
              </a:rPr>
              <a:t> (2.5 </a:t>
            </a:r>
            <a:r>
              <a:rPr lang="en-US" sz="1400" dirty="0" err="1" smtClean="0">
                <a:solidFill>
                  <a:srgbClr val="002463"/>
                </a:solidFill>
              </a:rPr>
              <a:t>Rs</a:t>
            </a:r>
            <a:r>
              <a:rPr lang="en-US" sz="1400" dirty="0" smtClean="0">
                <a:solidFill>
                  <a:srgbClr val="002463"/>
                </a:solidFill>
              </a:rPr>
              <a:t> – 0.65 AU).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002463"/>
                </a:solidFill>
              </a:rPr>
              <a:t>Magnetograph at </a:t>
            </a:r>
            <a:r>
              <a:rPr lang="en-US" sz="1400" dirty="0">
                <a:solidFill>
                  <a:srgbClr val="002463"/>
                </a:solidFill>
              </a:rPr>
              <a:t>L</a:t>
            </a:r>
            <a:r>
              <a:rPr lang="en-US" sz="1400" baseline="-25000" dirty="0">
                <a:solidFill>
                  <a:srgbClr val="002463"/>
                </a:solidFill>
              </a:rPr>
              <a:t>4</a:t>
            </a:r>
            <a:r>
              <a:rPr lang="en-US" sz="1400" dirty="0">
                <a:solidFill>
                  <a:srgbClr val="002463"/>
                </a:solidFill>
              </a:rPr>
              <a:t> </a:t>
            </a:r>
            <a:r>
              <a:rPr lang="en-US" sz="1400" dirty="0" smtClean="0">
                <a:solidFill>
                  <a:srgbClr val="002463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 smtClean="0">
              <a:solidFill>
                <a:srgbClr val="002463"/>
              </a:solidFill>
            </a:endParaRPr>
          </a:p>
          <a:p>
            <a:pPr marL="0" indent="0">
              <a:buFont typeface="Wingdings" charset="2"/>
              <a:buNone/>
            </a:pPr>
            <a:endParaRPr lang="en-US" sz="1400" dirty="0" smtClean="0">
              <a:solidFill>
                <a:srgbClr val="002463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400" dirty="0" smtClean="0">
              <a:solidFill>
                <a:srgbClr val="002463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rgbClr val="0024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7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13-00039 presentation">
  <a:themeElements>
    <a:clrScheme name="APL Branding">
      <a:dk1>
        <a:sysClr val="windowText" lastClr="000000"/>
      </a:dk1>
      <a:lt1>
        <a:sysClr val="window" lastClr="FFFFFF"/>
      </a:lt1>
      <a:dk2>
        <a:srgbClr val="002463"/>
      </a:dk2>
      <a:lt2>
        <a:srgbClr val="EEECE1"/>
      </a:lt2>
      <a:accent1>
        <a:srgbClr val="2C6AC1"/>
      </a:accent1>
      <a:accent2>
        <a:srgbClr val="A0B9EF"/>
      </a:accent2>
      <a:accent3>
        <a:srgbClr val="8C8C8C"/>
      </a:accent3>
      <a:accent4>
        <a:srgbClr val="973505"/>
      </a:accent4>
      <a:accent5>
        <a:srgbClr val="D74C05"/>
      </a:accent5>
      <a:accent6>
        <a:srgbClr val="FD8D16"/>
      </a:accent6>
      <a:hlink>
        <a:srgbClr val="1F63BB"/>
      </a:hlink>
      <a:folHlink>
        <a:srgbClr val="6A346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60000"/>
            <a:lumOff val="40000"/>
          </a:schemeClr>
        </a:solidFill>
        <a:ln w="12700" cmpd="sng"/>
      </a:spPr>
      <a:bodyPr rtlCol="0" anchor="ctr"/>
      <a:lstStyle>
        <a:defPPr algn="ctr">
          <a:defRPr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>
        <a:ln>
          <a:tailEnd type="none" w="med" len="lg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2CA231A-9151-684E-9399-5DE8B5A4B708}">
  <we:reference id="wa104178141" version="2.0.9.0" store="en-US" storeType="OMEX"/>
  <we:alternateReferences>
    <we:reference id="WA104178141" version="2.0.9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APL_SPACE_Template_Aug2014.potx</Template>
  <TotalTime>9318</TotalTime>
  <Words>1262</Words>
  <Application>Microsoft Macintosh PowerPoint</Application>
  <PresentationFormat>On-screen Show (4:3)</PresentationFormat>
  <Paragraphs>262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 Narrow Bold</vt:lpstr>
      <vt:lpstr>Calibri</vt:lpstr>
      <vt:lpstr>Georgia</vt:lpstr>
      <vt:lpstr>Lucida Grande</vt:lpstr>
      <vt:lpstr>ＭＳ Ｐゴシック</vt:lpstr>
      <vt:lpstr>Wingdings</vt:lpstr>
      <vt:lpstr>Zapf Dingbats</vt:lpstr>
      <vt:lpstr>Arial</vt:lpstr>
      <vt:lpstr>13-00039 presentation</vt:lpstr>
      <vt:lpstr>L1? L5? Neither?  The Need for a Strategy  for the Deployment  of SpWx Space Infrastructure (…remote sensing, mostly) </vt:lpstr>
      <vt:lpstr>Lessons Learned: SpWx Sensor Investment is non-Optimal</vt:lpstr>
      <vt:lpstr>Lessons Learned: The July 23, 2012 CME(s)</vt:lpstr>
      <vt:lpstr>Basic SpWx Requirements are Straightforward Predict storm occurrence, intensity, and duration</vt:lpstr>
      <vt:lpstr>Let’s Try TRACEABILITY</vt:lpstr>
      <vt:lpstr>Solar Driver Inputs (Path Forward)</vt:lpstr>
      <vt:lpstr>Novel Orbits: Quasi-Satellite Orbits</vt:lpstr>
      <vt:lpstr>Concrete Steps to Improve SpWx Predictive Accuracy</vt:lpstr>
      <vt:lpstr>Path Forward: Increase (strategically) spatial coverage of inner heliosphere</vt:lpstr>
      <vt:lpstr>Suggestions</vt:lpstr>
      <vt:lpstr>Backup Slides</vt:lpstr>
      <vt:lpstr>Methods for Estimating the Magnetic Field Entrained in the CME</vt:lpstr>
      <vt:lpstr>Solar Driver Inputs (Status Summary)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Observations of Solar-Heliospheric Plasmas:  Challenges for Plasma Physics Theories</dc:title>
  <dc:creator>Angelos Vourlidas</dc:creator>
  <cp:lastModifiedBy>Angelos Vourlidas</cp:lastModifiedBy>
  <cp:revision>301</cp:revision>
  <dcterms:created xsi:type="dcterms:W3CDTF">2006-08-16T00:00:00Z</dcterms:created>
  <dcterms:modified xsi:type="dcterms:W3CDTF">2017-03-09T00:54:37Z</dcterms:modified>
  <cp:contentStatus/>
</cp:coreProperties>
</file>