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11" r:id="rId2"/>
    <p:sldId id="806" r:id="rId3"/>
    <p:sldId id="805" r:id="rId4"/>
    <p:sldId id="810" r:id="rId5"/>
    <p:sldId id="807" r:id="rId6"/>
    <p:sldId id="808" r:id="rId7"/>
  </p:sldIdLst>
  <p:sldSz cx="10080625" cy="7559675"/>
  <p:notesSz cx="6997700" cy="9271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r. Mario M. Bisi" initials="MMB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660066"/>
    <a:srgbClr val="33CCFF"/>
    <a:srgbClr val="0000E4"/>
    <a:srgbClr val="FFCC99"/>
    <a:srgbClr val="00004E"/>
    <a:srgbClr val="CC3300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411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55"/>
        <p:guide pos="194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421" tIns="41710" rIns="83421" bIns="41710" numCol="1" anchor="t" anchorCtr="0" compatLnSpc="1">
            <a:prstTxWarp prst="textNoShape">
              <a:avLst/>
            </a:prstTxWarp>
          </a:bodyPr>
          <a:lstStyle>
            <a:lvl1pPr defTabSz="833438">
              <a:defRPr sz="1100" b="0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421" tIns="41710" rIns="83421" bIns="41710" numCol="1" anchor="t" anchorCtr="0" compatLnSpc="1">
            <a:prstTxWarp prst="textNoShape">
              <a:avLst/>
            </a:prstTxWarp>
          </a:bodyPr>
          <a:lstStyle>
            <a:lvl1pPr algn="r" defTabSz="833438">
              <a:defRPr sz="1100" b="0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421" tIns="41710" rIns="83421" bIns="41710" numCol="1" anchor="b" anchorCtr="0" compatLnSpc="1">
            <a:prstTxWarp prst="textNoShape">
              <a:avLst/>
            </a:prstTxWarp>
          </a:bodyPr>
          <a:lstStyle>
            <a:lvl1pPr defTabSz="833438">
              <a:defRPr sz="1100" b="0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05863"/>
            <a:ext cx="303371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421" tIns="41710" rIns="83421" bIns="41710" numCol="1" anchor="b" anchorCtr="0" compatLnSpc="1">
            <a:prstTxWarp prst="textNoShape">
              <a:avLst/>
            </a:prstTxWarp>
          </a:bodyPr>
          <a:lstStyle>
            <a:lvl1pPr algn="r" defTabSz="833438">
              <a:defRPr sz="1100" b="0"/>
            </a:lvl1pPr>
          </a:lstStyle>
          <a:p>
            <a:pPr>
              <a:defRPr/>
            </a:pPr>
            <a:fld id="{09945B89-D577-4A93-8DAB-900319B9D6A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33987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9538" y="927100"/>
            <a:ext cx="4238625" cy="317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8388" y="4413250"/>
            <a:ext cx="4867275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6428789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68388" y="4413250"/>
            <a:ext cx="4867275" cy="3527425"/>
          </a:xfrm>
          <a:noFill/>
        </p:spPr>
        <p:txBody>
          <a:bodyPr wrap="none" lIns="83421" tIns="41710" rIns="83421" bIns="41710" anchor="ctr"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5325"/>
            <a:ext cx="4635500" cy="3476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5325"/>
            <a:ext cx="4635500" cy="3476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5325"/>
            <a:ext cx="4635500" cy="3476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5325"/>
            <a:ext cx="4635500" cy="3476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5325"/>
            <a:ext cx="4635500" cy="3476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555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074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7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763713"/>
            <a:ext cx="9072563" cy="49895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16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86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467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87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48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247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3256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56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FFFFFF"/>
          </a:solidFill>
          <a:latin typeface="Times New Roman" pitchFamily="18" charset="0"/>
        </a:defRPr>
      </a:lvl2pPr>
      <a:lvl3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FFFFFF"/>
          </a:solidFill>
          <a:latin typeface="Times New Roman" pitchFamily="18" charset="0"/>
        </a:defRPr>
      </a:lvl3pPr>
      <a:lvl4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FFFFFF"/>
          </a:solidFill>
          <a:latin typeface="Times New Roman" pitchFamily="18" charset="0"/>
        </a:defRPr>
      </a:lvl4pPr>
      <a:lvl5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FFFFFF"/>
          </a:solidFill>
          <a:latin typeface="Times New Roman" pitchFamily="18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</a:defRPr>
      </a:lvl9pPr>
    </p:titleStyle>
    <p:bodyStyle>
      <a:lvl1pPr marL="431800" indent="-323850" algn="l" defTabSz="457200" rtl="0" eaLnBrk="0" fontAlgn="base" hangingPunct="0">
        <a:lnSpc>
          <a:spcPct val="97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Times New Roman" pitchFamily="18" charset="0"/>
        <a:buChar char="●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eaLnBrk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Times New Roman" pitchFamily="18" charset="0"/>
        <a:buChar char="–"/>
        <a:defRPr sz="2800">
          <a:solidFill>
            <a:srgbClr val="FFFFFF"/>
          </a:solidFill>
          <a:latin typeface="+mn-lt"/>
        </a:defRPr>
      </a:lvl2pPr>
      <a:lvl3pPr marL="1295400" indent="-215900" algn="l" defTabSz="457200" rtl="0" eaLnBrk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Times New Roman" pitchFamily="18" charset="0"/>
        <a:buChar char="●"/>
        <a:defRPr sz="2400">
          <a:solidFill>
            <a:srgbClr val="FFFFFF"/>
          </a:solidFill>
          <a:latin typeface="+mn-lt"/>
        </a:defRPr>
      </a:lvl3pPr>
      <a:lvl4pPr marL="1727200" indent="-215900" algn="l" defTabSz="457200" rtl="0" eaLnBrk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Times New Roman" pitchFamily="18" charset="0"/>
        <a:buChar char="–"/>
        <a:defRPr sz="2000">
          <a:solidFill>
            <a:srgbClr val="FFFFFF"/>
          </a:solidFill>
          <a:latin typeface="+mn-lt"/>
        </a:defRPr>
      </a:lvl4pPr>
      <a:lvl5pPr marL="2159000" indent="-2159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Times New Roman" pitchFamily="18" charset="0"/>
        <a:buChar char="●"/>
        <a:defRPr sz="2000">
          <a:solidFill>
            <a:srgbClr val="FFFFFF"/>
          </a:solidFill>
          <a:latin typeface="+mn-lt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Times New Roman" pitchFamily="18" charset="0"/>
        <a:buChar char="●"/>
        <a:defRPr sz="2000">
          <a:solidFill>
            <a:srgbClr val="FFFFFF"/>
          </a:solidFill>
          <a:latin typeface="+mn-lt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Times New Roman" pitchFamily="18" charset="0"/>
        <a:buChar char="●"/>
        <a:defRPr sz="2000">
          <a:solidFill>
            <a:srgbClr val="FFFFFF"/>
          </a:solidFill>
          <a:latin typeface="+mn-lt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Times New Roman" pitchFamily="18" charset="0"/>
        <a:buChar char="●"/>
        <a:defRPr sz="2000">
          <a:solidFill>
            <a:srgbClr val="FFFFFF"/>
          </a:solidFill>
          <a:latin typeface="+mn-lt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Times New Roman" pitchFamily="18" charset="0"/>
        <a:buChar char="●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kssdc.ac.uk/meetings/L5InTandemWithL1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0452"/>
            <a:ext cx="10058400" cy="6185104"/>
          </a:xfrm>
          <a:prstGeom prst="rect">
            <a:avLst/>
          </a:prstGeom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680452"/>
            <a:ext cx="10077450" cy="618510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xtLst/>
        </p:spPr>
        <p:txBody>
          <a:bodyPr lIns="0" tIns="0" rIns="0" bIns="0" anchor="ctr"/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 eaLnBrk="1">
              <a:lnSpc>
                <a:spcPct val="117000"/>
              </a:lnSpc>
              <a:buClr>
                <a:schemeClr val="bg1"/>
              </a:buClr>
              <a:buSzPct val="50000"/>
              <a:defRPr/>
            </a:pPr>
            <a:endParaRPr lang="en-GB" altLang="en-US" sz="2800" b="0" dirty="0" smtClean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5" name="AutoShape 8" descr="Image result for UCS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029" name="Pictur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76757" y="6037097"/>
            <a:ext cx="1903868" cy="59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0" y="-583"/>
            <a:ext cx="10080625" cy="986489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lIns="0" tIns="0" rIns="0" bIns="0" anchor="ctr" anchorCtr="1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0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3100" dirty="0">
                <a:solidFill>
                  <a:srgbClr val="FFFF00"/>
                </a:solidFill>
              </a:rPr>
              <a:t>L5 in Tandem with L1: Future Space-Weather Missions </a:t>
            </a:r>
            <a:r>
              <a:rPr lang="en-GB" altLang="en-US" sz="3100" dirty="0" smtClean="0">
                <a:solidFill>
                  <a:srgbClr val="FFFF00"/>
                </a:solidFill>
              </a:rPr>
              <a:t>Workshop </a:t>
            </a:r>
            <a:r>
              <a:rPr lang="en-GB" altLang="en-US" sz="3100" dirty="0">
                <a:solidFill>
                  <a:srgbClr val="FFFF00"/>
                </a:solidFill>
              </a:rPr>
              <a:t>– Introductions/Logistics/Welcome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122"/>
            <a:ext cx="10080000" cy="931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15776" y="3311785"/>
            <a:ext cx="9649072" cy="2610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1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2400" i="1" u="sng" dirty="0" smtClean="0">
                <a:solidFill>
                  <a:schemeClr val="bg1"/>
                </a:solidFill>
              </a:rPr>
              <a:t>Mario M</a:t>
            </a:r>
            <a:r>
              <a:rPr lang="en-GB" altLang="en-US" sz="2400" i="1" u="sng" dirty="0">
                <a:solidFill>
                  <a:schemeClr val="bg1"/>
                </a:solidFill>
              </a:rPr>
              <a:t>. Bisi</a:t>
            </a:r>
            <a:r>
              <a:rPr lang="en-GB" altLang="en-US" sz="2400" i="1" dirty="0">
                <a:solidFill>
                  <a:schemeClr val="bg1"/>
                </a:solidFill>
              </a:rPr>
              <a:t> </a:t>
            </a:r>
            <a:r>
              <a:rPr lang="en-GB" altLang="en-US" sz="2400" i="1" dirty="0" smtClean="0">
                <a:solidFill>
                  <a:schemeClr val="bg1"/>
                </a:solidFill>
              </a:rPr>
              <a:t>(1</a:t>
            </a:r>
            <a:r>
              <a:rPr lang="en-GB" altLang="en-US" sz="2400" i="1" dirty="0">
                <a:solidFill>
                  <a:schemeClr val="bg1"/>
                </a:solidFill>
              </a:rPr>
              <a:t>), </a:t>
            </a:r>
            <a:r>
              <a:rPr lang="en-GB" altLang="en-US" sz="2400" i="1" dirty="0" smtClean="0">
                <a:solidFill>
                  <a:schemeClr val="bg1"/>
                </a:solidFill>
              </a:rPr>
              <a:t>Mark Gibbs (2), and Doug Biesecker (3)</a:t>
            </a:r>
            <a:endParaRPr lang="en-GB" altLang="en-US" sz="2400" i="1" dirty="0">
              <a:solidFill>
                <a:schemeClr val="bg1"/>
              </a:solidFill>
            </a:endParaRPr>
          </a:p>
          <a:p>
            <a:pPr algn="ctr" eaLnBrk="1">
              <a:lnSpc>
                <a:spcPct val="11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900" i="1" dirty="0">
                <a:solidFill>
                  <a:schemeClr val="bg1"/>
                </a:solidFill>
              </a:rPr>
              <a:t/>
            </a:r>
            <a:br>
              <a:rPr lang="en-GB" altLang="en-US" sz="900" i="1" dirty="0">
                <a:solidFill>
                  <a:schemeClr val="bg1"/>
                </a:solidFill>
              </a:rPr>
            </a:br>
            <a:r>
              <a:rPr lang="en-GB" altLang="en-US" i="1" baseline="30000" dirty="0">
                <a:solidFill>
                  <a:schemeClr val="bg1"/>
                </a:solidFill>
              </a:rPr>
              <a:t>(1) RAL Space, Science and Technology Facilities </a:t>
            </a:r>
            <a:r>
              <a:rPr lang="en-GB" altLang="en-US" i="1" baseline="30000" dirty="0" smtClean="0">
                <a:solidFill>
                  <a:schemeClr val="bg1"/>
                </a:solidFill>
              </a:rPr>
              <a:t>Council (STFC), </a:t>
            </a:r>
            <a:r>
              <a:rPr lang="en-GB" altLang="en-US" i="1" baseline="30000" dirty="0">
                <a:solidFill>
                  <a:schemeClr val="bg1"/>
                </a:solidFill>
              </a:rPr>
              <a:t>Rutherford Appleton </a:t>
            </a:r>
            <a:r>
              <a:rPr lang="en-GB" altLang="en-US" i="1" baseline="30000" dirty="0" smtClean="0">
                <a:solidFill>
                  <a:schemeClr val="bg1"/>
                </a:solidFill>
              </a:rPr>
              <a:t>Laboratory (RAL), </a:t>
            </a:r>
            <a:r>
              <a:rPr lang="en-GB" altLang="en-US" i="1" baseline="30000" dirty="0">
                <a:solidFill>
                  <a:schemeClr val="bg1"/>
                </a:solidFill>
              </a:rPr>
              <a:t>Harwell </a:t>
            </a:r>
            <a:r>
              <a:rPr lang="en-GB" altLang="en-US" i="1" baseline="30000" dirty="0" smtClean="0">
                <a:solidFill>
                  <a:schemeClr val="bg1"/>
                </a:solidFill>
              </a:rPr>
              <a:t>Campus, Oxfordshire, OX11 </a:t>
            </a:r>
            <a:r>
              <a:rPr lang="en-GB" altLang="en-US" i="1" baseline="30000" dirty="0">
                <a:solidFill>
                  <a:schemeClr val="bg1"/>
                </a:solidFill>
              </a:rPr>
              <a:t>0QX, </a:t>
            </a:r>
            <a:r>
              <a:rPr lang="en-GB" altLang="en-US" i="1" baseline="30000" dirty="0" smtClean="0">
                <a:solidFill>
                  <a:schemeClr val="bg1"/>
                </a:solidFill>
              </a:rPr>
              <a:t>UK.</a:t>
            </a:r>
          </a:p>
          <a:p>
            <a:pPr algn="ctr" eaLnBrk="1">
              <a:lnSpc>
                <a:spcPct val="11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i="1" baseline="30000" dirty="0" smtClean="0">
                <a:solidFill>
                  <a:schemeClr val="bg1"/>
                </a:solidFill>
              </a:rPr>
              <a:t>(</a:t>
            </a:r>
            <a:r>
              <a:rPr lang="en-GB" altLang="en-US" i="1" baseline="30000" dirty="0">
                <a:solidFill>
                  <a:schemeClr val="bg1"/>
                </a:solidFill>
              </a:rPr>
              <a:t>2) </a:t>
            </a:r>
            <a:r>
              <a:rPr lang="en-GB" altLang="en-US" i="1" baseline="30000" dirty="0" smtClean="0">
                <a:solidFill>
                  <a:schemeClr val="bg1"/>
                </a:solidFill>
              </a:rPr>
              <a:t>Met Office Space Weather Operations Centre (MOSWOC</a:t>
            </a:r>
            <a:r>
              <a:rPr lang="en-GB" altLang="en-US" i="1" baseline="30000" dirty="0">
                <a:solidFill>
                  <a:schemeClr val="bg1"/>
                </a:solidFill>
              </a:rPr>
              <a:t>), Met Office, FitzRoy Road, Exeter, Devon, EX1 3PB, UK.</a:t>
            </a:r>
            <a:endParaRPr lang="en-GB" altLang="en-US" i="1" baseline="30000" dirty="0" smtClean="0">
              <a:solidFill>
                <a:schemeClr val="bg1"/>
              </a:solidFill>
            </a:endParaRPr>
          </a:p>
          <a:p>
            <a:pPr algn="ctr" eaLnBrk="1">
              <a:lnSpc>
                <a:spcPct val="11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i="1" baseline="30000" dirty="0" smtClean="0">
                <a:solidFill>
                  <a:schemeClr val="bg1"/>
                </a:solidFill>
              </a:rPr>
              <a:t>(</a:t>
            </a:r>
            <a:r>
              <a:rPr lang="en-GB" altLang="en-US" i="1" baseline="30000" dirty="0">
                <a:solidFill>
                  <a:schemeClr val="bg1"/>
                </a:solidFill>
              </a:rPr>
              <a:t>3) </a:t>
            </a:r>
            <a:r>
              <a:rPr lang="en-GB" altLang="en-US" i="1" baseline="30000" dirty="0" smtClean="0">
                <a:solidFill>
                  <a:schemeClr val="bg1"/>
                </a:solidFill>
              </a:rPr>
              <a:t>National Oceanic and Atmospheric Administration (NOAA ), Space Weather Prediction Center (SWPC), 325 Broadway, Boulder, </a:t>
            </a:r>
            <a:r>
              <a:rPr lang="en-GB" altLang="en-US" i="1" baseline="30000" dirty="0">
                <a:solidFill>
                  <a:schemeClr val="bg1"/>
                </a:solidFill>
              </a:rPr>
              <a:t>CO, 80305, </a:t>
            </a:r>
            <a:r>
              <a:rPr lang="en-GB" altLang="en-US" i="1" baseline="30000" dirty="0" smtClean="0">
                <a:solidFill>
                  <a:schemeClr val="bg1"/>
                </a:solidFill>
              </a:rPr>
              <a:t>USA.</a:t>
            </a:r>
            <a:endParaRPr lang="en-GB" altLang="en-US" i="1" baseline="30000" dirty="0">
              <a:solidFill>
                <a:schemeClr val="bg1"/>
              </a:solidFill>
            </a:endParaRPr>
          </a:p>
        </p:txBody>
      </p:sp>
      <p:sp>
        <p:nvSpPr>
          <p:cNvPr id="1026" name="Text Box 32"/>
          <p:cNvSpPr txBox="1">
            <a:spLocks noChangeArrowheads="1"/>
          </p:cNvSpPr>
          <p:nvPr/>
        </p:nvSpPr>
        <p:spPr bwMode="auto">
          <a:xfrm>
            <a:off x="0" y="1045276"/>
            <a:ext cx="10058400" cy="790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41313" indent="-341313" defTabSz="449263"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49263"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49263"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49263"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49263"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07000"/>
              </a:lnSpc>
              <a:spcAft>
                <a:spcPts val="1425"/>
              </a:spcAft>
              <a:buClr>
                <a:srgbClr val="000066"/>
              </a:buClr>
              <a:buSzPct val="65000"/>
              <a:buFont typeface="Wingdings" pitchFamily="2" charset="2"/>
              <a:buNone/>
            </a:pPr>
            <a:r>
              <a:rPr lang="en-GB" altLang="en-US" sz="2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Location: Department </a:t>
            </a:r>
            <a:r>
              <a:rPr lang="en-GB" altLang="en-US" sz="2400" i="1" dirty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for Business, Energy &amp; Industrial Strategy (</a:t>
            </a:r>
            <a:r>
              <a:rPr lang="en-GB" altLang="en-US" sz="2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BEIS), </a:t>
            </a:r>
            <a:br>
              <a:rPr lang="en-GB" altLang="en-US" sz="2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</a:br>
            <a:r>
              <a:rPr lang="en-GB" altLang="en-US" sz="2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1 </a:t>
            </a:r>
            <a:r>
              <a:rPr lang="en-GB" altLang="en-US" sz="2400" i="1" dirty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Victoria </a:t>
            </a:r>
            <a:r>
              <a:rPr lang="en-GB" altLang="en-US" sz="2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Street, London, SW1H </a:t>
            </a:r>
            <a:r>
              <a:rPr lang="en-GB" altLang="en-US" sz="2400" i="1" dirty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0ET  </a:t>
            </a:r>
            <a:r>
              <a:rPr lang="en-GB" altLang="en-US" sz="2400" i="1" dirty="0" smtClean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– 06-09 March 2017</a:t>
            </a:r>
            <a:endParaRPr lang="en-GB" altLang="en-US" sz="2400" i="1" dirty="0">
              <a:solidFill>
                <a:schemeClr val="accent1">
                  <a:lumMod val="20000"/>
                  <a:lumOff val="80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Laptop_Emergency_Backup_18-10-11\Users\Mario\Desktop\Work\Conferences\L5_with_L1_Workshop_London_06-09_March_2017\L5_and_L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96117"/>
            <a:ext cx="10080625" cy="6198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739775" y="131803"/>
            <a:ext cx="8607425" cy="57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1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3200" dirty="0" smtClean="0">
                <a:solidFill>
                  <a:srgbClr val="FFFF00"/>
                </a:solidFill>
              </a:rPr>
              <a:t>Goals of the Workshop?</a:t>
            </a:r>
            <a:endParaRPr lang="en-US" altLang="en-US" sz="32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245763" name="Text Box 3"/>
          <p:cNvSpPr txBox="1">
            <a:spLocks noChangeArrowheads="1"/>
          </p:cNvSpPr>
          <p:nvPr/>
        </p:nvSpPr>
        <p:spPr bwMode="auto">
          <a:xfrm>
            <a:off x="0" y="896117"/>
            <a:ext cx="10077450" cy="6196447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xtLst/>
        </p:spPr>
        <p:txBody>
          <a:bodyPr lIns="0" tIns="0" rIns="0" bIns="0" anchor="ctr"/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17000"/>
              </a:lnSpc>
              <a:buClr>
                <a:schemeClr val="bg1"/>
              </a:buClr>
              <a:buSzPct val="50000"/>
              <a:buFont typeface="Wingdings" pitchFamily="2" charset="2"/>
              <a:buChar char="v"/>
              <a:defRPr/>
            </a:pP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To </a:t>
            </a: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set the path for a dedicated L5 space-weather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/>
            </a:r>
            <a:b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</a:b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mission </a:t>
            </a: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and how it might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operate in </a:t>
            </a: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tandem with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/>
            </a:r>
            <a:b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</a:b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a </a:t>
            </a: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dedicated L1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DSCOVR follow-on mission.</a:t>
            </a:r>
          </a:p>
          <a:p>
            <a:pPr algn="ctr" eaLnBrk="1">
              <a:lnSpc>
                <a:spcPct val="117000"/>
              </a:lnSpc>
              <a:buClr>
                <a:schemeClr val="bg1"/>
              </a:buClr>
              <a:buSzPct val="50000"/>
              <a:buFont typeface="Wingdings" pitchFamily="2" charset="2"/>
              <a:buChar char="v"/>
              <a:defRPr/>
            </a:pPr>
            <a:endParaRPr lang="en-GB" altLang="en-US" sz="3600" b="0" dirty="0" smtClean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  <a:p>
            <a:pPr algn="ctr" eaLnBrk="1">
              <a:lnSpc>
                <a:spcPct val="117000"/>
              </a:lnSpc>
              <a:buClr>
                <a:schemeClr val="bg1"/>
              </a:buClr>
              <a:buSzPct val="50000"/>
              <a:buFont typeface="Wingdings" pitchFamily="2" charset="2"/>
              <a:buChar char="v"/>
              <a:defRPr/>
            </a:pP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To better define the requirements for these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/>
            </a:r>
            <a:b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</a:b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missions and </a:t>
            </a: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explore how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data from </a:t>
            </a: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these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/>
            </a:r>
            <a:b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</a:b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missions </a:t>
            </a: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can be effectively used to maximise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/>
            </a:r>
            <a:b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</a:b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their </a:t>
            </a:r>
            <a:r>
              <a:rPr lang="en-GB" altLang="en-US" sz="3600" b="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benefit in </a:t>
            </a:r>
            <a:r>
              <a:rPr lang="en-GB" altLang="en-US" sz="36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forecasting.</a:t>
            </a:r>
          </a:p>
        </p:txBody>
      </p:sp>
    </p:spTree>
    <p:extLst>
      <p:ext uri="{BB962C8B-B14F-4D97-AF65-F5344CB8AC3E}">
        <p14:creationId xmlns:p14="http://schemas.microsoft.com/office/powerpoint/2010/main" val="39211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44463" y="3336408"/>
            <a:ext cx="9864725" cy="151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FFFFFF"/>
                </a:solidFill>
              </a:rPr>
              <a:t>The Workshop #tags are: </a:t>
            </a:r>
            <a:r>
              <a:rPr lang="en-GB" altLang="en-US" dirty="0" smtClean="0">
                <a:solidFill>
                  <a:srgbClr val="FF6600"/>
                </a:solidFill>
              </a:rPr>
              <a:t>#L1L5Together #SpaceWeather</a:t>
            </a:r>
            <a:r>
              <a:rPr lang="en-GB" altLang="en-US" b="0" dirty="0" smtClean="0">
                <a:solidFill>
                  <a:srgbClr val="FFFFFF"/>
                </a:solidFill>
              </a:rPr>
              <a:t> – please use them both on all social-media </a:t>
            </a:r>
            <a:r>
              <a:rPr lang="en-GB" altLang="en-US" b="0" dirty="0" smtClean="0">
                <a:solidFill>
                  <a:srgbClr val="FFFFFF"/>
                </a:solidFill>
              </a:rPr>
              <a:t>postings – there has been some good activity through the last 3 ½ days – thank you all!!!</a:t>
            </a:r>
            <a:endParaRPr lang="en-GB" altLang="en-US" b="0" dirty="0">
              <a:solidFill>
                <a:srgbClr val="FFFFFF"/>
              </a:solidFill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39775" y="133344"/>
            <a:ext cx="8607425" cy="52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1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3200" dirty="0" smtClean="0">
                <a:solidFill>
                  <a:srgbClr val="FFFF00"/>
                </a:solidFill>
              </a:rPr>
              <a:t>Social/Online Media </a:t>
            </a:r>
            <a:r>
              <a:rPr lang="en-GB" altLang="en-US" sz="3200" i="1" dirty="0" smtClean="0">
                <a:solidFill>
                  <a:srgbClr val="FFFF00"/>
                </a:solidFill>
              </a:rPr>
              <a:t>etc</a:t>
            </a:r>
            <a:r>
              <a:rPr lang="en-GB" altLang="en-US" sz="3200" dirty="0" smtClean="0">
                <a:solidFill>
                  <a:srgbClr val="FFFF00"/>
                </a:solidFill>
              </a:rPr>
              <a:t>…</a:t>
            </a:r>
            <a:endParaRPr lang="en-US" altLang="en-US" sz="3200" dirty="0">
              <a:solidFill>
                <a:srgbClr val="FFFF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01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44463" y="1572017"/>
            <a:ext cx="9864725" cy="5041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FFFFFF"/>
                </a:solidFill>
              </a:rPr>
              <a:t>Some time between now and mid-April, all the talks and write-ups of the sessions/discussions will be put online.</a:t>
            </a: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endParaRPr lang="en-GB" altLang="en-US" b="0" dirty="0">
              <a:solidFill>
                <a:srgbClr val="FFFFFF"/>
              </a:solidFill>
            </a:endParaRP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FFFFFF"/>
                </a:solidFill>
              </a:rPr>
              <a:t>No-one has asked to redact anything thus far.</a:t>
            </a: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endParaRPr lang="en-GB" altLang="en-US" b="0" dirty="0">
              <a:solidFill>
                <a:srgbClr val="FFFFFF"/>
              </a:solidFill>
            </a:endParaRP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FFFFFF"/>
                </a:solidFill>
              </a:rPr>
              <a:t>Please can all those with posters send me a PPT/PPTX/PDF of their poster so these can also go online.</a:t>
            </a: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endParaRPr lang="en-GB" altLang="en-US" b="0" dirty="0">
              <a:solidFill>
                <a:srgbClr val="FFFFFF"/>
              </a:solidFill>
            </a:endParaRP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FFFFFF"/>
                </a:solidFill>
              </a:rPr>
              <a:t>Website remains to be:</a:t>
            </a:r>
          </a:p>
          <a:p>
            <a:pPr lvl="2"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00B0F0"/>
                </a:solidFill>
                <a:hlinkClick r:id="rId3"/>
              </a:rPr>
              <a:t>https://www.ukssdc.ac.uk/meetings/L5InTandemWithL1/</a:t>
            </a:r>
            <a:endParaRPr lang="en-GB" altLang="en-US" b="0" dirty="0" smtClean="0">
              <a:solidFill>
                <a:srgbClr val="00B0F0"/>
              </a:solidFill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39775" y="133344"/>
            <a:ext cx="8607425" cy="52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1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3200" dirty="0" smtClean="0">
                <a:solidFill>
                  <a:srgbClr val="FFFF00"/>
                </a:solidFill>
              </a:rPr>
              <a:t>Online…</a:t>
            </a:r>
            <a:endParaRPr lang="en-US" altLang="en-US" sz="3200" dirty="0">
              <a:solidFill>
                <a:srgbClr val="FFFF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4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44463" y="1572015"/>
            <a:ext cx="9864725" cy="5041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FFFFFF"/>
                </a:solidFill>
              </a:rPr>
              <a:t>Thanks to the whole of the WOC and all those that helped in putting the programme together and for organising the Media Coverage and Social Media aspects of the Workshop.</a:t>
            </a: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endParaRPr lang="en-GB" altLang="en-US" b="0" dirty="0" smtClean="0">
              <a:solidFill>
                <a:srgbClr val="FFFFFF"/>
              </a:solidFill>
            </a:endParaRP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FFFFFF"/>
                </a:solidFill>
              </a:rPr>
              <a:t>Thanks to all those that have helped out locally with the logistics and with putting up posters, arranging the extension leads, </a:t>
            </a:r>
            <a:r>
              <a:rPr lang="en-GB" altLang="en-US" b="0" i="1" dirty="0" smtClean="0">
                <a:solidFill>
                  <a:srgbClr val="FFFFFF"/>
                </a:solidFill>
              </a:rPr>
              <a:t>etc</a:t>
            </a:r>
            <a:r>
              <a:rPr lang="en-GB" altLang="en-US" b="0" dirty="0" smtClean="0">
                <a:solidFill>
                  <a:srgbClr val="FFFFFF"/>
                </a:solidFill>
              </a:rPr>
              <a:t>…</a:t>
            </a:r>
            <a:endParaRPr lang="en-GB" altLang="en-US" b="0" dirty="0">
              <a:solidFill>
                <a:srgbClr val="FFFFFF"/>
              </a:solidFill>
            </a:endParaRP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endParaRPr lang="en-GB" altLang="en-US" b="0" dirty="0" smtClean="0">
              <a:solidFill>
                <a:srgbClr val="FFFFFF"/>
              </a:solidFill>
            </a:endParaRPr>
          </a:p>
          <a:p>
            <a:pPr algn="just" eaLnBrk="1">
              <a:lnSpc>
                <a:spcPct val="117000"/>
              </a:lnSpc>
              <a:buClr>
                <a:srgbClr val="FFFFFF"/>
              </a:buClr>
              <a:buSzPct val="50000"/>
              <a:buFont typeface="Wingdings" pitchFamily="2" charset="2"/>
              <a:buChar char="v"/>
            </a:pPr>
            <a:r>
              <a:rPr lang="en-GB" altLang="en-US" b="0" dirty="0" smtClean="0">
                <a:solidFill>
                  <a:srgbClr val="FFFFFF"/>
                </a:solidFill>
              </a:rPr>
              <a:t>Most importantly – thanks to you all for being here and for wanting to take an active part in the workshop over the next 3½ days…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39775" y="133344"/>
            <a:ext cx="8607425" cy="52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1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3200" dirty="0" smtClean="0">
                <a:solidFill>
                  <a:srgbClr val="FFFF00"/>
                </a:solidFill>
              </a:rPr>
              <a:t>Thanks!</a:t>
            </a:r>
            <a:endParaRPr lang="en-US" altLang="en-US" sz="3200" dirty="0">
              <a:solidFill>
                <a:srgbClr val="FFFF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38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1438" y="2448495"/>
            <a:ext cx="9985375" cy="193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marL="358775" indent="-358775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8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>
              <a:lnSpc>
                <a:spcPct val="10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4000" dirty="0" smtClean="0">
                <a:solidFill>
                  <a:srgbClr val="FF6600"/>
                </a:solidFill>
              </a:rPr>
              <a:t>Safe Journey Home And </a:t>
            </a:r>
            <a:br>
              <a:rPr lang="en-GB" altLang="en-US" sz="4000" dirty="0" smtClean="0">
                <a:solidFill>
                  <a:srgbClr val="FF6600"/>
                </a:solidFill>
              </a:rPr>
            </a:br>
            <a:r>
              <a:rPr lang="en-GB" altLang="en-US" sz="4000" dirty="0" smtClean="0">
                <a:solidFill>
                  <a:srgbClr val="FF6600"/>
                </a:solidFill>
              </a:rPr>
              <a:t>Thank You All For Attending…</a:t>
            </a:r>
          </a:p>
          <a:p>
            <a:pPr algn="ctr" eaLnBrk="1">
              <a:lnSpc>
                <a:spcPct val="107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r>
              <a:rPr lang="en-GB" altLang="en-US" sz="4000" dirty="0" smtClean="0">
                <a:solidFill>
                  <a:srgbClr val="FF6600"/>
                </a:solidFill>
                <a:sym typeface="Wingdings" panose="05000000000000000000" pitchFamily="2" charset="2"/>
              </a:rPr>
              <a:t></a:t>
            </a:r>
            <a:endParaRPr lang="en-GB" altLang="en-US" sz="4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36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1" i="0" u="none" strike="noStrike" cap="none" normalizeH="0" baseline="0" smtClean="0">
            <a:ln>
              <a:noFill/>
            </a:ln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1" i="0" u="none" strike="noStrike" cap="none" normalizeH="0" baseline="0" smtClean="0">
            <a:ln>
              <a:noFill/>
            </a:ln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59402</TotalTime>
  <Words>248</Words>
  <Application>Microsoft Office PowerPoint</Application>
  <PresentationFormat>Custom</PresentationFormat>
  <Paragraphs>29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Mario M. Bisi</dc:creator>
  <cp:lastModifiedBy>Dr. Mario M. Bisi</cp:lastModifiedBy>
  <cp:revision>1580</cp:revision>
  <dcterms:modified xsi:type="dcterms:W3CDTF">2017-03-09T12:15:37Z</dcterms:modified>
</cp:coreProperties>
</file>