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64" r:id="rId4"/>
    <p:sldId id="261" r:id="rId5"/>
    <p:sldId id="257" r:id="rId6"/>
    <p:sldId id="263" r:id="rId7"/>
    <p:sldId id="260" r:id="rId8"/>
    <p:sldId id="265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4EDA0C-FE2D-4023-AB98-41699BF05886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D14B09-9819-443E-B759-4F12906217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960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14B09-9819-443E-B759-4F12906217F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289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14B09-9819-443E-B759-4F12906217F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55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14B09-9819-443E-B759-4F12906217F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2460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14B09-9819-443E-B759-4F12906217F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55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14B09-9819-443E-B759-4F12906217F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9138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14B09-9819-443E-B759-4F12906217F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5673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14B09-9819-443E-B759-4F12906217F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8996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14B09-9819-443E-B759-4F12906217F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182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5000"/>
            <a:lum/>
          </a:blip>
          <a:srcRect/>
          <a:stretch>
            <a:fillRect t="7000" b="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730375"/>
            <a:ext cx="7772400" cy="1470025"/>
          </a:xfrm>
        </p:spPr>
        <p:txBody>
          <a:bodyPr/>
          <a:lstStyle/>
          <a:p>
            <a:r>
              <a:rPr lang="en-US" dirty="0"/>
              <a:t>L4+L5 Mission as an Ideal Project for International Collaboration 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2819400"/>
          </a:xfrm>
        </p:spPr>
        <p:txBody>
          <a:bodyPr>
            <a:normAutofit fontScale="85000" lnSpcReduction="20000"/>
          </a:bodyPr>
          <a:lstStyle/>
          <a:p>
            <a:r>
              <a:rPr lang="en-US" sz="3300" dirty="0" smtClean="0">
                <a:solidFill>
                  <a:schemeClr val="tx1"/>
                </a:solidFill>
              </a:rPr>
              <a:t>Alexei Pevtsov</a:t>
            </a:r>
            <a:r>
              <a:rPr lang="en-US" sz="3300" baseline="30000" dirty="0" smtClean="0">
                <a:solidFill>
                  <a:schemeClr val="tx1"/>
                </a:solidFill>
              </a:rPr>
              <a:t>1,2</a:t>
            </a:r>
            <a:r>
              <a:rPr lang="en-US" sz="3300" dirty="0" smtClean="0">
                <a:solidFill>
                  <a:schemeClr val="tx1"/>
                </a:solidFill>
              </a:rPr>
              <a:t>, </a:t>
            </a:r>
            <a:r>
              <a:rPr lang="en-US" sz="3300" dirty="0">
                <a:solidFill>
                  <a:schemeClr val="tx1"/>
                </a:solidFill>
              </a:rPr>
              <a:t>Mario </a:t>
            </a:r>
            <a:r>
              <a:rPr lang="en-US" sz="3300" dirty="0" smtClean="0">
                <a:solidFill>
                  <a:schemeClr val="tx1"/>
                </a:solidFill>
              </a:rPr>
              <a:t>Bisi</a:t>
            </a:r>
            <a:r>
              <a:rPr lang="en-US" sz="3300" baseline="30000" dirty="0" smtClean="0">
                <a:solidFill>
                  <a:schemeClr val="tx1"/>
                </a:solidFill>
              </a:rPr>
              <a:t>3</a:t>
            </a:r>
            <a:r>
              <a:rPr lang="en-US" sz="3300" dirty="0" smtClean="0">
                <a:solidFill>
                  <a:schemeClr val="tx1"/>
                </a:solidFill>
              </a:rPr>
              <a:t>, </a:t>
            </a:r>
            <a:r>
              <a:rPr lang="en-US" sz="3300" dirty="0">
                <a:solidFill>
                  <a:schemeClr val="tx1"/>
                </a:solidFill>
              </a:rPr>
              <a:t>Anatoli </a:t>
            </a:r>
            <a:r>
              <a:rPr lang="en-US" sz="3300" dirty="0" smtClean="0">
                <a:solidFill>
                  <a:schemeClr val="tx1"/>
                </a:solidFill>
              </a:rPr>
              <a:t>Petrukovich</a:t>
            </a:r>
            <a:r>
              <a:rPr lang="en-US" sz="3300" baseline="30000" dirty="0" smtClean="0">
                <a:solidFill>
                  <a:schemeClr val="tx1"/>
                </a:solidFill>
              </a:rPr>
              <a:t>4</a:t>
            </a:r>
            <a:r>
              <a:rPr lang="en-US" sz="3300" dirty="0" smtClean="0">
                <a:solidFill>
                  <a:schemeClr val="tx1"/>
                </a:solidFill>
              </a:rPr>
              <a:t>, </a:t>
            </a:r>
            <a:r>
              <a:rPr lang="en-US" sz="3300" dirty="0">
                <a:solidFill>
                  <a:schemeClr val="tx1"/>
                </a:solidFill>
              </a:rPr>
              <a:t>and Ying </a:t>
            </a:r>
            <a:r>
              <a:rPr lang="en-US" sz="3300" dirty="0" smtClean="0">
                <a:solidFill>
                  <a:schemeClr val="tx1"/>
                </a:solidFill>
              </a:rPr>
              <a:t>Liu</a:t>
            </a:r>
            <a:r>
              <a:rPr lang="en-US" sz="3300" baseline="30000" dirty="0" smtClean="0">
                <a:solidFill>
                  <a:schemeClr val="tx1"/>
                </a:solidFill>
              </a:rPr>
              <a:t>5</a:t>
            </a:r>
          </a:p>
          <a:p>
            <a:endParaRPr lang="en-US" sz="3300" baseline="30000" dirty="0">
              <a:solidFill>
                <a:schemeClr val="tx1"/>
              </a:solidFill>
            </a:endParaRPr>
          </a:p>
          <a:p>
            <a:pPr lvl="2" algn="l"/>
            <a:r>
              <a:rPr lang="en-GB" sz="2500" dirty="0">
                <a:solidFill>
                  <a:schemeClr val="tx1"/>
                </a:solidFill>
              </a:rPr>
              <a:t>(1) U.S. National Solar Observatory</a:t>
            </a:r>
            <a:r>
              <a:rPr lang="en-GB" sz="2500" dirty="0" smtClean="0">
                <a:solidFill>
                  <a:schemeClr val="tx1"/>
                </a:solidFill>
              </a:rPr>
              <a:t>, USA </a:t>
            </a:r>
            <a:endParaRPr lang="en-US" sz="2500" dirty="0">
              <a:solidFill>
                <a:schemeClr val="tx1"/>
              </a:solidFill>
            </a:endParaRPr>
          </a:p>
          <a:p>
            <a:pPr lvl="2" algn="l"/>
            <a:r>
              <a:rPr lang="en-GB" sz="2500" dirty="0">
                <a:solidFill>
                  <a:schemeClr val="tx1"/>
                </a:solidFill>
              </a:rPr>
              <a:t>(2) </a:t>
            </a:r>
            <a:r>
              <a:rPr lang="en-GB" sz="2500" dirty="0" smtClean="0">
                <a:solidFill>
                  <a:schemeClr val="tx1"/>
                </a:solidFill>
              </a:rPr>
              <a:t>University </a:t>
            </a:r>
            <a:r>
              <a:rPr lang="en-GB" sz="2500" dirty="0">
                <a:solidFill>
                  <a:schemeClr val="tx1"/>
                </a:solidFill>
              </a:rPr>
              <a:t>of Oulu, </a:t>
            </a:r>
            <a:r>
              <a:rPr lang="en-GB" sz="2500" dirty="0" smtClean="0">
                <a:solidFill>
                  <a:schemeClr val="tx1"/>
                </a:solidFill>
              </a:rPr>
              <a:t>Finland</a:t>
            </a:r>
            <a:endParaRPr lang="en-US" sz="2500" dirty="0">
              <a:solidFill>
                <a:schemeClr val="tx1"/>
              </a:solidFill>
            </a:endParaRPr>
          </a:p>
          <a:p>
            <a:pPr lvl="2" algn="l"/>
            <a:r>
              <a:rPr lang="en-GB" sz="2500" dirty="0" smtClean="0">
                <a:solidFill>
                  <a:schemeClr val="tx1"/>
                </a:solidFill>
              </a:rPr>
              <a:t>(3</a:t>
            </a:r>
            <a:r>
              <a:rPr lang="en-GB" sz="2500" dirty="0">
                <a:solidFill>
                  <a:schemeClr val="tx1"/>
                </a:solidFill>
              </a:rPr>
              <a:t>) RAL Space, </a:t>
            </a:r>
            <a:r>
              <a:rPr lang="en-GB" sz="2500" dirty="0" smtClean="0">
                <a:solidFill>
                  <a:schemeClr val="tx1"/>
                </a:solidFill>
              </a:rPr>
              <a:t>UK</a:t>
            </a:r>
            <a:endParaRPr lang="en-US" sz="2500" dirty="0">
              <a:solidFill>
                <a:schemeClr val="tx1"/>
              </a:solidFill>
            </a:endParaRPr>
          </a:p>
          <a:p>
            <a:pPr lvl="2" algn="l"/>
            <a:r>
              <a:rPr lang="en-GB" sz="2500" dirty="0">
                <a:solidFill>
                  <a:schemeClr val="tx1"/>
                </a:solidFill>
              </a:rPr>
              <a:t>(4) </a:t>
            </a:r>
            <a:r>
              <a:rPr lang="en-GB" sz="2500" dirty="0" smtClean="0">
                <a:solidFill>
                  <a:schemeClr val="tx1"/>
                </a:solidFill>
              </a:rPr>
              <a:t>Space </a:t>
            </a:r>
            <a:r>
              <a:rPr lang="en-GB" sz="2500" dirty="0">
                <a:solidFill>
                  <a:schemeClr val="tx1"/>
                </a:solidFill>
              </a:rPr>
              <a:t>Research </a:t>
            </a:r>
            <a:r>
              <a:rPr lang="en-GB" sz="2500" dirty="0" smtClean="0">
                <a:solidFill>
                  <a:schemeClr val="tx1"/>
                </a:solidFill>
              </a:rPr>
              <a:t>Institute, Russia  </a:t>
            </a:r>
            <a:endParaRPr lang="en-US" sz="2500" dirty="0">
              <a:solidFill>
                <a:schemeClr val="tx1"/>
              </a:solidFill>
            </a:endParaRPr>
          </a:p>
          <a:p>
            <a:pPr lvl="2" algn="l"/>
            <a:r>
              <a:rPr lang="en-GB" sz="2500" dirty="0">
                <a:solidFill>
                  <a:schemeClr val="tx1"/>
                </a:solidFill>
              </a:rPr>
              <a:t>(5) </a:t>
            </a:r>
            <a:r>
              <a:rPr lang="en-GB" sz="2500" dirty="0" smtClean="0">
                <a:solidFill>
                  <a:schemeClr val="tx1"/>
                </a:solidFill>
              </a:rPr>
              <a:t>National </a:t>
            </a:r>
            <a:r>
              <a:rPr lang="en-GB" sz="2500" dirty="0">
                <a:solidFill>
                  <a:schemeClr val="tx1"/>
                </a:solidFill>
              </a:rPr>
              <a:t>Space Science </a:t>
            </a:r>
            <a:r>
              <a:rPr lang="en-GB" sz="2500" dirty="0" err="1">
                <a:solidFill>
                  <a:schemeClr val="tx1"/>
                </a:solidFill>
              </a:rPr>
              <a:t>Center</a:t>
            </a:r>
            <a:r>
              <a:rPr lang="en-GB" sz="2500" dirty="0">
                <a:solidFill>
                  <a:schemeClr val="tx1"/>
                </a:solidFill>
              </a:rPr>
              <a:t>, </a:t>
            </a:r>
            <a:r>
              <a:rPr lang="en-GB" sz="2500" dirty="0" smtClean="0">
                <a:solidFill>
                  <a:schemeClr val="tx1"/>
                </a:solidFill>
              </a:rPr>
              <a:t>China</a:t>
            </a:r>
            <a:endParaRPr lang="en-US" sz="2000" dirty="0">
              <a:solidFill>
                <a:schemeClr val="tx1"/>
              </a:solidFill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7125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 Some Other Spacefaring Nations Plan for L5?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China</a:t>
            </a:r>
          </a:p>
          <a:p>
            <a:pPr marL="857250" lvl="1" indent="-457200"/>
            <a:r>
              <a:rPr lang="en-US" dirty="0" smtClean="0"/>
              <a:t>L5 mission was proposed to </a:t>
            </a:r>
            <a:r>
              <a:rPr lang="en-US" dirty="0"/>
              <a:t>the Chinese Space Science Priority </a:t>
            </a:r>
            <a:r>
              <a:rPr lang="en-US" dirty="0" smtClean="0"/>
              <a:t>Program; could consider L4 as China’s contribution to the international project, and could also contribute </a:t>
            </a:r>
            <a:r>
              <a:rPr lang="en-US" dirty="0"/>
              <a:t>to the ESA L5 mission in terms of instruments, launch and in particular Chinese DSN. </a:t>
            </a:r>
            <a:endParaRPr lang="en-US" dirty="0" smtClean="0"/>
          </a:p>
          <a:p>
            <a:r>
              <a:rPr lang="en-US" dirty="0" smtClean="0"/>
              <a:t>India</a:t>
            </a:r>
          </a:p>
          <a:p>
            <a:pPr marL="857250" lvl="1" indent="-457200"/>
            <a:r>
              <a:rPr lang="en-US" dirty="0"/>
              <a:t>Aditya - L1 mission </a:t>
            </a:r>
            <a:r>
              <a:rPr lang="en-US" dirty="0" smtClean="0"/>
              <a:t>(launch in 2019 </a:t>
            </a:r>
            <a:r>
              <a:rPr lang="en-US" dirty="0"/>
              <a:t>– </a:t>
            </a:r>
            <a:r>
              <a:rPr lang="en-US" dirty="0" smtClean="0"/>
              <a:t>2020)</a:t>
            </a:r>
            <a:endParaRPr lang="en-US" dirty="0"/>
          </a:p>
          <a:p>
            <a:pPr marL="857250" lvl="1" indent="-457200"/>
            <a:r>
              <a:rPr lang="en-US" dirty="0" smtClean="0"/>
              <a:t>There </a:t>
            </a:r>
            <a:r>
              <a:rPr lang="en-US" dirty="0"/>
              <a:t>is a considerable interest from Indian scientists for L5 mission and a white paper is under the review at ISRO (Indian Space Research </a:t>
            </a:r>
            <a:r>
              <a:rPr lang="en-US" dirty="0" err="1"/>
              <a:t>Organisation</a:t>
            </a:r>
            <a:r>
              <a:rPr lang="en-US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90360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Aditya –L1 Instruments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Visible Emission Line Coronagraph (VELC</a:t>
            </a:r>
            <a:r>
              <a:rPr lang="en-US" b="1" dirty="0" smtClean="0"/>
              <a:t>):</a:t>
            </a:r>
            <a:r>
              <a:rPr lang="en-US" dirty="0" smtClean="0"/>
              <a:t> (3 </a:t>
            </a:r>
            <a:r>
              <a:rPr lang="en-US" dirty="0"/>
              <a:t>visible and 1 Infra-Red channels); </a:t>
            </a:r>
            <a:r>
              <a:rPr lang="en-US" u="sng" dirty="0"/>
              <a:t>magnetic field measurement of solar </a:t>
            </a:r>
            <a:r>
              <a:rPr lang="en-US" u="sng" dirty="0" smtClean="0"/>
              <a:t>corona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b="1" dirty="0" smtClean="0"/>
              <a:t>Solar </a:t>
            </a:r>
            <a:r>
              <a:rPr lang="en-US" b="1" dirty="0"/>
              <a:t>Ultraviolet Imaging Telescope (SUIT</a:t>
            </a:r>
            <a:r>
              <a:rPr lang="en-US" b="1" dirty="0" smtClean="0"/>
              <a:t>): </a:t>
            </a:r>
            <a:r>
              <a:rPr lang="en-US" dirty="0" smtClean="0"/>
              <a:t>near </a:t>
            </a:r>
            <a:r>
              <a:rPr lang="en-US" dirty="0"/>
              <a:t>Ultraviolet (200-400 </a:t>
            </a:r>
            <a:r>
              <a:rPr lang="en-US" dirty="0" smtClean="0"/>
              <a:t>nm), solar irradiance</a:t>
            </a:r>
            <a:endParaRPr lang="en-US" dirty="0"/>
          </a:p>
          <a:p>
            <a:r>
              <a:rPr lang="en-US" b="1" dirty="0" smtClean="0"/>
              <a:t>Aditya </a:t>
            </a:r>
            <a:r>
              <a:rPr lang="en-US" b="1" dirty="0"/>
              <a:t>Solar wind Particle Experiment (ASPEX) </a:t>
            </a:r>
            <a:r>
              <a:rPr lang="en-US" b="1" dirty="0" smtClean="0"/>
              <a:t> </a:t>
            </a:r>
            <a:endParaRPr lang="en-US" b="1" dirty="0"/>
          </a:p>
          <a:p>
            <a:r>
              <a:rPr lang="en-US" b="1" dirty="0" smtClean="0"/>
              <a:t>Plasma </a:t>
            </a:r>
            <a:r>
              <a:rPr lang="en-US" b="1" dirty="0" err="1"/>
              <a:t>Analyser</a:t>
            </a:r>
            <a:r>
              <a:rPr lang="en-US" b="1" dirty="0"/>
              <a:t> Package for Aditya (PAPA</a:t>
            </a:r>
            <a:r>
              <a:rPr lang="en-US" b="1" dirty="0" smtClean="0"/>
              <a:t>): </a:t>
            </a:r>
            <a:r>
              <a:rPr lang="en-US" dirty="0" smtClean="0"/>
              <a:t>solar wind composition</a:t>
            </a:r>
          </a:p>
          <a:p>
            <a:r>
              <a:rPr lang="en-US" b="1" dirty="0" smtClean="0"/>
              <a:t>Solar </a:t>
            </a:r>
            <a:r>
              <a:rPr lang="en-US" b="1" dirty="0"/>
              <a:t>Low Energy X-ray Spectrometer (</a:t>
            </a:r>
            <a:r>
              <a:rPr lang="en-US" b="1" dirty="0" err="1"/>
              <a:t>SoLEXS</a:t>
            </a:r>
            <a:r>
              <a:rPr lang="en-US" b="1" dirty="0" smtClean="0"/>
              <a:t>)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High</a:t>
            </a:r>
            <a:r>
              <a:rPr lang="en-US" dirty="0" smtClean="0"/>
              <a:t> </a:t>
            </a:r>
            <a:r>
              <a:rPr lang="en-US" b="1" dirty="0"/>
              <a:t>Energy L1 Orbiting X-ray Spectrometer (HEL1OS</a:t>
            </a:r>
            <a:r>
              <a:rPr lang="en-US" b="1" dirty="0" smtClean="0"/>
              <a:t>)</a:t>
            </a:r>
            <a:endParaRPr lang="en-US" dirty="0" smtClean="0"/>
          </a:p>
          <a:p>
            <a:r>
              <a:rPr lang="en-US" b="1" dirty="0" smtClean="0"/>
              <a:t>Magnetometer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63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</a:t>
            </a:r>
            <a:r>
              <a:rPr lang="en-US" dirty="0" smtClean="0"/>
              <a:t>Do </a:t>
            </a:r>
            <a:r>
              <a:rPr lang="en-US" dirty="0"/>
              <a:t>Some Other Spacefaring </a:t>
            </a:r>
            <a:r>
              <a:rPr lang="en-US" dirty="0" smtClean="0"/>
              <a:t>Nations Plan </a:t>
            </a:r>
            <a:r>
              <a:rPr lang="en-US" dirty="0"/>
              <a:t>for L5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29000"/>
          </a:xfrm>
        </p:spPr>
        <p:txBody>
          <a:bodyPr>
            <a:normAutofit/>
          </a:bodyPr>
          <a:lstStyle/>
          <a:p>
            <a:r>
              <a:rPr lang="en-US" dirty="0" smtClean="0"/>
              <a:t>Russia</a:t>
            </a:r>
          </a:p>
          <a:p>
            <a:pPr marL="857250" lvl="1" indent="-457200"/>
            <a:r>
              <a:rPr lang="en-US" dirty="0" smtClean="0"/>
              <a:t>L4+L5 project originates from the Interplanetary</a:t>
            </a:r>
            <a:r>
              <a:rPr lang="en-US" dirty="0"/>
              <a:t> </a:t>
            </a:r>
            <a:r>
              <a:rPr lang="en-US" dirty="0" smtClean="0"/>
              <a:t>Solar Stereoscopic</a:t>
            </a:r>
            <a:r>
              <a:rPr lang="en-US" dirty="0"/>
              <a:t> </a:t>
            </a:r>
            <a:r>
              <a:rPr lang="en-US" dirty="0" smtClean="0"/>
              <a:t>Observatory </a:t>
            </a:r>
            <a:r>
              <a:rPr lang="en-US" dirty="0"/>
              <a:t>(</a:t>
            </a:r>
            <a:r>
              <a:rPr lang="en-US" dirty="0" smtClean="0"/>
              <a:t>ISSO)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/>
              <a:t>Orbital Stellar Stereoscopic Observatory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OStSO</a:t>
            </a:r>
            <a:r>
              <a:rPr lang="en-US" dirty="0" smtClean="0"/>
              <a:t>)</a:t>
            </a:r>
          </a:p>
          <a:p>
            <a:pPr marL="857250" lvl="1" indent="-457200"/>
            <a:r>
              <a:rPr lang="en-US" dirty="0" smtClean="0"/>
              <a:t>Some interest from the Russian Academy of Sciences; the </a:t>
            </a:r>
            <a:r>
              <a:rPr lang="en-US" dirty="0" err="1" smtClean="0"/>
              <a:t>OStSO</a:t>
            </a:r>
            <a:r>
              <a:rPr lang="en-US" dirty="0" smtClean="0"/>
              <a:t> project is under evaluation at </a:t>
            </a:r>
            <a:r>
              <a:rPr lang="en-US" dirty="0"/>
              <a:t>ROSCOSMOS (Russia's Space </a:t>
            </a:r>
            <a:r>
              <a:rPr lang="en-US" dirty="0" smtClean="0"/>
              <a:t>Agency).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071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Instead of having multiple L5 missions, should we aim at L1-L5 and L4?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Autofit/>
          </a:bodyPr>
          <a:lstStyle/>
          <a:p>
            <a:r>
              <a:rPr lang="en-GB" sz="2600" dirty="0" smtClean="0"/>
              <a:t>L5 – early </a:t>
            </a:r>
            <a:r>
              <a:rPr lang="en-GB" sz="2600" dirty="0"/>
              <a:t>view of </a:t>
            </a:r>
            <a:r>
              <a:rPr lang="en-GB" sz="2600" dirty="0" smtClean="0"/>
              <a:t>solar </a:t>
            </a:r>
            <a:r>
              <a:rPr lang="en-GB" sz="2600" dirty="0"/>
              <a:t>surface, which Earth will be facing 4-5 days </a:t>
            </a:r>
            <a:r>
              <a:rPr lang="en-GB" sz="2600" dirty="0" smtClean="0"/>
              <a:t>later</a:t>
            </a:r>
            <a:endParaRPr lang="en-GB" sz="2600" dirty="0" smtClean="0"/>
          </a:p>
          <a:p>
            <a:r>
              <a:rPr lang="en-GB" sz="2600" dirty="0" smtClean="0"/>
              <a:t>L4 – a </a:t>
            </a:r>
            <a:r>
              <a:rPr lang="en-GB" sz="2600" dirty="0"/>
              <a:t>better view of </a:t>
            </a:r>
            <a:r>
              <a:rPr lang="en-GB" sz="2600" dirty="0" smtClean="0"/>
              <a:t>source </a:t>
            </a:r>
            <a:r>
              <a:rPr lang="en-GB" sz="2600" dirty="0"/>
              <a:t>regions of eruptions responsible for SEPs affecting the near-Earth environment.  </a:t>
            </a:r>
            <a:endParaRPr lang="en-GB" sz="2600" dirty="0" smtClean="0"/>
          </a:p>
          <a:p>
            <a:r>
              <a:rPr lang="en-GB" sz="2600" dirty="0" smtClean="0"/>
              <a:t>L4+L5 </a:t>
            </a:r>
            <a:r>
              <a:rPr lang="en-GB" sz="2600" dirty="0" smtClean="0"/>
              <a:t>will cover </a:t>
            </a:r>
            <a:r>
              <a:rPr lang="en-GB" sz="2600" dirty="0"/>
              <a:t>about 83% of solar </a:t>
            </a:r>
            <a:r>
              <a:rPr lang="en-GB" sz="2600" dirty="0" smtClean="0"/>
              <a:t>surface and significantly </a:t>
            </a:r>
            <a:r>
              <a:rPr lang="en-GB" sz="2600" dirty="0"/>
              <a:t>improve both short- and long-term forecasts</a:t>
            </a:r>
            <a:r>
              <a:rPr lang="en-GB" sz="2600" dirty="0" smtClean="0"/>
              <a:t>.</a:t>
            </a:r>
          </a:p>
          <a:p>
            <a:r>
              <a:rPr lang="en-GB" sz="2600" dirty="0" smtClean="0"/>
              <a:t>L4+L1+L5+Flux transport (ADAPT) would provide very realistic representation of magnetic flux </a:t>
            </a:r>
            <a:r>
              <a:rPr lang="en-GB" sz="2600" dirty="0" smtClean="0"/>
              <a:t>of </a:t>
            </a:r>
            <a:r>
              <a:rPr lang="en-GB" sz="2600" dirty="0" smtClean="0"/>
              <a:t>entire solar surface.</a:t>
            </a:r>
          </a:p>
          <a:p>
            <a:r>
              <a:rPr lang="en-GB" sz="2600" dirty="0" smtClean="0"/>
              <a:t>Other benefits: better polar field, CME triangulation, </a:t>
            </a:r>
            <a:r>
              <a:rPr lang="en-GB" sz="2600" dirty="0" smtClean="0"/>
              <a:t>SW throughout heliosphere, etc</a:t>
            </a:r>
            <a:r>
              <a:rPr lang="en-GB" sz="2600" dirty="0" smtClean="0"/>
              <a:t>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43778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Solar latitude longitude gri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35" t="3693" r="3520" b="9866"/>
          <a:stretch/>
        </p:blipFill>
        <p:spPr bwMode="auto">
          <a:xfrm>
            <a:off x="824461" y="2210251"/>
            <a:ext cx="3161071" cy="3235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Straight Connector 13"/>
          <p:cNvCxnSpPr/>
          <p:nvPr/>
        </p:nvCxnSpPr>
        <p:spPr>
          <a:xfrm flipH="1" flipV="1">
            <a:off x="882194" y="3690317"/>
            <a:ext cx="3080206" cy="31646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52400" y="5791200"/>
            <a:ext cx="88205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(red) </a:t>
            </a:r>
            <a:r>
              <a:rPr lang="en-US" sz="2400" dirty="0" smtClean="0"/>
              <a:t>Plane of Earth </a:t>
            </a:r>
            <a:r>
              <a:rPr lang="en-US" sz="2400" dirty="0" smtClean="0"/>
              <a:t>orbit inclined to about 7 degrees to solar equator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914400" y="3505651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L5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505200" y="3822119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L4</a:t>
            </a:r>
            <a:endParaRPr lang="en-US" b="1" dirty="0"/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Example: L5-L1-L4 have different vantage to polar regions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191332" y="3617236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L1</a:t>
            </a:r>
            <a:endParaRPr lang="en-US" b="1" dirty="0"/>
          </a:p>
        </p:txBody>
      </p:sp>
      <p:pic>
        <p:nvPicPr>
          <p:cNvPr id="27" name="Picture 2" descr="Image result for Solar latitude longitude gri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35" t="3693" r="3520" b="9866"/>
          <a:stretch/>
        </p:blipFill>
        <p:spPr bwMode="auto">
          <a:xfrm>
            <a:off x="4992329" y="2169436"/>
            <a:ext cx="3161071" cy="3235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Freeform 22"/>
          <p:cNvSpPr/>
          <p:nvPr/>
        </p:nvSpPr>
        <p:spPr>
          <a:xfrm>
            <a:off x="5041490" y="3811423"/>
            <a:ext cx="3038168" cy="176981"/>
          </a:xfrm>
          <a:custGeom>
            <a:avLst/>
            <a:gdLst>
              <a:gd name="connsiteX0" fmla="*/ 0 w 3038168"/>
              <a:gd name="connsiteY0" fmla="*/ 0 h 176981"/>
              <a:gd name="connsiteX1" fmla="*/ 1533833 w 3038168"/>
              <a:gd name="connsiteY1" fmla="*/ 176981 h 176981"/>
              <a:gd name="connsiteX2" fmla="*/ 3038168 w 3038168"/>
              <a:gd name="connsiteY2" fmla="*/ 0 h 176981"/>
              <a:gd name="connsiteX3" fmla="*/ 3038168 w 3038168"/>
              <a:gd name="connsiteY3" fmla="*/ 0 h 176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38168" h="176981">
                <a:moveTo>
                  <a:pt x="0" y="0"/>
                </a:moveTo>
                <a:cubicBezTo>
                  <a:pt x="513736" y="88490"/>
                  <a:pt x="1027472" y="176981"/>
                  <a:pt x="1533833" y="176981"/>
                </a:cubicBezTo>
                <a:cubicBezTo>
                  <a:pt x="2040194" y="176981"/>
                  <a:pt x="3038168" y="0"/>
                  <a:pt x="3038168" y="0"/>
                </a:cubicBezTo>
                <a:lnTo>
                  <a:pt x="3038168" y="0"/>
                </a:lnTo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6400800" y="3769636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L1</a:t>
            </a:r>
            <a:endParaRPr lang="en-US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5029200" y="3617236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L5</a:t>
            </a:r>
            <a:endParaRPr lang="en-US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7677732" y="3617236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L4</a:t>
            </a:r>
            <a:endParaRPr lang="en-US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2068015" y="1828800"/>
            <a:ext cx="6751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June</a:t>
            </a:r>
            <a:endParaRPr lang="en-US" sz="2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6259015" y="1828800"/>
            <a:ext cx="8686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March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37669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Polar Field from L1-L5-L4</a:t>
            </a:r>
            <a:endParaRPr lang="en-US" dirty="0"/>
          </a:p>
        </p:txBody>
      </p:sp>
      <p:pic>
        <p:nvPicPr>
          <p:cNvPr id="3" name="Picture 2" descr="C:\Users\apevtsov\Documents\projects_nso\l5_modeling\b0_l5_l4_l1_shade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95400"/>
            <a:ext cx="6248400" cy="499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96001" y="1905000"/>
            <a:ext cx="2819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Knowledge of polar fields is critical for many SW models (e.g., PFSS, WSA-Enlil).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Combination of L1, L5  and L4 will improve polar field representation.</a:t>
            </a:r>
            <a:endParaRPr lang="en-US" sz="2400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971800" y="1905000"/>
            <a:ext cx="0" cy="3733800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98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723900" y="2209800"/>
            <a:ext cx="3009900" cy="3048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295400" y="2804885"/>
            <a:ext cx="1905000" cy="191951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2247900" y="2224548"/>
            <a:ext cx="1072861" cy="2521974"/>
          </a:xfrm>
          <a:custGeom>
            <a:avLst/>
            <a:gdLst>
              <a:gd name="connsiteX0" fmla="*/ 29496 w 1072861"/>
              <a:gd name="connsiteY0" fmla="*/ 2521974 h 2521974"/>
              <a:gd name="connsiteX1" fmla="*/ 737419 w 1072861"/>
              <a:gd name="connsiteY1" fmla="*/ 2197510 h 2521974"/>
              <a:gd name="connsiteX2" fmla="*/ 1061883 w 1072861"/>
              <a:gd name="connsiteY2" fmla="*/ 1504336 h 2521974"/>
              <a:gd name="connsiteX3" fmla="*/ 958645 w 1072861"/>
              <a:gd name="connsiteY3" fmla="*/ 678426 h 2521974"/>
              <a:gd name="connsiteX4" fmla="*/ 589935 w 1072861"/>
              <a:gd name="connsiteY4" fmla="*/ 191729 h 2521974"/>
              <a:gd name="connsiteX5" fmla="*/ 0 w 1072861"/>
              <a:gd name="connsiteY5" fmla="*/ 0 h 2521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72861" h="2521974">
                <a:moveTo>
                  <a:pt x="29496" y="2521974"/>
                </a:moveTo>
                <a:cubicBezTo>
                  <a:pt x="297425" y="2444545"/>
                  <a:pt x="565354" y="2367116"/>
                  <a:pt x="737419" y="2197510"/>
                </a:cubicBezTo>
                <a:cubicBezTo>
                  <a:pt x="909484" y="2027904"/>
                  <a:pt x="1025012" y="1757517"/>
                  <a:pt x="1061883" y="1504336"/>
                </a:cubicBezTo>
                <a:cubicBezTo>
                  <a:pt x="1098754" y="1251155"/>
                  <a:pt x="1037303" y="897194"/>
                  <a:pt x="958645" y="678426"/>
                </a:cubicBezTo>
                <a:cubicBezTo>
                  <a:pt x="879987" y="459658"/>
                  <a:pt x="749709" y="304800"/>
                  <a:pt x="589935" y="191729"/>
                </a:cubicBezTo>
                <a:cubicBezTo>
                  <a:pt x="430161" y="78658"/>
                  <a:pt x="215080" y="39329"/>
                  <a:pt x="0" y="0"/>
                </a:cubicBezTo>
              </a:path>
            </a:pathLst>
          </a:cu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981200" y="3492793"/>
            <a:ext cx="533400" cy="54580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295900" y="2209800"/>
            <a:ext cx="3009900" cy="3048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5867400" y="2819400"/>
            <a:ext cx="1905000" cy="191951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6819900" y="2209800"/>
            <a:ext cx="1072861" cy="2521974"/>
          </a:xfrm>
          <a:custGeom>
            <a:avLst/>
            <a:gdLst>
              <a:gd name="connsiteX0" fmla="*/ 29496 w 1072861"/>
              <a:gd name="connsiteY0" fmla="*/ 2521974 h 2521974"/>
              <a:gd name="connsiteX1" fmla="*/ 737419 w 1072861"/>
              <a:gd name="connsiteY1" fmla="*/ 2197510 h 2521974"/>
              <a:gd name="connsiteX2" fmla="*/ 1061883 w 1072861"/>
              <a:gd name="connsiteY2" fmla="*/ 1504336 h 2521974"/>
              <a:gd name="connsiteX3" fmla="*/ 958645 w 1072861"/>
              <a:gd name="connsiteY3" fmla="*/ 678426 h 2521974"/>
              <a:gd name="connsiteX4" fmla="*/ 589935 w 1072861"/>
              <a:gd name="connsiteY4" fmla="*/ 191729 h 2521974"/>
              <a:gd name="connsiteX5" fmla="*/ 0 w 1072861"/>
              <a:gd name="connsiteY5" fmla="*/ 0 h 2521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72861" h="2521974">
                <a:moveTo>
                  <a:pt x="29496" y="2521974"/>
                </a:moveTo>
                <a:cubicBezTo>
                  <a:pt x="297425" y="2444545"/>
                  <a:pt x="565354" y="2367116"/>
                  <a:pt x="737419" y="2197510"/>
                </a:cubicBezTo>
                <a:cubicBezTo>
                  <a:pt x="909484" y="2027904"/>
                  <a:pt x="1025012" y="1757517"/>
                  <a:pt x="1061883" y="1504336"/>
                </a:cubicBezTo>
                <a:cubicBezTo>
                  <a:pt x="1098754" y="1251155"/>
                  <a:pt x="1037303" y="897194"/>
                  <a:pt x="958645" y="678426"/>
                </a:cubicBezTo>
                <a:cubicBezTo>
                  <a:pt x="879987" y="459658"/>
                  <a:pt x="749709" y="304800"/>
                  <a:pt x="589935" y="191729"/>
                </a:cubicBezTo>
                <a:cubicBezTo>
                  <a:pt x="430161" y="78658"/>
                  <a:pt x="215080" y="39329"/>
                  <a:pt x="0" y="0"/>
                </a:cubicBezTo>
              </a:path>
            </a:pathLst>
          </a:cu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553200" y="3492793"/>
            <a:ext cx="533400" cy="54580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781800" y="21336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200400" y="47244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 rot="4814674">
            <a:off x="5630783" y="3329998"/>
            <a:ext cx="1440406" cy="1090529"/>
            <a:chOff x="1512374" y="3460400"/>
            <a:chExt cx="1440406" cy="1090529"/>
          </a:xfrm>
        </p:grpSpPr>
        <p:grpSp>
          <p:nvGrpSpPr>
            <p:cNvPr id="29" name="Group 28"/>
            <p:cNvGrpSpPr/>
            <p:nvPr/>
          </p:nvGrpSpPr>
          <p:grpSpPr>
            <a:xfrm rot="19642343">
              <a:off x="1922823" y="3460400"/>
              <a:ext cx="1029957" cy="861904"/>
              <a:chOff x="3581400" y="685800"/>
              <a:chExt cx="1066800" cy="914400"/>
            </a:xfrm>
          </p:grpSpPr>
          <p:cxnSp>
            <p:nvCxnSpPr>
              <p:cNvPr id="18" name="Straight Connector 17"/>
              <p:cNvCxnSpPr/>
              <p:nvPr/>
            </p:nvCxnSpPr>
            <p:spPr>
              <a:xfrm flipH="1">
                <a:off x="3581400" y="685800"/>
                <a:ext cx="533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flipH="1">
                <a:off x="3581400" y="1600200"/>
                <a:ext cx="10668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4129548" y="685800"/>
                <a:ext cx="518652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 rot="8927064">
              <a:off x="1512374" y="3703253"/>
              <a:ext cx="979540" cy="847676"/>
              <a:chOff x="3574564" y="682617"/>
              <a:chExt cx="1073636" cy="917583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 flipH="1">
                <a:off x="3574564" y="682617"/>
                <a:ext cx="533401" cy="9144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H="1">
                <a:off x="3581400" y="1600200"/>
                <a:ext cx="10668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4129548" y="685800"/>
                <a:ext cx="518652" cy="9144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2" name="Group 41"/>
          <p:cNvGrpSpPr/>
          <p:nvPr/>
        </p:nvGrpSpPr>
        <p:grpSpPr>
          <a:xfrm>
            <a:off x="1531394" y="3710071"/>
            <a:ext cx="1440406" cy="1090529"/>
            <a:chOff x="1512374" y="3460400"/>
            <a:chExt cx="1440406" cy="1090529"/>
          </a:xfrm>
        </p:grpSpPr>
        <p:grpSp>
          <p:nvGrpSpPr>
            <p:cNvPr id="43" name="Group 42"/>
            <p:cNvGrpSpPr/>
            <p:nvPr/>
          </p:nvGrpSpPr>
          <p:grpSpPr>
            <a:xfrm rot="19642343">
              <a:off x="1922823" y="3460400"/>
              <a:ext cx="1029957" cy="861904"/>
              <a:chOff x="3581400" y="685800"/>
              <a:chExt cx="1066800" cy="914400"/>
            </a:xfrm>
          </p:grpSpPr>
          <p:cxnSp>
            <p:nvCxnSpPr>
              <p:cNvPr id="48" name="Straight Connector 47"/>
              <p:cNvCxnSpPr/>
              <p:nvPr/>
            </p:nvCxnSpPr>
            <p:spPr>
              <a:xfrm flipH="1">
                <a:off x="3581400" y="685800"/>
                <a:ext cx="533400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 flipH="1">
                <a:off x="3581400" y="1600200"/>
                <a:ext cx="10668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4129548" y="685800"/>
                <a:ext cx="518652" cy="914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" name="Group 43"/>
            <p:cNvGrpSpPr/>
            <p:nvPr/>
          </p:nvGrpSpPr>
          <p:grpSpPr>
            <a:xfrm rot="8927064">
              <a:off x="1512374" y="3703253"/>
              <a:ext cx="979540" cy="847676"/>
              <a:chOff x="3574564" y="682617"/>
              <a:chExt cx="1073636" cy="917583"/>
            </a:xfrm>
          </p:grpSpPr>
          <p:cxnSp>
            <p:nvCxnSpPr>
              <p:cNvPr id="45" name="Straight Connector 44"/>
              <p:cNvCxnSpPr/>
              <p:nvPr/>
            </p:nvCxnSpPr>
            <p:spPr>
              <a:xfrm flipH="1">
                <a:off x="3574564" y="682617"/>
                <a:ext cx="533401" cy="9144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flipH="1">
                <a:off x="3581400" y="1600200"/>
                <a:ext cx="10668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4129548" y="685800"/>
                <a:ext cx="518652" cy="9144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6" name="Oval 15"/>
          <p:cNvSpPr/>
          <p:nvPr/>
        </p:nvSpPr>
        <p:spPr>
          <a:xfrm>
            <a:off x="2133600" y="4648200"/>
            <a:ext cx="152400" cy="152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791200" y="3886200"/>
            <a:ext cx="152400" cy="152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990600" y="4038600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L5</a:t>
            </a:r>
            <a:endParaRPr lang="en-US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3105732" y="4038600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L4</a:t>
            </a:r>
            <a:endParaRPr lang="en-US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5925132" y="2743200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L5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6153732" y="4648200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L4</a:t>
            </a:r>
            <a:endParaRPr lang="en-US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152400" y="1295400"/>
            <a:ext cx="14494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30 April 2018</a:t>
            </a:r>
          </a:p>
          <a:p>
            <a:r>
              <a:rPr lang="en-US" b="1" dirty="0" smtClean="0"/>
              <a:t>Depart Earth</a:t>
            </a:r>
            <a:endParaRPr lang="en-US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7618364" y="1295400"/>
            <a:ext cx="13067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15 Jan 2019</a:t>
            </a:r>
          </a:p>
          <a:p>
            <a:r>
              <a:rPr lang="en-US" b="1" dirty="0" smtClean="0"/>
              <a:t>Arrive Mars</a:t>
            </a:r>
            <a:endParaRPr lang="en-US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4114800" y="1295400"/>
            <a:ext cx="113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+260 days</a:t>
            </a:r>
          </a:p>
        </p:txBody>
      </p:sp>
      <p:sp>
        <p:nvSpPr>
          <p:cNvPr id="51" name="Title 50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Role of L4-L5 for Mars Expedition 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905000" y="4800600"/>
            <a:ext cx="682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Earth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380215" y="4648200"/>
            <a:ext cx="658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55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It is unlikely that </a:t>
            </a:r>
            <a:r>
              <a:rPr lang="en-US" dirty="0" smtClean="0"/>
              <a:t>ESA-(NASA-NOAA) will fund L4 (in addition to L1 and L5)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4525963"/>
          </a:xfrm>
        </p:spPr>
        <p:txBody>
          <a:bodyPr>
            <a:noAutofit/>
          </a:bodyPr>
          <a:lstStyle/>
          <a:p>
            <a:r>
              <a:rPr lang="en-GB" sz="2200" dirty="0" smtClean="0"/>
              <a:t>Possible solution: </a:t>
            </a:r>
            <a:r>
              <a:rPr lang="en-GB" sz="2200" dirty="0" smtClean="0"/>
              <a:t>to encourage </a:t>
            </a:r>
            <a:r>
              <a:rPr lang="en-GB" sz="2200" dirty="0"/>
              <a:t>other spacefaring nations such as </a:t>
            </a:r>
            <a:r>
              <a:rPr lang="en-GB" sz="2200" dirty="0" smtClean="0"/>
              <a:t>China</a:t>
            </a:r>
            <a:r>
              <a:rPr lang="en-GB" sz="2200" dirty="0"/>
              <a:t>, </a:t>
            </a:r>
            <a:r>
              <a:rPr lang="en-GB" sz="2200" dirty="0" smtClean="0"/>
              <a:t>India</a:t>
            </a:r>
            <a:r>
              <a:rPr lang="en-GB" sz="2200" dirty="0"/>
              <a:t>, </a:t>
            </a:r>
            <a:r>
              <a:rPr lang="en-GB" sz="2200" dirty="0" smtClean="0"/>
              <a:t>Russia to </a:t>
            </a:r>
            <a:r>
              <a:rPr lang="en-GB" sz="2200" dirty="0"/>
              <a:t>launch their own spacecraft to L4 in </a:t>
            </a:r>
            <a:r>
              <a:rPr lang="en-GB" sz="2200" dirty="0" smtClean="0"/>
              <a:t>close coordination </a:t>
            </a:r>
            <a:r>
              <a:rPr lang="en-GB" sz="2200" dirty="0"/>
              <a:t>with the L5 mission</a:t>
            </a:r>
            <a:r>
              <a:rPr lang="en-GB" sz="2200" dirty="0" smtClean="0"/>
              <a:t>.</a:t>
            </a:r>
          </a:p>
          <a:p>
            <a:r>
              <a:rPr lang="en-GB" sz="2200" dirty="0" smtClean="0"/>
              <a:t>Advantages: </a:t>
            </a:r>
          </a:p>
          <a:p>
            <a:pPr marL="857250" lvl="1" indent="-457200"/>
            <a:r>
              <a:rPr lang="en-GB" sz="2200" dirty="0" smtClean="0"/>
              <a:t>Having L5-L1-L4 would have a huge mutual benefit</a:t>
            </a:r>
          </a:p>
          <a:p>
            <a:pPr marL="857250" lvl="1" indent="-457200"/>
            <a:r>
              <a:rPr lang="en-GB" sz="2200" dirty="0" smtClean="0"/>
              <a:t>Costs are more-fully </a:t>
            </a:r>
            <a:r>
              <a:rPr lang="en-GB" sz="2200" dirty="0" smtClean="0"/>
              <a:t>shared; minimal inter-dependency</a:t>
            </a:r>
            <a:endParaRPr lang="en-GB" sz="2200" dirty="0" smtClean="0"/>
          </a:p>
          <a:p>
            <a:pPr marL="857250" lvl="1" indent="-457200"/>
            <a:r>
              <a:rPr lang="en-GB" sz="2200" dirty="0" smtClean="0"/>
              <a:t>Avoids “usual” restrictions on transfer </a:t>
            </a:r>
            <a:r>
              <a:rPr lang="en-GB" sz="2200" dirty="0"/>
              <a:t>of </a:t>
            </a:r>
            <a:r>
              <a:rPr lang="en-GB" sz="2200" dirty="0" smtClean="0"/>
              <a:t>technology (EAR, ITAR)</a:t>
            </a:r>
            <a:endParaRPr lang="en-GB" sz="2200" dirty="0" smtClean="0"/>
          </a:p>
          <a:p>
            <a:pPr marL="857250" lvl="1" indent="-457200"/>
            <a:r>
              <a:rPr lang="en-GB" sz="2200" dirty="0" smtClean="0"/>
              <a:t>Strong international collaboration in critical area</a:t>
            </a:r>
          </a:p>
          <a:p>
            <a:pPr marL="857250" lvl="1" indent="-457200"/>
            <a:r>
              <a:rPr lang="en-GB" sz="2200" dirty="0" smtClean="0"/>
              <a:t>Will provide </a:t>
            </a:r>
            <a:r>
              <a:rPr lang="en-GB" sz="2200" dirty="0" smtClean="0"/>
              <a:t>very</a:t>
            </a:r>
            <a:r>
              <a:rPr lang="en-GB" sz="2200" dirty="0" smtClean="0"/>
              <a:t> positive </a:t>
            </a:r>
            <a:r>
              <a:rPr lang="en-GB" sz="2200" dirty="0" smtClean="0"/>
              <a:t>public and political visibility to the field</a:t>
            </a:r>
            <a:endParaRPr lang="en-US" sz="2200" dirty="0"/>
          </a:p>
          <a:p>
            <a:r>
              <a:rPr lang="en-US" sz="2200" u="sng" dirty="0" smtClean="0"/>
              <a:t>Requires </a:t>
            </a:r>
            <a:r>
              <a:rPr lang="en-US" sz="2200" u="sng" dirty="0" smtClean="0"/>
              <a:t>political will to initiate </a:t>
            </a:r>
            <a:r>
              <a:rPr lang="en-US" sz="2200" u="sng" dirty="0" smtClean="0"/>
              <a:t>such </a:t>
            </a:r>
            <a:r>
              <a:rPr lang="en-US" sz="2200" u="sng" dirty="0" smtClean="0"/>
              <a:t>collaboration</a:t>
            </a:r>
            <a:r>
              <a:rPr lang="en-US" sz="2200" dirty="0" smtClean="0"/>
              <a:t>: </a:t>
            </a:r>
            <a:r>
              <a:rPr lang="en-US" sz="2200" dirty="0" smtClean="0"/>
              <a:t>willingness to share/coordinate </a:t>
            </a:r>
            <a:r>
              <a:rPr lang="en-US" sz="2200" dirty="0" smtClean="0"/>
              <a:t>requirements for key instruments, establishing clear </a:t>
            </a:r>
            <a:r>
              <a:rPr lang="en-US" sz="2200" dirty="0" smtClean="0"/>
              <a:t>rules </a:t>
            </a:r>
            <a:r>
              <a:rPr lang="en-US" sz="2200" dirty="0" smtClean="0"/>
              <a:t>about sharing the </a:t>
            </a:r>
            <a:r>
              <a:rPr lang="en-US" sz="2200" dirty="0" smtClean="0"/>
              <a:t>data, etc. – this needs </a:t>
            </a:r>
            <a:r>
              <a:rPr lang="en-US" sz="2200" smtClean="0"/>
              <a:t>to happen soon.</a:t>
            </a:r>
            <a:endParaRPr lang="en-GB" sz="2200" dirty="0" smtClean="0"/>
          </a:p>
        </p:txBody>
      </p:sp>
    </p:spTree>
    <p:extLst>
      <p:ext uri="{BB962C8B-B14F-4D97-AF65-F5344CB8AC3E}">
        <p14:creationId xmlns:p14="http://schemas.microsoft.com/office/powerpoint/2010/main" val="320852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617</Words>
  <Application>Microsoft Office PowerPoint</Application>
  <PresentationFormat>On-screen Show (4:3)</PresentationFormat>
  <Paragraphs>74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L4+L5 Mission as an Ideal Project for International Collaboration </vt:lpstr>
      <vt:lpstr>What Do Some Other Spacefaring Nations Plan for L5? </vt:lpstr>
      <vt:lpstr>Aditya –L1 Instruments</vt:lpstr>
      <vt:lpstr>What Do Some Other Spacefaring Nations Plan for L5?</vt:lpstr>
      <vt:lpstr>Instead of having multiple L5 missions, should we aim at L1-L5 and L4?</vt:lpstr>
      <vt:lpstr>PowerPoint Presentation</vt:lpstr>
      <vt:lpstr>PowerPoint Presentation</vt:lpstr>
      <vt:lpstr>Role of L4-L5 for Mars Expedition </vt:lpstr>
      <vt:lpstr>It is unlikely that ESA-(NASA-NOAA) will fund L4 (in addition to L1 and L5)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L4+L5 Mission as an Ideal Project for International Collaboration </dc:title>
  <dc:creator>apevtsov</dc:creator>
  <cp:lastModifiedBy>Alexei Pevtsov</cp:lastModifiedBy>
  <cp:revision>32</cp:revision>
  <dcterms:created xsi:type="dcterms:W3CDTF">2006-08-16T00:00:00Z</dcterms:created>
  <dcterms:modified xsi:type="dcterms:W3CDTF">2017-03-08T23:51:23Z</dcterms:modified>
</cp:coreProperties>
</file>