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98" r:id="rId3"/>
    <p:sldId id="500" r:id="rId4"/>
    <p:sldId id="487" r:id="rId5"/>
    <p:sldId id="490" r:id="rId6"/>
    <p:sldId id="499" r:id="rId7"/>
    <p:sldId id="496" r:id="rId8"/>
    <p:sldId id="494" r:id="rId9"/>
    <p:sldId id="501" r:id="rId10"/>
    <p:sldId id="488" r:id="rId11"/>
    <p:sldId id="497" r:id="rId12"/>
    <p:sldId id="498" r:id="rId13"/>
    <p:sldId id="32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5" autoAdjust="0"/>
    <p:restoredTop sz="82924" autoAdjust="0"/>
  </p:normalViewPr>
  <p:slideViewPr>
    <p:cSldViewPr snapToGrid="0">
      <p:cViewPr varScale="1">
        <p:scale>
          <a:sx n="73" d="100"/>
          <a:sy n="73" d="100"/>
        </p:scale>
        <p:origin x="878" y="53"/>
      </p:cViewPr>
      <p:guideLst/>
    </p:cSldViewPr>
  </p:slideViewPr>
  <p:notesTextViewPr>
    <p:cViewPr>
      <p:scale>
        <a:sx n="1" d="1"/>
        <a:sy n="1" d="1"/>
      </p:scale>
      <p:origin x="0" y="0"/>
    </p:cViewPr>
  </p:notesText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3ECC56-5F89-4700-B211-6070131D4FA5}" type="datetimeFigureOut">
              <a:rPr lang="en-GB" smtClean="0"/>
              <a:t>08/03/2019</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5F11E3-F010-48F8-AB7D-242F7A8F76BC}" type="slidenum">
              <a:rPr lang="en-GB" smtClean="0"/>
              <a:t>‹#›</a:t>
            </a:fld>
            <a:endParaRPr lang="en-GB" dirty="0"/>
          </a:p>
        </p:txBody>
      </p:sp>
    </p:spTree>
    <p:extLst>
      <p:ext uri="{BB962C8B-B14F-4D97-AF65-F5344CB8AC3E}">
        <p14:creationId xmlns:p14="http://schemas.microsoft.com/office/powerpoint/2010/main" val="3039886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D7C07-6290-4FC3-925E-27C2066D1A4C}" type="datetimeFigureOut">
              <a:rPr lang="en-GB" smtClean="0"/>
              <a:t>08/03/2019</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5051AD-B794-4F05-9952-CB5D1F17D750}" type="slidenum">
              <a:rPr lang="en-GB" smtClean="0"/>
              <a:t>‹#›</a:t>
            </a:fld>
            <a:endParaRPr lang="en-GB" dirty="0"/>
          </a:p>
        </p:txBody>
      </p:sp>
    </p:spTree>
    <p:extLst>
      <p:ext uri="{BB962C8B-B14F-4D97-AF65-F5344CB8AC3E}">
        <p14:creationId xmlns:p14="http://schemas.microsoft.com/office/powerpoint/2010/main" val="4052665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9BFE6092-5E4E-4CE4-BAA9-436B30F39B89}" type="slidenum">
              <a:rPr lang="en-US" altLang="en-US" sz="1200" smtClean="0"/>
              <a:pPr/>
              <a:t>2</a:t>
            </a:fld>
            <a:endParaRPr lang="en-US" altLang="en-US" sz="1200" dirty="0"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4256208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9BFE6092-5E4E-4CE4-BAA9-436B30F39B89}" type="slidenum">
              <a:rPr lang="en-US" altLang="en-US" sz="1200" smtClean="0"/>
              <a:pPr/>
              <a:t>3</a:t>
            </a:fld>
            <a:endParaRPr lang="en-US" altLang="en-US" sz="1200" dirty="0"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54848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Table top exercises:</a:t>
            </a:r>
          </a:p>
          <a:p>
            <a:r>
              <a:rPr lang="en-GB" sz="1800" baseline="0" dirty="0" smtClean="0"/>
              <a:t> - </a:t>
            </a:r>
            <a:r>
              <a:rPr lang="en-GB" sz="1800" dirty="0" smtClean="0"/>
              <a:t>Two aviation sector exercises in 2018: July and September;</a:t>
            </a:r>
          </a:p>
          <a:p>
            <a:r>
              <a:rPr lang="en-GB" sz="1800" dirty="0" smtClean="0"/>
              <a:t> - Electronic communications; and</a:t>
            </a:r>
          </a:p>
          <a:p>
            <a:r>
              <a:rPr lang="en-GB" sz="1800" dirty="0" smtClean="0"/>
              <a:t> - Others planned.</a:t>
            </a:r>
          </a:p>
          <a:p>
            <a:endParaRPr lang="en-GB"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L5 Mission: Expected improvements to space-weather forecasting and resilience.</a:t>
            </a:r>
          </a:p>
        </p:txBody>
      </p:sp>
      <p:sp>
        <p:nvSpPr>
          <p:cNvPr id="4" name="Slide Number Placeholder 3"/>
          <p:cNvSpPr>
            <a:spLocks noGrp="1"/>
          </p:cNvSpPr>
          <p:nvPr>
            <p:ph type="sldNum" sz="quarter" idx="10"/>
          </p:nvPr>
        </p:nvSpPr>
        <p:spPr/>
        <p:txBody>
          <a:bodyPr/>
          <a:lstStyle/>
          <a:p>
            <a:fld id="{7C5051AD-B794-4F05-9952-CB5D1F17D750}" type="slidenum">
              <a:rPr lang="en-GB" smtClean="0"/>
              <a:t>11</a:t>
            </a:fld>
            <a:endParaRPr lang="en-GB" dirty="0"/>
          </a:p>
        </p:txBody>
      </p:sp>
    </p:spTree>
    <p:extLst>
      <p:ext uri="{BB962C8B-B14F-4D97-AF65-F5344CB8AC3E}">
        <p14:creationId xmlns:p14="http://schemas.microsoft.com/office/powerpoint/2010/main" val="1103418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800" b="1" dirty="0" smtClean="0"/>
              <a:t>Predict</a:t>
            </a:r>
            <a:r>
              <a:rPr lang="en-GB" sz="1800" dirty="0" smtClean="0"/>
              <a:t> – to build the technology and forecasting capability to accurately predict Severe Space Weather Events;</a:t>
            </a:r>
          </a:p>
          <a:p>
            <a:pPr lvl="1"/>
            <a:r>
              <a:rPr lang="en-GB" sz="1800" b="1" dirty="0" smtClean="0"/>
              <a:t>Understand</a:t>
            </a:r>
            <a:r>
              <a:rPr lang="en-GB" sz="1800" dirty="0" smtClean="0"/>
              <a:t> – to develop a common national understanding of space weather impacts, and to share that understanding internationally;</a:t>
            </a:r>
          </a:p>
          <a:p>
            <a:pPr lvl="1"/>
            <a:r>
              <a:rPr lang="en-GB" sz="1800" b="1" dirty="0" smtClean="0"/>
              <a:t>Prepare</a:t>
            </a:r>
            <a:r>
              <a:rPr lang="en-GB" sz="1800" dirty="0" smtClean="0"/>
              <a:t> – to ensure UK’s preparedness to Severe Space Weather event through a proportionate risk mitigation programme, underpinned by a common understanding of impacts; and</a:t>
            </a:r>
          </a:p>
          <a:p>
            <a:pPr lvl="1"/>
            <a:r>
              <a:rPr lang="en-GB" sz="1800" b="1" dirty="0" smtClean="0"/>
              <a:t>Respond</a:t>
            </a:r>
            <a:r>
              <a:rPr lang="en-GB" sz="1800" dirty="0" smtClean="0"/>
              <a:t> – to develop and maintain appropriate response capabilities</a:t>
            </a:r>
            <a:r>
              <a:rPr lang="en-GB" sz="1800" dirty="0" smtClean="0"/>
              <a:t>.</a:t>
            </a:r>
          </a:p>
          <a:p>
            <a:pPr lvl="1"/>
            <a:r>
              <a:rPr lang="en-GB" sz="1800" b="1" dirty="0" smtClean="0"/>
              <a:t>Recovery</a:t>
            </a:r>
            <a:r>
              <a:rPr lang="en-GB" sz="1800" dirty="0" smtClean="0"/>
              <a:t> – to develop recovery methods for different scenarios to get things moving again.</a:t>
            </a:r>
            <a:endParaRPr lang="en-GB" dirty="0"/>
          </a:p>
        </p:txBody>
      </p:sp>
      <p:sp>
        <p:nvSpPr>
          <p:cNvPr id="4" name="Slide Number Placeholder 3"/>
          <p:cNvSpPr>
            <a:spLocks noGrp="1"/>
          </p:cNvSpPr>
          <p:nvPr>
            <p:ph type="sldNum" sz="quarter" idx="10"/>
          </p:nvPr>
        </p:nvSpPr>
        <p:spPr/>
        <p:txBody>
          <a:bodyPr/>
          <a:lstStyle/>
          <a:p>
            <a:fld id="{7C5051AD-B794-4F05-9952-CB5D1F17D750}" type="slidenum">
              <a:rPr lang="en-GB" smtClean="0"/>
              <a:t>12</a:t>
            </a:fld>
            <a:endParaRPr lang="en-GB" dirty="0"/>
          </a:p>
        </p:txBody>
      </p:sp>
    </p:spTree>
    <p:extLst>
      <p:ext uri="{BB962C8B-B14F-4D97-AF65-F5344CB8AC3E}">
        <p14:creationId xmlns:p14="http://schemas.microsoft.com/office/powerpoint/2010/main" val="2333287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uk/url?sa=i&amp;rct=j&amp;q=&amp;esrc=s&amp;frm=1&amp;source=images&amp;cd=&amp;cad=rja&amp;uact=8&amp;ved=0CAcQjRxqFQoTCPeR09y-8cYCFQVvFAod5fEAgQ&amp;url=http://stereo.gsfc.nasa.gov/spaceweather/spaceweather.shtml&amp;ei=uv2wVffMFYXeUeXjg4gI&amp;bvm=bv.98476267,d.bGQ&amp;psig=AFQjCNGpR7OrFQ6hwOH09IHdgJp5zDCmOg&amp;ust=1437748986761441" TargetMode="External"/><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560879" y="1414982"/>
            <a:ext cx="8223803" cy="555477"/>
          </a:xfrm>
          <a:prstGeom prst="rect">
            <a:avLst/>
          </a:prstGeom>
        </p:spPr>
        <p:txBody>
          <a:bodyPr anchor="b"/>
          <a:lstStyle>
            <a:lvl1pPr algn="l">
              <a:defRPr sz="3600" b="1" baseline="0">
                <a:solidFill>
                  <a:srgbClr val="002060"/>
                </a:solidFill>
                <a:latin typeface="Times New Roman" panose="02020603050405020304" pitchFamily="18" charset="0"/>
                <a:cs typeface="Times New Roman" panose="02020603050405020304" pitchFamily="18" charset="0"/>
              </a:defRPr>
            </a:lvl1pPr>
          </a:lstStyle>
          <a:p>
            <a:r>
              <a:rPr lang="en-GB" dirty="0" smtClean="0"/>
              <a:t>Insert name here</a:t>
            </a:r>
            <a:endParaRPr lang="en-GB" dirty="0"/>
          </a:p>
        </p:txBody>
      </p:sp>
      <p:sp>
        <p:nvSpPr>
          <p:cNvPr id="13" name="Subtitle 2"/>
          <p:cNvSpPr>
            <a:spLocks noGrp="1"/>
          </p:cNvSpPr>
          <p:nvPr>
            <p:ph type="subTitle" idx="1" hasCustomPrompt="1"/>
          </p:nvPr>
        </p:nvSpPr>
        <p:spPr>
          <a:xfrm>
            <a:off x="560879" y="1970459"/>
            <a:ext cx="8223803" cy="427290"/>
          </a:xfrm>
          <a:prstGeom prst="rect">
            <a:avLst/>
          </a:prstGeom>
        </p:spPr>
        <p:txBody>
          <a:bodyPr/>
          <a:lstStyle>
            <a:lvl1pPr marL="0" indent="0" algn="l">
              <a:buNone/>
              <a:defRPr sz="2800" baseline="0">
                <a:solidFill>
                  <a:srgbClr val="002060"/>
                </a:solidFill>
                <a:latin typeface="Times New Roman" panose="02020603050405020304" pitchFamily="18" charset="0"/>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Insert job title</a:t>
            </a:r>
            <a:endParaRPr lang="en-GB" dirty="0"/>
          </a:p>
        </p:txBody>
      </p:sp>
      <p:sp>
        <p:nvSpPr>
          <p:cNvPr id="14" name="Text Placeholder 16"/>
          <p:cNvSpPr>
            <a:spLocks noGrp="1"/>
          </p:cNvSpPr>
          <p:nvPr>
            <p:ph type="body" sz="quarter" idx="10" hasCustomPrompt="1"/>
          </p:nvPr>
        </p:nvSpPr>
        <p:spPr>
          <a:xfrm>
            <a:off x="560879" y="2397749"/>
            <a:ext cx="5872163" cy="493712"/>
          </a:xfrm>
          <a:prstGeom prst="rect">
            <a:avLst/>
          </a:prstGeom>
        </p:spPr>
        <p:txBody>
          <a:bodyPr/>
          <a:lstStyle>
            <a:lvl1pPr marL="0" indent="0">
              <a:buNone/>
              <a:defRPr>
                <a:solidFill>
                  <a:srgbClr val="002060"/>
                </a:solidFill>
                <a:latin typeface="Times New Roman" panose="02020603050405020304" pitchFamily="18" charset="0"/>
                <a:cs typeface="Times New Roman" panose="02020603050405020304" pitchFamily="18" charset="0"/>
              </a:defRPr>
            </a:lvl1pPr>
          </a:lstStyle>
          <a:p>
            <a:pPr lvl="0"/>
            <a:r>
              <a:rPr lang="en-GB" dirty="0" smtClean="0"/>
              <a:t>Insert Presentation Title</a:t>
            </a:r>
            <a:endParaRPr lang="en-GB" dirty="0"/>
          </a:p>
        </p:txBody>
      </p:sp>
      <p:sp>
        <p:nvSpPr>
          <p:cNvPr id="2" name="Slide Number Placeholder 1"/>
          <p:cNvSpPr>
            <a:spLocks noGrp="1"/>
          </p:cNvSpPr>
          <p:nvPr>
            <p:ph type="sldNum" sz="quarter" idx="11"/>
          </p:nvPr>
        </p:nvSpPr>
        <p:spPr/>
        <p:txBody>
          <a:bodyPr/>
          <a:lstStyle>
            <a:lvl1pPr>
              <a:defRPr>
                <a:latin typeface="Times New Roman" panose="02020603050405020304" pitchFamily="18" charset="0"/>
                <a:cs typeface="Times New Roman" panose="02020603050405020304" pitchFamily="18" charset="0"/>
              </a:defRPr>
            </a:lvl1pPr>
          </a:lstStyle>
          <a:p>
            <a:fld id="{940600FA-6DE6-4B83-84D2-3DF8FC41D849}" type="slidenum">
              <a:rPr lang="en-GB" smtClean="0"/>
              <a:pPr/>
              <a:t>‹#›</a:t>
            </a:fld>
            <a:endParaRPr lang="en-GB" dirty="0"/>
          </a:p>
        </p:txBody>
      </p:sp>
      <p:sp>
        <p:nvSpPr>
          <p:cNvPr id="11" name="TextBox 10"/>
          <p:cNvSpPr txBox="1"/>
          <p:nvPr userDrawn="1"/>
        </p:nvSpPr>
        <p:spPr>
          <a:xfrm>
            <a:off x="3879464" y="6441310"/>
            <a:ext cx="1415347" cy="276999"/>
          </a:xfrm>
          <a:prstGeom prst="rect">
            <a:avLst/>
          </a:prstGeom>
          <a:noFill/>
        </p:spPr>
        <p:txBody>
          <a:bodyPr wrap="square" rtlCol="0">
            <a:spAutoFit/>
          </a:bodyPr>
          <a:lstStyle/>
          <a:p>
            <a:r>
              <a:rPr lang="en-US" altLang="en-US" sz="1200" dirty="0" smtClean="0">
                <a:latin typeface="Times New Roman" panose="02020603050405020304" pitchFamily="18" charset="0"/>
                <a:cs typeface="Times New Roman" panose="02020603050405020304" pitchFamily="18" charset="0"/>
              </a:rPr>
              <a:t>© 2019 </a:t>
            </a:r>
            <a:r>
              <a:rPr lang="en-US" altLang="en-US" sz="1200" dirty="0" smtClean="0">
                <a:latin typeface="Times New Roman" panose="02020603050405020304" pitchFamily="18" charset="0"/>
                <a:cs typeface="Times New Roman" panose="02020603050405020304" pitchFamily="18" charset="0"/>
              </a:rPr>
              <a:t>RAL Space</a:t>
            </a:r>
            <a:endParaRPr lang="en-US" altLang="en-US" sz="1200" dirty="0">
              <a:latin typeface="Times New Roman" panose="02020603050405020304" pitchFamily="18" charset="0"/>
              <a:cs typeface="Times New Roman" panose="02020603050405020304" pitchFamily="18" charset="0"/>
            </a:endParaRPr>
          </a:p>
        </p:txBody>
      </p:sp>
      <p:pic>
        <p:nvPicPr>
          <p:cNvPr id="15" name="Picture 2" descr="http://stereo.gsfc.nasa.gov/img/spaceweather/preview/tricompSW.jpg">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262" y="4337034"/>
            <a:ext cx="2805615" cy="181309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lab"/>
          <p:cNvPicPr>
            <a:picLocks noChangeAspect="1" noChangeArrowheads="1"/>
          </p:cNvPicPr>
          <p:nvPr userDrawn="1"/>
        </p:nvPicPr>
        <p:blipFill>
          <a:blip r:embed="rId4" cstate="print"/>
          <a:srcRect/>
          <a:stretch>
            <a:fillRect/>
          </a:stretch>
        </p:blipFill>
        <p:spPr bwMode="auto">
          <a:xfrm>
            <a:off x="6375303" y="4337034"/>
            <a:ext cx="2398040" cy="1813091"/>
          </a:xfrm>
          <a:prstGeom prst="rect">
            <a:avLst/>
          </a:prstGeom>
          <a:noFill/>
          <a:ln w="9525">
            <a:noFill/>
            <a:miter lim="800000"/>
            <a:headEnd/>
            <a:tailEnd/>
          </a:ln>
        </p:spPr>
      </p:pic>
      <p:pic>
        <p:nvPicPr>
          <p:cNvPr id="17" name="Picture 37"/>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219141" y="4638268"/>
            <a:ext cx="3032087" cy="1161822"/>
          </a:xfrm>
          <a:prstGeom prst="rect">
            <a:avLst/>
          </a:prstGeom>
          <a:blipFill dpi="0" rotWithShape="0">
            <a:blip/>
            <a:srcRect/>
            <a:stretch>
              <a:fillRect/>
            </a:stretch>
          </a:blip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759238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 y="169689"/>
            <a:ext cx="4275909" cy="506546"/>
          </a:xfrm>
          <a:prstGeom prst="rect">
            <a:avLst/>
          </a:prstGeom>
        </p:spPr>
        <p:txBody>
          <a:bodyPr/>
          <a:lstStyle>
            <a:lvl1pPr>
              <a:defRPr sz="3600" b="1">
                <a:solidFill>
                  <a:srgbClr val="002060"/>
                </a:solidFill>
                <a:latin typeface="Times New Roman" panose="02020603050405020304" pitchFamily="18" charset="0"/>
                <a:cs typeface="Times New Roman" panose="02020603050405020304" pitchFamily="18" charset="0"/>
              </a:defRPr>
            </a:lvl1pPr>
          </a:lstStyle>
          <a:p>
            <a:r>
              <a:rPr lang="en-GB" dirty="0" smtClean="0"/>
              <a:t>Insert heading</a:t>
            </a:r>
            <a:endParaRPr lang="en-GB" dirty="0"/>
          </a:p>
        </p:txBody>
      </p:sp>
      <p:sp>
        <p:nvSpPr>
          <p:cNvPr id="8" name="Content Placeholder 2"/>
          <p:cNvSpPr>
            <a:spLocks noGrp="1"/>
          </p:cNvSpPr>
          <p:nvPr>
            <p:ph idx="1" hasCustomPrompt="1"/>
          </p:nvPr>
        </p:nvSpPr>
        <p:spPr>
          <a:xfrm>
            <a:off x="838200" y="1718533"/>
            <a:ext cx="7490254" cy="4351338"/>
          </a:xfrm>
          <a:prstGeom prst="rect">
            <a:avLst/>
          </a:prstGeom>
        </p:spPr>
        <p:txBody>
          <a:bodyPr/>
          <a:lstStyle>
            <a:lvl1pPr marL="342891" indent="-342891">
              <a:buFont typeface="Arial" panose="020B0604020202020204" pitchFamily="34" charset="0"/>
              <a:buChar char="•"/>
              <a:defRPr sz="2800" baseline="0">
                <a:solidFill>
                  <a:srgbClr val="002060"/>
                </a:solidFill>
                <a:latin typeface="Times New Roman" panose="02020603050405020304" pitchFamily="18" charset="0"/>
                <a:cs typeface="Times New Roman" panose="02020603050405020304" pitchFamily="18" charset="0"/>
              </a:defRPr>
            </a:lvl1pPr>
            <a:lvl2pPr marL="742932" indent="-285744">
              <a:buFont typeface="Arial" panose="020B0604020202020204" pitchFamily="34" charset="0"/>
              <a:buChar char="•"/>
              <a:defRPr sz="2400">
                <a:solidFill>
                  <a:srgbClr val="002060"/>
                </a:solidFill>
                <a:latin typeface="Times New Roman" panose="02020603050405020304" pitchFamily="18" charset="0"/>
                <a:cs typeface="Times New Roman" panose="02020603050405020304" pitchFamily="18" charset="0"/>
              </a:defRPr>
            </a:lvl2pPr>
            <a:lvl3pPr marL="1257269" indent="-342891">
              <a:buFont typeface="Arial" panose="020B0604020202020204" pitchFamily="34" charset="0"/>
              <a:buChar char="•"/>
              <a:defRPr sz="2000">
                <a:solidFill>
                  <a:srgbClr val="002060"/>
                </a:solidFill>
                <a:latin typeface="Times New Roman" panose="02020603050405020304" pitchFamily="18" charset="0"/>
                <a:cs typeface="Times New Roman" panose="02020603050405020304" pitchFamily="18" charset="0"/>
              </a:defRPr>
            </a:lvl3pPr>
            <a:lvl4pPr marL="1371566" indent="0">
              <a:buFont typeface="Arial" panose="020B0604020202020204" pitchFamily="34" charset="0"/>
              <a:buNone/>
              <a:defRPr>
                <a:solidFill>
                  <a:srgbClr val="002060"/>
                </a:solidFill>
              </a:defRPr>
            </a:lvl4pPr>
            <a:lvl5pPr marL="2114498" indent="-285744">
              <a:buFont typeface="Arial" panose="020B0604020202020204" pitchFamily="34" charset="0"/>
              <a:buChar char="•"/>
              <a:defRPr>
                <a:solidFill>
                  <a:srgbClr val="002060"/>
                </a:solidFill>
              </a:defRPr>
            </a:lvl5pPr>
          </a:lstStyle>
          <a:p>
            <a:pPr lvl="0"/>
            <a:r>
              <a:rPr lang="en-US" dirty="0" smtClean="0"/>
              <a:t>First level </a:t>
            </a:r>
          </a:p>
          <a:p>
            <a:pPr lvl="1"/>
            <a:r>
              <a:rPr lang="en-US" dirty="0" smtClean="0"/>
              <a:t>Second level </a:t>
            </a:r>
          </a:p>
          <a:p>
            <a:pPr lvl="2"/>
            <a:r>
              <a:rPr lang="en-US" dirty="0" smtClean="0"/>
              <a:t>Third level</a:t>
            </a:r>
          </a:p>
        </p:txBody>
      </p:sp>
      <p:sp>
        <p:nvSpPr>
          <p:cNvPr id="2" name="Slide Number Placeholder 1"/>
          <p:cNvSpPr>
            <a:spLocks noGrp="1"/>
          </p:cNvSpPr>
          <p:nvPr>
            <p:ph type="sldNum" sz="quarter" idx="10"/>
          </p:nvPr>
        </p:nvSpPr>
        <p:spPr/>
        <p:txBody>
          <a:bodyPr/>
          <a:lstStyle>
            <a:lvl1pPr>
              <a:defRPr>
                <a:latin typeface="Times New Roman" panose="02020603050405020304" pitchFamily="18" charset="0"/>
                <a:cs typeface="Times New Roman" panose="02020603050405020304" pitchFamily="18" charset="0"/>
              </a:defRPr>
            </a:lvl1pPr>
          </a:lstStyle>
          <a:p>
            <a:fld id="{940600FA-6DE6-4B83-84D2-3DF8FC41D849}" type="slidenum">
              <a:rPr lang="en-GB" smtClean="0"/>
              <a:pPr/>
              <a:t>‹#›</a:t>
            </a:fld>
            <a:endParaRPr lang="en-GB" dirty="0"/>
          </a:p>
        </p:txBody>
      </p:sp>
    </p:spTree>
    <p:extLst>
      <p:ext uri="{BB962C8B-B14F-4D97-AF65-F5344CB8AC3E}">
        <p14:creationId xmlns:p14="http://schemas.microsoft.com/office/powerpoint/2010/main" val="28958151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r="50067"/>
          <a:stretch/>
        </p:blipFill>
        <p:spPr>
          <a:xfrm>
            <a:off x="-57704" y="427485"/>
            <a:ext cx="9243649" cy="651762"/>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68899" y="208692"/>
            <a:ext cx="1440000" cy="444470"/>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940600FA-6DE6-4B83-84D2-3DF8FC41D849}" type="slidenum">
              <a:rPr lang="en-GB" smtClean="0"/>
              <a:pPr/>
              <a:t>‹#›</a:t>
            </a:fld>
            <a:endParaRPr lang="en-GB" dirty="0"/>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03622" y="7329"/>
            <a:ext cx="3182695" cy="907068"/>
          </a:xfrm>
          <a:prstGeom prst="rect">
            <a:avLst/>
          </a:prstGeom>
        </p:spPr>
      </p:pic>
    </p:spTree>
    <p:extLst>
      <p:ext uri="{BB962C8B-B14F-4D97-AF65-F5344CB8AC3E}">
        <p14:creationId xmlns:p14="http://schemas.microsoft.com/office/powerpoint/2010/main" val="1946102441"/>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jpeg"/><Relationship Id="rId21" Type="http://schemas.openxmlformats.org/officeDocument/2006/relationships/image" Target="../media/image28.jpeg"/><Relationship Id="rId7" Type="http://schemas.openxmlformats.org/officeDocument/2006/relationships/image" Target="../media/image14.png"/><Relationship Id="rId12" Type="http://schemas.openxmlformats.org/officeDocument/2006/relationships/image" Target="../media/image19.jpeg"/><Relationship Id="rId17" Type="http://schemas.openxmlformats.org/officeDocument/2006/relationships/image" Target="../media/image24.jpeg"/><Relationship Id="rId2" Type="http://schemas.openxmlformats.org/officeDocument/2006/relationships/notesSlide" Target="../notesSlides/notesSlide1.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png"/><Relationship Id="rId19" Type="http://schemas.openxmlformats.org/officeDocument/2006/relationships/image" Target="../media/image26.jp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595412"/>
            <a:ext cx="9144000" cy="1662551"/>
          </a:xfrm>
        </p:spPr>
        <p:txBody>
          <a:bodyPr/>
          <a:lstStyle/>
          <a:p>
            <a:pPr algn="ctr"/>
            <a:r>
              <a:rPr lang="en-GB" sz="2120" b="0" u="sng" dirty="0"/>
              <a:t>Mario M. Bisi</a:t>
            </a:r>
            <a:r>
              <a:rPr lang="en-GB" sz="2120" b="0" dirty="0"/>
              <a:t> (1), Mike A. Hapgood (1), Richard A. Harrison (1), Mark Gibbs (2), </a:t>
            </a:r>
            <a:r>
              <a:rPr lang="en-GB" sz="2120" b="0" dirty="0" smtClean="0"/>
              <a:t/>
            </a:r>
            <a:br>
              <a:rPr lang="en-GB" sz="2120" b="0" dirty="0" smtClean="0"/>
            </a:br>
            <a:r>
              <a:rPr lang="en-GB" sz="2120" b="0" dirty="0" smtClean="0"/>
              <a:t>Catherine </a:t>
            </a:r>
            <a:r>
              <a:rPr lang="en-GB" sz="2120" b="0" dirty="0"/>
              <a:t>Burnett (2), </a:t>
            </a:r>
            <a:r>
              <a:rPr lang="en-GB" sz="2120" b="0" dirty="0" smtClean="0"/>
              <a:t>and Mike </a:t>
            </a:r>
            <a:r>
              <a:rPr lang="en-GB" sz="2120" b="0" dirty="0"/>
              <a:t>Willis (3</a:t>
            </a:r>
            <a:r>
              <a:rPr lang="en-GB" sz="2120" b="0" dirty="0" smtClean="0"/>
              <a:t>).</a:t>
            </a:r>
            <a:r>
              <a:rPr lang="en-GB" sz="1800" b="0" dirty="0"/>
              <a:t/>
            </a:r>
            <a:br>
              <a:rPr lang="en-GB" sz="1800" b="0" dirty="0"/>
            </a:br>
            <a:r>
              <a:rPr lang="en-GB" sz="800" b="0" dirty="0" smtClean="0"/>
              <a:t/>
            </a:r>
            <a:br>
              <a:rPr lang="en-GB" sz="800" b="0" dirty="0" smtClean="0"/>
            </a:br>
            <a:r>
              <a:rPr lang="en-GB" sz="1600" b="0" dirty="0" smtClean="0"/>
              <a:t>(</a:t>
            </a:r>
            <a:r>
              <a:rPr lang="en-GB" sz="1600" b="0" dirty="0"/>
              <a:t>1) RAL Space, UK Research and Innovation – Science &amp; Technology Facilities Council – Rutherford Appleton Laboratory, Harwell Campus, Oxfordshire, OX11 0QX, </a:t>
            </a:r>
            <a:r>
              <a:rPr lang="en-GB" sz="1600" b="0" dirty="0" smtClean="0"/>
              <a:t>UK.  (</a:t>
            </a:r>
            <a:r>
              <a:rPr lang="en-GB" sz="1600" b="0" dirty="0"/>
              <a:t>2) Met Office Space Weather Operations Centre, Met Office, FitzRoy Road, Exeter, Devon, EX1 3PB, </a:t>
            </a:r>
            <a:r>
              <a:rPr lang="en-GB" sz="1600" b="0" dirty="0" smtClean="0"/>
              <a:t>UK.  </a:t>
            </a:r>
            <a:r>
              <a:rPr lang="en-GB" sz="1600" b="0" dirty="0"/>
              <a:t>(3) UK Space Agency, Electron </a:t>
            </a:r>
            <a:r>
              <a:rPr lang="en-GB" sz="1600" b="0" dirty="0" smtClean="0"/>
              <a:t>Building</a:t>
            </a:r>
            <a:r>
              <a:rPr lang="en-GB" sz="1600" b="0" dirty="0"/>
              <a:t>, Fermi </a:t>
            </a:r>
            <a:r>
              <a:rPr lang="en-GB" sz="1600" b="0" dirty="0" smtClean="0"/>
              <a:t>Avenue, Harwell Campus, Oxfordshire, OX11 0QR, UK</a:t>
            </a:r>
            <a:r>
              <a:rPr lang="en-GB" sz="1600" b="0" dirty="0" smtClean="0"/>
              <a:t>.</a:t>
            </a:r>
            <a:endParaRPr lang="en-GB" sz="1800" b="0" dirty="0"/>
          </a:p>
        </p:txBody>
      </p:sp>
      <p:sp>
        <p:nvSpPr>
          <p:cNvPr id="4" name="Text Placeholder 3"/>
          <p:cNvSpPr>
            <a:spLocks noGrp="1"/>
          </p:cNvSpPr>
          <p:nvPr>
            <p:ph type="body" sz="quarter" idx="10"/>
          </p:nvPr>
        </p:nvSpPr>
        <p:spPr>
          <a:xfrm>
            <a:off x="0" y="880907"/>
            <a:ext cx="9143999" cy="1539022"/>
          </a:xfrm>
        </p:spPr>
        <p:txBody>
          <a:bodyPr/>
          <a:lstStyle/>
          <a:p>
            <a:pPr algn="ctr"/>
            <a:r>
              <a:rPr lang="en-GB" sz="3600" dirty="0"/>
              <a:t>Space Weather in the UK: National Priorities and Contributions to the International Space-Weather Capability and Strategies</a:t>
            </a:r>
            <a:endParaRPr lang="en-GB" sz="3600" i="1" dirty="0"/>
          </a:p>
        </p:txBody>
      </p:sp>
      <p:sp>
        <p:nvSpPr>
          <p:cNvPr id="5" name="Slide Number Placeholder 4"/>
          <p:cNvSpPr>
            <a:spLocks noGrp="1"/>
          </p:cNvSpPr>
          <p:nvPr>
            <p:ph type="sldNum" sz="quarter" idx="11"/>
          </p:nvPr>
        </p:nvSpPr>
        <p:spPr/>
        <p:txBody>
          <a:bodyPr/>
          <a:lstStyle/>
          <a:p>
            <a:fld id="{940600FA-6DE6-4B83-84D2-3DF8FC41D849}" type="slidenum">
              <a:rPr lang="en-GB" smtClean="0"/>
              <a:t>1</a:t>
            </a:fld>
            <a:endParaRPr lang="en-GB" dirty="0"/>
          </a:p>
        </p:txBody>
      </p:sp>
      <p:sp>
        <p:nvSpPr>
          <p:cNvPr id="3" name="Rectangle 2"/>
          <p:cNvSpPr/>
          <p:nvPr/>
        </p:nvSpPr>
        <p:spPr>
          <a:xfrm>
            <a:off x="3168073" y="4257964"/>
            <a:ext cx="5800436" cy="2098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32" descr="Image result for uk space agency">
            <a:extLst>
              <a:ext uri="{FF2B5EF4-FFF2-40B4-BE49-F238E27FC236}">
                <a16:creationId xmlns:a16="http://schemas.microsoft.com/office/drawing/2014/main" id="{401CE159-5687-46DF-A395-5304628D0B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1416" y="5544000"/>
            <a:ext cx="1944895" cy="545416"/>
          </a:xfrm>
          <a:prstGeom prst="rect">
            <a:avLst/>
          </a:prstGeom>
          <a:solidFill>
            <a:schemeClr val="bg1"/>
          </a:solidFill>
          <a:extLst/>
        </p:spPr>
      </p:pic>
      <p:pic>
        <p:nvPicPr>
          <p:cNvPr id="10" name="Picture 30" descr="Image result for met office">
            <a:extLst>
              <a:ext uri="{FF2B5EF4-FFF2-40B4-BE49-F238E27FC236}">
                <a16:creationId xmlns:a16="http://schemas.microsoft.com/office/drawing/2014/main" id="{13CE14FD-CDB1-45FF-A0B7-DA92CE06D5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2983" y="4392000"/>
            <a:ext cx="1101759" cy="1101759"/>
          </a:xfrm>
          <a:prstGeom prst="rect">
            <a:avLst/>
          </a:prstGeom>
          <a:solidFill>
            <a:schemeClr val="bg1"/>
          </a:solidFill>
          <a:extLst/>
        </p:spPr>
      </p:pic>
      <p:pic>
        <p:nvPicPr>
          <p:cNvPr id="8" name="movie4.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109855" y="4322940"/>
            <a:ext cx="2480594" cy="1860446"/>
          </a:xfrm>
          <a:prstGeom prst="rect">
            <a:avLst/>
          </a:prstGeom>
        </p:spPr>
      </p:pic>
    </p:spTree>
    <p:extLst>
      <p:ext uri="{BB962C8B-B14F-4D97-AF65-F5344CB8AC3E}">
        <p14:creationId xmlns:p14="http://schemas.microsoft.com/office/powerpoint/2010/main" val="256058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410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Understand Impact</a:t>
            </a:r>
          </a:p>
        </p:txBody>
      </p:sp>
      <p:sp>
        <p:nvSpPr>
          <p:cNvPr id="4" name="Slide Number Placeholder 3"/>
          <p:cNvSpPr>
            <a:spLocks noGrp="1"/>
          </p:cNvSpPr>
          <p:nvPr>
            <p:ph type="sldNum" sz="quarter" idx="10"/>
          </p:nvPr>
        </p:nvSpPr>
        <p:spPr/>
        <p:txBody>
          <a:bodyPr/>
          <a:lstStyle/>
          <a:p>
            <a:fld id="{940600FA-6DE6-4B83-84D2-3DF8FC41D849}" type="slidenum">
              <a:rPr lang="en-GB" smtClean="0"/>
              <a:pPr/>
              <a:t>10</a:t>
            </a:fld>
            <a:endParaRPr lang="en-GB" dirty="0"/>
          </a:p>
        </p:txBody>
      </p:sp>
      <p:grpSp>
        <p:nvGrpSpPr>
          <p:cNvPr id="162" name="Group 161"/>
          <p:cNvGrpSpPr/>
          <p:nvPr/>
        </p:nvGrpSpPr>
        <p:grpSpPr>
          <a:xfrm>
            <a:off x="0" y="990000"/>
            <a:ext cx="9072323" cy="3775911"/>
            <a:chOff x="31903" y="921124"/>
            <a:chExt cx="9072323" cy="3775911"/>
          </a:xfrm>
        </p:grpSpPr>
        <p:sp>
          <p:nvSpPr>
            <p:cNvPr id="103" name="Freeform 102"/>
            <p:cNvSpPr/>
            <p:nvPr/>
          </p:nvSpPr>
          <p:spPr>
            <a:xfrm>
              <a:off x="8207291" y="2572134"/>
              <a:ext cx="91440" cy="242298"/>
            </a:xfrm>
            <a:custGeom>
              <a:avLst/>
              <a:gdLst/>
              <a:ahLst/>
              <a:cxnLst/>
              <a:rect l="0" t="0" r="0" b="0"/>
              <a:pathLst>
                <a:path>
                  <a:moveTo>
                    <a:pt x="45720" y="0"/>
                  </a:moveTo>
                  <a:lnTo>
                    <a:pt x="45720" y="242298"/>
                  </a:lnTo>
                  <a:lnTo>
                    <a:pt x="124730" y="24229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4" name="Freeform 103"/>
            <p:cNvSpPr/>
            <p:nvPr/>
          </p:nvSpPr>
          <p:spPr>
            <a:xfrm>
              <a:off x="8417986" y="1923179"/>
              <a:ext cx="91440" cy="385587"/>
            </a:xfrm>
            <a:custGeom>
              <a:avLst/>
              <a:gdLst/>
              <a:ahLst/>
              <a:cxnLst/>
              <a:rect l="0" t="0" r="0" b="0"/>
              <a:pathLst>
                <a:path>
                  <a:moveTo>
                    <a:pt x="45725" y="0"/>
                  </a:moveTo>
                  <a:lnTo>
                    <a:pt x="45725" y="330279"/>
                  </a:lnTo>
                  <a:lnTo>
                    <a:pt x="45720" y="330279"/>
                  </a:lnTo>
                  <a:lnTo>
                    <a:pt x="45720" y="38558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5" name="Freeform 104"/>
            <p:cNvSpPr/>
            <p:nvPr/>
          </p:nvSpPr>
          <p:spPr>
            <a:xfrm>
              <a:off x="8417986" y="1441635"/>
              <a:ext cx="91440" cy="218175"/>
            </a:xfrm>
            <a:custGeom>
              <a:avLst/>
              <a:gdLst/>
              <a:ahLst/>
              <a:cxnLst/>
              <a:rect l="0" t="0" r="0" b="0"/>
              <a:pathLst>
                <a:path>
                  <a:moveTo>
                    <a:pt x="45720" y="0"/>
                  </a:moveTo>
                  <a:lnTo>
                    <a:pt x="45720" y="162868"/>
                  </a:lnTo>
                  <a:lnTo>
                    <a:pt x="45725" y="162868"/>
                  </a:lnTo>
                  <a:lnTo>
                    <a:pt x="45725" y="21817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6" name="Freeform 105"/>
            <p:cNvSpPr/>
            <p:nvPr/>
          </p:nvSpPr>
          <p:spPr>
            <a:xfrm>
              <a:off x="7561627" y="2572134"/>
              <a:ext cx="91440" cy="242298"/>
            </a:xfrm>
            <a:custGeom>
              <a:avLst/>
              <a:gdLst/>
              <a:ahLst/>
              <a:cxnLst/>
              <a:rect l="0" t="0" r="0" b="0"/>
              <a:pathLst>
                <a:path>
                  <a:moveTo>
                    <a:pt x="45720" y="0"/>
                  </a:moveTo>
                  <a:lnTo>
                    <a:pt x="45720" y="242298"/>
                  </a:lnTo>
                  <a:lnTo>
                    <a:pt x="124730" y="24229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7" name="Freeform 106"/>
            <p:cNvSpPr/>
            <p:nvPr/>
          </p:nvSpPr>
          <p:spPr>
            <a:xfrm>
              <a:off x="7772322" y="1923179"/>
              <a:ext cx="91440" cy="385587"/>
            </a:xfrm>
            <a:custGeom>
              <a:avLst/>
              <a:gdLst/>
              <a:ahLst/>
              <a:cxnLst/>
              <a:rect l="0" t="0" r="0" b="0"/>
              <a:pathLst>
                <a:path>
                  <a:moveTo>
                    <a:pt x="45725" y="0"/>
                  </a:moveTo>
                  <a:lnTo>
                    <a:pt x="45725" y="330279"/>
                  </a:lnTo>
                  <a:lnTo>
                    <a:pt x="45720" y="330279"/>
                  </a:lnTo>
                  <a:lnTo>
                    <a:pt x="45720" y="38558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8" name="Freeform 107"/>
            <p:cNvSpPr/>
            <p:nvPr/>
          </p:nvSpPr>
          <p:spPr>
            <a:xfrm>
              <a:off x="7512087" y="1441635"/>
              <a:ext cx="305960" cy="218175"/>
            </a:xfrm>
            <a:custGeom>
              <a:avLst/>
              <a:gdLst/>
              <a:ahLst/>
              <a:cxnLst/>
              <a:rect l="0" t="0" r="0" b="0"/>
              <a:pathLst>
                <a:path>
                  <a:moveTo>
                    <a:pt x="0" y="0"/>
                  </a:moveTo>
                  <a:lnTo>
                    <a:pt x="0" y="162868"/>
                  </a:lnTo>
                  <a:lnTo>
                    <a:pt x="305960" y="162868"/>
                  </a:lnTo>
                  <a:lnTo>
                    <a:pt x="305960" y="21817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9" name="Freeform 108"/>
            <p:cNvSpPr/>
            <p:nvPr/>
          </p:nvSpPr>
          <p:spPr>
            <a:xfrm>
              <a:off x="6904165" y="2572134"/>
              <a:ext cx="91440" cy="561188"/>
            </a:xfrm>
            <a:custGeom>
              <a:avLst/>
              <a:gdLst/>
              <a:ahLst/>
              <a:cxnLst/>
              <a:rect l="0" t="0" r="0" b="0"/>
              <a:pathLst>
                <a:path>
                  <a:moveTo>
                    <a:pt x="65830" y="0"/>
                  </a:moveTo>
                  <a:lnTo>
                    <a:pt x="45720" y="56118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0" name="Freeform 109"/>
            <p:cNvSpPr/>
            <p:nvPr/>
          </p:nvSpPr>
          <p:spPr>
            <a:xfrm>
              <a:off x="6924276" y="2572134"/>
              <a:ext cx="91440" cy="242298"/>
            </a:xfrm>
            <a:custGeom>
              <a:avLst/>
              <a:gdLst/>
              <a:ahLst/>
              <a:cxnLst/>
              <a:rect l="0" t="0" r="0" b="0"/>
              <a:pathLst>
                <a:path>
                  <a:moveTo>
                    <a:pt x="45720" y="0"/>
                  </a:moveTo>
                  <a:lnTo>
                    <a:pt x="45720" y="242298"/>
                  </a:lnTo>
                  <a:lnTo>
                    <a:pt x="124730" y="24229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1" name="Freeform 110"/>
            <p:cNvSpPr/>
            <p:nvPr/>
          </p:nvSpPr>
          <p:spPr>
            <a:xfrm>
              <a:off x="7134971" y="1924377"/>
              <a:ext cx="91440" cy="384388"/>
            </a:xfrm>
            <a:custGeom>
              <a:avLst/>
              <a:gdLst/>
              <a:ahLst/>
              <a:cxnLst/>
              <a:rect l="0" t="0" r="0" b="0"/>
              <a:pathLst>
                <a:path>
                  <a:moveTo>
                    <a:pt x="45720" y="0"/>
                  </a:moveTo>
                  <a:lnTo>
                    <a:pt x="45720" y="38438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2" name="Freeform 111"/>
            <p:cNvSpPr/>
            <p:nvPr/>
          </p:nvSpPr>
          <p:spPr>
            <a:xfrm>
              <a:off x="7180691" y="1441635"/>
              <a:ext cx="331396" cy="219373"/>
            </a:xfrm>
            <a:custGeom>
              <a:avLst/>
              <a:gdLst/>
              <a:ahLst/>
              <a:cxnLst/>
              <a:rect l="0" t="0" r="0" b="0"/>
              <a:pathLst>
                <a:path>
                  <a:moveTo>
                    <a:pt x="331396" y="0"/>
                  </a:moveTo>
                  <a:lnTo>
                    <a:pt x="331396" y="164066"/>
                  </a:lnTo>
                  <a:lnTo>
                    <a:pt x="0" y="164066"/>
                  </a:lnTo>
                  <a:lnTo>
                    <a:pt x="0" y="21937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3" name="Freeform 112"/>
            <p:cNvSpPr/>
            <p:nvPr/>
          </p:nvSpPr>
          <p:spPr>
            <a:xfrm>
              <a:off x="5581449" y="1924377"/>
              <a:ext cx="961889" cy="384388"/>
            </a:xfrm>
            <a:custGeom>
              <a:avLst/>
              <a:gdLst/>
              <a:ahLst/>
              <a:cxnLst/>
              <a:rect l="0" t="0" r="0" b="0"/>
              <a:pathLst>
                <a:path>
                  <a:moveTo>
                    <a:pt x="0" y="0"/>
                  </a:moveTo>
                  <a:lnTo>
                    <a:pt x="0" y="329081"/>
                  </a:lnTo>
                  <a:lnTo>
                    <a:pt x="961889" y="329081"/>
                  </a:lnTo>
                  <a:lnTo>
                    <a:pt x="961889" y="38438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4" name="Freeform 113"/>
            <p:cNvSpPr/>
            <p:nvPr/>
          </p:nvSpPr>
          <p:spPr>
            <a:xfrm>
              <a:off x="5581449" y="1924377"/>
              <a:ext cx="324538" cy="384388"/>
            </a:xfrm>
            <a:custGeom>
              <a:avLst/>
              <a:gdLst/>
              <a:ahLst/>
              <a:cxnLst/>
              <a:rect l="0" t="0" r="0" b="0"/>
              <a:pathLst>
                <a:path>
                  <a:moveTo>
                    <a:pt x="0" y="0"/>
                  </a:moveTo>
                  <a:lnTo>
                    <a:pt x="0" y="329081"/>
                  </a:lnTo>
                  <a:lnTo>
                    <a:pt x="324538" y="329081"/>
                  </a:lnTo>
                  <a:lnTo>
                    <a:pt x="324538" y="38438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5" name="Freeform 114"/>
            <p:cNvSpPr/>
            <p:nvPr/>
          </p:nvSpPr>
          <p:spPr>
            <a:xfrm>
              <a:off x="5268636" y="1924377"/>
              <a:ext cx="312813" cy="384388"/>
            </a:xfrm>
            <a:custGeom>
              <a:avLst/>
              <a:gdLst/>
              <a:ahLst/>
              <a:cxnLst/>
              <a:rect l="0" t="0" r="0" b="0"/>
              <a:pathLst>
                <a:path>
                  <a:moveTo>
                    <a:pt x="312813" y="0"/>
                  </a:moveTo>
                  <a:lnTo>
                    <a:pt x="312813" y="329081"/>
                  </a:lnTo>
                  <a:lnTo>
                    <a:pt x="0" y="329081"/>
                  </a:lnTo>
                  <a:lnTo>
                    <a:pt x="0" y="38438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6" name="Freeform 115"/>
            <p:cNvSpPr/>
            <p:nvPr/>
          </p:nvSpPr>
          <p:spPr>
            <a:xfrm>
              <a:off x="4374870" y="2572134"/>
              <a:ext cx="91440" cy="616282"/>
            </a:xfrm>
            <a:custGeom>
              <a:avLst/>
              <a:gdLst/>
              <a:ahLst/>
              <a:cxnLst/>
              <a:rect l="0" t="0" r="0" b="0"/>
              <a:pathLst>
                <a:path>
                  <a:moveTo>
                    <a:pt x="45720" y="0"/>
                  </a:moveTo>
                  <a:lnTo>
                    <a:pt x="45720" y="616282"/>
                  </a:lnTo>
                  <a:lnTo>
                    <a:pt x="124730" y="61628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7" name="Freeform 116"/>
            <p:cNvSpPr/>
            <p:nvPr/>
          </p:nvSpPr>
          <p:spPr>
            <a:xfrm>
              <a:off x="4374870" y="2572134"/>
              <a:ext cx="91440" cy="242298"/>
            </a:xfrm>
            <a:custGeom>
              <a:avLst/>
              <a:gdLst/>
              <a:ahLst/>
              <a:cxnLst/>
              <a:rect l="0" t="0" r="0" b="0"/>
              <a:pathLst>
                <a:path>
                  <a:moveTo>
                    <a:pt x="45720" y="0"/>
                  </a:moveTo>
                  <a:lnTo>
                    <a:pt x="45720" y="242298"/>
                  </a:lnTo>
                  <a:lnTo>
                    <a:pt x="124730" y="24229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8" name="Freeform 117"/>
            <p:cNvSpPr/>
            <p:nvPr/>
          </p:nvSpPr>
          <p:spPr>
            <a:xfrm>
              <a:off x="4631284" y="1924377"/>
              <a:ext cx="950164" cy="384388"/>
            </a:xfrm>
            <a:custGeom>
              <a:avLst/>
              <a:gdLst/>
              <a:ahLst/>
              <a:cxnLst/>
              <a:rect l="0" t="0" r="0" b="0"/>
              <a:pathLst>
                <a:path>
                  <a:moveTo>
                    <a:pt x="950164" y="0"/>
                  </a:moveTo>
                  <a:lnTo>
                    <a:pt x="950164" y="329081"/>
                  </a:lnTo>
                  <a:lnTo>
                    <a:pt x="0" y="329081"/>
                  </a:lnTo>
                  <a:lnTo>
                    <a:pt x="0" y="38438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9" name="Freeform 118"/>
            <p:cNvSpPr/>
            <p:nvPr/>
          </p:nvSpPr>
          <p:spPr>
            <a:xfrm>
              <a:off x="4105280" y="1441635"/>
              <a:ext cx="1476169" cy="219373"/>
            </a:xfrm>
            <a:custGeom>
              <a:avLst/>
              <a:gdLst/>
              <a:ahLst/>
              <a:cxnLst/>
              <a:rect l="0" t="0" r="0" b="0"/>
              <a:pathLst>
                <a:path>
                  <a:moveTo>
                    <a:pt x="0" y="0"/>
                  </a:moveTo>
                  <a:lnTo>
                    <a:pt x="0" y="164066"/>
                  </a:lnTo>
                  <a:lnTo>
                    <a:pt x="1476169" y="164066"/>
                  </a:lnTo>
                  <a:lnTo>
                    <a:pt x="1476169" y="21937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0" name="Freeform 119"/>
            <p:cNvSpPr/>
            <p:nvPr/>
          </p:nvSpPr>
          <p:spPr>
            <a:xfrm>
              <a:off x="2725092" y="1924377"/>
              <a:ext cx="1268840" cy="384388"/>
            </a:xfrm>
            <a:custGeom>
              <a:avLst/>
              <a:gdLst/>
              <a:ahLst/>
              <a:cxnLst/>
              <a:rect l="0" t="0" r="0" b="0"/>
              <a:pathLst>
                <a:path>
                  <a:moveTo>
                    <a:pt x="0" y="0"/>
                  </a:moveTo>
                  <a:lnTo>
                    <a:pt x="0" y="329081"/>
                  </a:lnTo>
                  <a:lnTo>
                    <a:pt x="1268840" y="329081"/>
                  </a:lnTo>
                  <a:lnTo>
                    <a:pt x="1268840" y="38438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1" name="Freeform 120"/>
            <p:cNvSpPr/>
            <p:nvPr/>
          </p:nvSpPr>
          <p:spPr>
            <a:xfrm>
              <a:off x="3100166" y="2572134"/>
              <a:ext cx="91440" cy="242298"/>
            </a:xfrm>
            <a:custGeom>
              <a:avLst/>
              <a:gdLst/>
              <a:ahLst/>
              <a:cxnLst/>
              <a:rect l="0" t="0" r="0" b="0"/>
              <a:pathLst>
                <a:path>
                  <a:moveTo>
                    <a:pt x="45720" y="0"/>
                  </a:moveTo>
                  <a:lnTo>
                    <a:pt x="45720" y="242298"/>
                  </a:lnTo>
                  <a:lnTo>
                    <a:pt x="124730" y="24229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2" name="Freeform 121"/>
            <p:cNvSpPr/>
            <p:nvPr/>
          </p:nvSpPr>
          <p:spPr>
            <a:xfrm>
              <a:off x="2725092" y="1924377"/>
              <a:ext cx="631488" cy="384388"/>
            </a:xfrm>
            <a:custGeom>
              <a:avLst/>
              <a:gdLst/>
              <a:ahLst/>
              <a:cxnLst/>
              <a:rect l="0" t="0" r="0" b="0"/>
              <a:pathLst>
                <a:path>
                  <a:moveTo>
                    <a:pt x="0" y="0"/>
                  </a:moveTo>
                  <a:lnTo>
                    <a:pt x="0" y="329081"/>
                  </a:lnTo>
                  <a:lnTo>
                    <a:pt x="631488" y="329081"/>
                  </a:lnTo>
                  <a:lnTo>
                    <a:pt x="631488" y="38438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3" name="Freeform 122"/>
            <p:cNvSpPr/>
            <p:nvPr/>
          </p:nvSpPr>
          <p:spPr>
            <a:xfrm>
              <a:off x="2462815" y="2572134"/>
              <a:ext cx="91440" cy="884791"/>
            </a:xfrm>
            <a:custGeom>
              <a:avLst/>
              <a:gdLst/>
              <a:ahLst/>
              <a:cxnLst/>
              <a:rect l="0" t="0" r="0" b="0"/>
              <a:pathLst>
                <a:path>
                  <a:moveTo>
                    <a:pt x="45720" y="0"/>
                  </a:moveTo>
                  <a:lnTo>
                    <a:pt x="45720" y="884791"/>
                  </a:lnTo>
                  <a:lnTo>
                    <a:pt x="98193" y="8847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4" name="Freeform 123"/>
            <p:cNvSpPr/>
            <p:nvPr/>
          </p:nvSpPr>
          <p:spPr>
            <a:xfrm>
              <a:off x="2462815" y="2572134"/>
              <a:ext cx="91440" cy="476825"/>
            </a:xfrm>
            <a:custGeom>
              <a:avLst/>
              <a:gdLst/>
              <a:ahLst/>
              <a:cxnLst/>
              <a:rect l="0" t="0" r="0" b="0"/>
              <a:pathLst>
                <a:path>
                  <a:moveTo>
                    <a:pt x="45720" y="0"/>
                  </a:moveTo>
                  <a:lnTo>
                    <a:pt x="45720" y="476825"/>
                  </a:lnTo>
                  <a:lnTo>
                    <a:pt x="105699" y="47682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5" name="Freeform 124"/>
            <p:cNvSpPr/>
            <p:nvPr/>
          </p:nvSpPr>
          <p:spPr>
            <a:xfrm>
              <a:off x="2673510" y="1924377"/>
              <a:ext cx="91440" cy="384388"/>
            </a:xfrm>
            <a:custGeom>
              <a:avLst/>
              <a:gdLst/>
              <a:ahLst/>
              <a:cxnLst/>
              <a:rect l="0" t="0" r="0" b="0"/>
              <a:pathLst>
                <a:path>
                  <a:moveTo>
                    <a:pt x="51582" y="0"/>
                  </a:moveTo>
                  <a:lnTo>
                    <a:pt x="51582" y="329081"/>
                  </a:lnTo>
                  <a:lnTo>
                    <a:pt x="45720" y="329081"/>
                  </a:lnTo>
                  <a:lnTo>
                    <a:pt x="45720" y="38438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6" name="Freeform 125"/>
            <p:cNvSpPr/>
            <p:nvPr/>
          </p:nvSpPr>
          <p:spPr>
            <a:xfrm>
              <a:off x="1825463" y="2572134"/>
              <a:ext cx="91440" cy="242298"/>
            </a:xfrm>
            <a:custGeom>
              <a:avLst/>
              <a:gdLst/>
              <a:ahLst/>
              <a:cxnLst/>
              <a:rect l="0" t="0" r="0" b="0"/>
              <a:pathLst>
                <a:path>
                  <a:moveTo>
                    <a:pt x="45720" y="0"/>
                  </a:moveTo>
                  <a:lnTo>
                    <a:pt x="45720" y="242298"/>
                  </a:lnTo>
                  <a:lnTo>
                    <a:pt x="124730" y="24229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7" name="Freeform 126"/>
            <p:cNvSpPr/>
            <p:nvPr/>
          </p:nvSpPr>
          <p:spPr>
            <a:xfrm>
              <a:off x="2081878" y="1924377"/>
              <a:ext cx="643214" cy="384388"/>
            </a:xfrm>
            <a:custGeom>
              <a:avLst/>
              <a:gdLst/>
              <a:ahLst/>
              <a:cxnLst/>
              <a:rect l="0" t="0" r="0" b="0"/>
              <a:pathLst>
                <a:path>
                  <a:moveTo>
                    <a:pt x="643214" y="0"/>
                  </a:moveTo>
                  <a:lnTo>
                    <a:pt x="643214" y="329081"/>
                  </a:lnTo>
                  <a:lnTo>
                    <a:pt x="0" y="329081"/>
                  </a:lnTo>
                  <a:lnTo>
                    <a:pt x="0" y="38438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8" name="Freeform 127"/>
            <p:cNvSpPr/>
            <p:nvPr/>
          </p:nvSpPr>
          <p:spPr>
            <a:xfrm>
              <a:off x="1224858" y="2572134"/>
              <a:ext cx="91440" cy="242298"/>
            </a:xfrm>
            <a:custGeom>
              <a:avLst/>
              <a:gdLst/>
              <a:ahLst/>
              <a:cxnLst/>
              <a:rect l="0" t="0" r="0" b="0"/>
              <a:pathLst>
                <a:path>
                  <a:moveTo>
                    <a:pt x="45720" y="0"/>
                  </a:moveTo>
                  <a:lnTo>
                    <a:pt x="45720" y="242298"/>
                  </a:lnTo>
                  <a:lnTo>
                    <a:pt x="87984" y="24229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9" name="Freeform 128"/>
            <p:cNvSpPr/>
            <p:nvPr/>
          </p:nvSpPr>
          <p:spPr>
            <a:xfrm>
              <a:off x="1481273" y="1924377"/>
              <a:ext cx="1243819" cy="384388"/>
            </a:xfrm>
            <a:custGeom>
              <a:avLst/>
              <a:gdLst/>
              <a:ahLst/>
              <a:cxnLst/>
              <a:rect l="0" t="0" r="0" b="0"/>
              <a:pathLst>
                <a:path>
                  <a:moveTo>
                    <a:pt x="1243819" y="0"/>
                  </a:moveTo>
                  <a:lnTo>
                    <a:pt x="1243819" y="329081"/>
                  </a:lnTo>
                  <a:lnTo>
                    <a:pt x="0" y="329081"/>
                  </a:lnTo>
                  <a:lnTo>
                    <a:pt x="0" y="38438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0" name="Freeform 129"/>
            <p:cNvSpPr/>
            <p:nvPr/>
          </p:nvSpPr>
          <p:spPr>
            <a:xfrm>
              <a:off x="2725092" y="1441635"/>
              <a:ext cx="1380187" cy="219373"/>
            </a:xfrm>
            <a:custGeom>
              <a:avLst/>
              <a:gdLst/>
              <a:ahLst/>
              <a:cxnLst/>
              <a:rect l="0" t="0" r="0" b="0"/>
              <a:pathLst>
                <a:path>
                  <a:moveTo>
                    <a:pt x="1380187" y="0"/>
                  </a:moveTo>
                  <a:lnTo>
                    <a:pt x="1380187" y="164066"/>
                  </a:lnTo>
                  <a:lnTo>
                    <a:pt x="0" y="164066"/>
                  </a:lnTo>
                  <a:lnTo>
                    <a:pt x="0" y="21937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1" name="Freeform 130"/>
            <p:cNvSpPr/>
            <p:nvPr/>
          </p:nvSpPr>
          <p:spPr>
            <a:xfrm>
              <a:off x="3841911" y="1017522"/>
              <a:ext cx="526736" cy="422813"/>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solidFill>
                    <a:schemeClr val="tx1"/>
                  </a:solidFill>
                  <a:latin typeface="Times New Roman" panose="02020603050405020304" pitchFamily="18" charset="0"/>
                  <a:cs typeface="Times New Roman" panose="02020603050405020304" pitchFamily="18" charset="0"/>
                </a:rPr>
                <a:t>Coronal Mass </a:t>
              </a:r>
              <a:r>
                <a:rPr lang="en-US" sz="1100" kern="1200" baseline="-25000" dirty="0" smtClean="0">
                  <a:solidFill>
                    <a:schemeClr val="tx1"/>
                  </a:solidFill>
                  <a:latin typeface="Times New Roman" panose="02020603050405020304" pitchFamily="18" charset="0"/>
                  <a:cs typeface="Times New Roman" panose="02020603050405020304" pitchFamily="18" charset="0"/>
                </a:rPr>
                <a:t>Ejection</a:t>
              </a:r>
            </a:p>
            <a:p>
              <a:pPr lvl="0" algn="ctr" defTabSz="488950">
                <a:lnSpc>
                  <a:spcPct val="100000"/>
                </a:lnSpc>
                <a:spcBef>
                  <a:spcPct val="0"/>
                </a:spcBef>
                <a:spcAft>
                  <a:spcPts val="0"/>
                </a:spcAft>
              </a:pPr>
              <a:endParaRPr lang="en-US" sz="1100" kern="1200" baseline="-25000" dirty="0" smtClean="0">
                <a:solidFill>
                  <a:schemeClr val="tx1"/>
                </a:solidFill>
                <a:latin typeface="Times New Roman" panose="02020603050405020304" pitchFamily="18" charset="0"/>
                <a:cs typeface="Times New Roman" panose="02020603050405020304" pitchFamily="18" charset="0"/>
              </a:endParaRPr>
            </a:p>
          </p:txBody>
        </p:sp>
        <p:sp>
          <p:nvSpPr>
            <p:cNvPr id="132" name="Freeform 131"/>
            <p:cNvSpPr/>
            <p:nvPr/>
          </p:nvSpPr>
          <p:spPr>
            <a:xfrm>
              <a:off x="2461724" y="1661008"/>
              <a:ext cx="526736" cy="373983"/>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solidFill>
                    <a:schemeClr val="tx1"/>
                  </a:solidFill>
                  <a:latin typeface="Times New Roman" panose="02020603050405020304" pitchFamily="18" charset="0"/>
                  <a:cs typeface="Times New Roman" panose="02020603050405020304" pitchFamily="18" charset="0"/>
                </a:rPr>
                <a:t>Geomagnetic storm</a:t>
              </a:r>
            </a:p>
          </p:txBody>
        </p:sp>
        <p:sp>
          <p:nvSpPr>
            <p:cNvPr id="133" name="Freeform 132"/>
            <p:cNvSpPr/>
            <p:nvPr/>
          </p:nvSpPr>
          <p:spPr>
            <a:xfrm>
              <a:off x="1217905" y="2308765"/>
              <a:ext cx="526736" cy="330775"/>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latin typeface="Times New Roman" panose="02020603050405020304" pitchFamily="18" charset="0"/>
                  <a:cs typeface="Times New Roman" panose="02020603050405020304" pitchFamily="18" charset="0"/>
                </a:rPr>
                <a:t>GICs</a:t>
              </a:r>
            </a:p>
          </p:txBody>
        </p:sp>
        <p:sp>
          <p:nvSpPr>
            <p:cNvPr id="134" name="Freeform 133"/>
            <p:cNvSpPr/>
            <p:nvPr/>
          </p:nvSpPr>
          <p:spPr>
            <a:xfrm>
              <a:off x="1312842" y="2682749"/>
              <a:ext cx="526736" cy="263368"/>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latin typeface="Times New Roman" panose="02020603050405020304" pitchFamily="18" charset="0"/>
                  <a:cs typeface="Times New Roman" panose="02020603050405020304" pitchFamily="18" charset="0"/>
                </a:rPr>
                <a:t>Power grid</a:t>
              </a:r>
            </a:p>
          </p:txBody>
        </p:sp>
        <p:sp>
          <p:nvSpPr>
            <p:cNvPr id="135" name="Freeform 134"/>
            <p:cNvSpPr/>
            <p:nvPr/>
          </p:nvSpPr>
          <p:spPr>
            <a:xfrm>
              <a:off x="1818510" y="2308766"/>
              <a:ext cx="526736" cy="330774"/>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latin typeface="Times New Roman" panose="02020603050405020304" pitchFamily="18" charset="0"/>
                  <a:cs typeface="Times New Roman" panose="02020603050405020304" pitchFamily="18" charset="0"/>
                </a:rPr>
                <a:t>Ionospheric </a:t>
              </a:r>
              <a:r>
                <a:rPr lang="en-US" sz="1100" kern="1200" baseline="-25000" dirty="0" smtClean="0">
                  <a:latin typeface="Times New Roman" panose="02020603050405020304" pitchFamily="18" charset="0"/>
                  <a:cs typeface="Times New Roman" panose="02020603050405020304" pitchFamily="18" charset="0"/>
                </a:rPr>
                <a:t>storm</a:t>
              </a:r>
            </a:p>
            <a:p>
              <a:pPr lvl="0" algn="ctr" defTabSz="488950">
                <a:lnSpc>
                  <a:spcPct val="100000"/>
                </a:lnSpc>
                <a:spcBef>
                  <a:spcPct val="0"/>
                </a:spcBef>
                <a:spcAft>
                  <a:spcPts val="0"/>
                </a:spcAft>
              </a:pPr>
              <a:endParaRPr lang="en-US" sz="1100" baseline="-25000" dirty="0">
                <a:latin typeface="Times New Roman" panose="02020603050405020304" pitchFamily="18" charset="0"/>
                <a:cs typeface="Times New Roman" panose="02020603050405020304" pitchFamily="18" charset="0"/>
              </a:endParaRPr>
            </a:p>
          </p:txBody>
        </p:sp>
        <p:sp>
          <p:nvSpPr>
            <p:cNvPr id="136" name="Freeform 135"/>
            <p:cNvSpPr/>
            <p:nvPr/>
          </p:nvSpPr>
          <p:spPr>
            <a:xfrm>
              <a:off x="1950194" y="2682749"/>
              <a:ext cx="526736" cy="263368"/>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latin typeface="Times New Roman" panose="02020603050405020304" pitchFamily="18" charset="0"/>
                  <a:cs typeface="Times New Roman" panose="02020603050405020304" pitchFamily="18" charset="0"/>
                </a:rPr>
                <a:t>GNSS</a:t>
              </a:r>
            </a:p>
          </p:txBody>
        </p:sp>
        <p:sp>
          <p:nvSpPr>
            <p:cNvPr id="137" name="Freeform 136"/>
            <p:cNvSpPr/>
            <p:nvPr/>
          </p:nvSpPr>
          <p:spPr>
            <a:xfrm>
              <a:off x="2455861" y="2308766"/>
              <a:ext cx="526736" cy="334736"/>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latin typeface="Times New Roman" panose="02020603050405020304" pitchFamily="18" charset="0"/>
                  <a:cs typeface="Times New Roman" panose="02020603050405020304" pitchFamily="18" charset="0"/>
                </a:rPr>
                <a:t>Ionospheric </a:t>
              </a:r>
              <a:r>
                <a:rPr lang="en-US" sz="1100" kern="1200" baseline="-25000" dirty="0" smtClean="0">
                  <a:latin typeface="Times New Roman" panose="02020603050405020304" pitchFamily="18" charset="0"/>
                  <a:cs typeface="Times New Roman" panose="02020603050405020304" pitchFamily="18" charset="0"/>
                </a:rPr>
                <a:t>scintillation</a:t>
              </a:r>
            </a:p>
          </p:txBody>
        </p:sp>
        <p:sp>
          <p:nvSpPr>
            <p:cNvPr id="138" name="Freeform 137"/>
            <p:cNvSpPr/>
            <p:nvPr/>
          </p:nvSpPr>
          <p:spPr>
            <a:xfrm>
              <a:off x="2568514" y="2917276"/>
              <a:ext cx="526736" cy="263368"/>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latin typeface="Times New Roman" panose="02020603050405020304" pitchFamily="18" charset="0"/>
                  <a:cs typeface="Times New Roman" panose="02020603050405020304" pitchFamily="18" charset="0"/>
                </a:rPr>
                <a:t>SATCOM</a:t>
              </a:r>
            </a:p>
          </p:txBody>
        </p:sp>
        <p:sp>
          <p:nvSpPr>
            <p:cNvPr id="139" name="Freeform 138"/>
            <p:cNvSpPr/>
            <p:nvPr/>
          </p:nvSpPr>
          <p:spPr>
            <a:xfrm>
              <a:off x="2561008" y="3325242"/>
              <a:ext cx="526736" cy="263368"/>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latin typeface="Times New Roman" panose="02020603050405020304" pitchFamily="18" charset="0"/>
                  <a:cs typeface="Times New Roman" panose="02020603050405020304" pitchFamily="18" charset="0"/>
                </a:rPr>
                <a:t>GNSS</a:t>
              </a:r>
            </a:p>
          </p:txBody>
        </p:sp>
        <p:sp>
          <p:nvSpPr>
            <p:cNvPr id="140" name="Freeform 139"/>
            <p:cNvSpPr/>
            <p:nvPr/>
          </p:nvSpPr>
          <p:spPr>
            <a:xfrm>
              <a:off x="3093213" y="2308766"/>
              <a:ext cx="526736" cy="330774"/>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latin typeface="Times New Roman" panose="02020603050405020304" pitchFamily="18" charset="0"/>
                  <a:cs typeface="Times New Roman" panose="02020603050405020304" pitchFamily="18" charset="0"/>
                </a:rPr>
                <a:t>Spacecraft charging</a:t>
              </a:r>
            </a:p>
          </p:txBody>
        </p:sp>
        <p:sp>
          <p:nvSpPr>
            <p:cNvPr id="141" name="Freeform 140"/>
            <p:cNvSpPr/>
            <p:nvPr/>
          </p:nvSpPr>
          <p:spPr>
            <a:xfrm>
              <a:off x="3224897" y="2682749"/>
              <a:ext cx="526736" cy="318889"/>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smtClean="0">
                  <a:latin typeface="Times New Roman" panose="02020603050405020304" pitchFamily="18" charset="0"/>
                  <a:cs typeface="Times New Roman" panose="02020603050405020304" pitchFamily="18" charset="0"/>
                </a:rPr>
                <a:t>Satellite anomalies</a:t>
              </a:r>
            </a:p>
            <a:p>
              <a:pPr lvl="0" algn="ctr" defTabSz="488950">
                <a:lnSpc>
                  <a:spcPct val="100000"/>
                </a:lnSpc>
                <a:spcBef>
                  <a:spcPct val="0"/>
                </a:spcBef>
                <a:spcAft>
                  <a:spcPts val="0"/>
                </a:spcAft>
              </a:pPr>
              <a:endParaRPr lang="en-US" sz="1100" kern="1200" baseline="-25000" dirty="0">
                <a:latin typeface="Times New Roman" panose="02020603050405020304" pitchFamily="18" charset="0"/>
                <a:cs typeface="Times New Roman" panose="02020603050405020304" pitchFamily="18" charset="0"/>
              </a:endParaRPr>
            </a:p>
          </p:txBody>
        </p:sp>
        <p:sp>
          <p:nvSpPr>
            <p:cNvPr id="142" name="Freeform 141"/>
            <p:cNvSpPr/>
            <p:nvPr/>
          </p:nvSpPr>
          <p:spPr>
            <a:xfrm>
              <a:off x="3730564" y="2308766"/>
              <a:ext cx="526736" cy="330774"/>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latin typeface="Times New Roman" panose="02020603050405020304" pitchFamily="18" charset="0"/>
                  <a:cs typeface="Times New Roman" panose="02020603050405020304" pitchFamily="18" charset="0"/>
                </a:rPr>
                <a:t>Atmospheric density</a:t>
              </a:r>
            </a:p>
          </p:txBody>
        </p:sp>
        <p:sp>
          <p:nvSpPr>
            <p:cNvPr id="143" name="Freeform 142"/>
            <p:cNvSpPr/>
            <p:nvPr/>
          </p:nvSpPr>
          <p:spPr>
            <a:xfrm>
              <a:off x="5318081" y="1661009"/>
              <a:ext cx="526736" cy="373982"/>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solidFill>
                    <a:schemeClr val="tx1"/>
                  </a:solidFill>
                  <a:latin typeface="Times New Roman" panose="02020603050405020304" pitchFamily="18" charset="0"/>
                  <a:cs typeface="Times New Roman" panose="02020603050405020304" pitchFamily="18" charset="0"/>
                </a:rPr>
                <a:t>Radiation storm</a:t>
              </a:r>
            </a:p>
          </p:txBody>
        </p:sp>
        <p:sp>
          <p:nvSpPr>
            <p:cNvPr id="144" name="Freeform 143"/>
            <p:cNvSpPr/>
            <p:nvPr/>
          </p:nvSpPr>
          <p:spPr>
            <a:xfrm>
              <a:off x="4367916" y="2308766"/>
              <a:ext cx="526736" cy="334736"/>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latin typeface="Times New Roman" panose="02020603050405020304" pitchFamily="18" charset="0"/>
                  <a:cs typeface="Times New Roman" panose="02020603050405020304" pitchFamily="18" charset="0"/>
                </a:rPr>
                <a:t>Single event effects</a:t>
              </a:r>
            </a:p>
          </p:txBody>
        </p:sp>
        <p:sp>
          <p:nvSpPr>
            <p:cNvPr id="145" name="Freeform 144"/>
            <p:cNvSpPr/>
            <p:nvPr/>
          </p:nvSpPr>
          <p:spPr>
            <a:xfrm>
              <a:off x="4499600" y="2682748"/>
              <a:ext cx="526736" cy="335723"/>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latin typeface="Times New Roman" panose="02020603050405020304" pitchFamily="18" charset="0"/>
                  <a:cs typeface="Times New Roman" panose="02020603050405020304" pitchFamily="18" charset="0"/>
                </a:rPr>
                <a:t>Satellite </a:t>
              </a:r>
              <a:r>
                <a:rPr lang="en-US" sz="1100" kern="1200" baseline="-25000" dirty="0" smtClean="0">
                  <a:latin typeface="Times New Roman" panose="02020603050405020304" pitchFamily="18" charset="0"/>
                  <a:cs typeface="Times New Roman" panose="02020603050405020304" pitchFamily="18" charset="0"/>
                </a:rPr>
                <a:t>anomalies</a:t>
              </a:r>
            </a:p>
            <a:p>
              <a:pPr lvl="0" algn="ctr" defTabSz="488950">
                <a:lnSpc>
                  <a:spcPct val="100000"/>
                </a:lnSpc>
                <a:spcBef>
                  <a:spcPct val="0"/>
                </a:spcBef>
                <a:spcAft>
                  <a:spcPts val="0"/>
                </a:spcAft>
              </a:pPr>
              <a:endParaRPr lang="en-US" sz="1100" kern="1200" baseline="-25000" dirty="0">
                <a:latin typeface="Times New Roman" panose="02020603050405020304" pitchFamily="18" charset="0"/>
                <a:cs typeface="Times New Roman" panose="02020603050405020304" pitchFamily="18" charset="0"/>
              </a:endParaRPr>
            </a:p>
          </p:txBody>
        </p:sp>
        <p:sp>
          <p:nvSpPr>
            <p:cNvPr id="146" name="Freeform 145"/>
            <p:cNvSpPr/>
            <p:nvPr/>
          </p:nvSpPr>
          <p:spPr>
            <a:xfrm>
              <a:off x="4499600" y="3056731"/>
              <a:ext cx="526736" cy="300823"/>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latin typeface="Times New Roman" panose="02020603050405020304" pitchFamily="18" charset="0"/>
                  <a:cs typeface="Times New Roman" panose="02020603050405020304" pitchFamily="18" charset="0"/>
                </a:rPr>
                <a:t>Digital systems</a:t>
              </a:r>
            </a:p>
          </p:txBody>
        </p:sp>
        <p:sp>
          <p:nvSpPr>
            <p:cNvPr id="147" name="Freeform 146"/>
            <p:cNvSpPr/>
            <p:nvPr/>
          </p:nvSpPr>
          <p:spPr>
            <a:xfrm>
              <a:off x="5005267" y="2308765"/>
              <a:ext cx="526736" cy="327225"/>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latin typeface="Times New Roman" panose="02020603050405020304" pitchFamily="18" charset="0"/>
                  <a:cs typeface="Times New Roman" panose="02020603050405020304" pitchFamily="18" charset="0"/>
                </a:rPr>
                <a:t>Polar radio absorption</a:t>
              </a:r>
            </a:p>
          </p:txBody>
        </p:sp>
        <p:sp>
          <p:nvSpPr>
            <p:cNvPr id="148" name="Freeform 147"/>
            <p:cNvSpPr/>
            <p:nvPr/>
          </p:nvSpPr>
          <p:spPr>
            <a:xfrm>
              <a:off x="5642619" y="2308766"/>
              <a:ext cx="526736" cy="327224"/>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latin typeface="Times New Roman" panose="02020603050405020304" pitchFamily="18" charset="0"/>
                  <a:cs typeface="Times New Roman" panose="02020603050405020304" pitchFamily="18" charset="0"/>
                </a:rPr>
                <a:t>Radiation dose</a:t>
              </a:r>
            </a:p>
          </p:txBody>
        </p:sp>
        <p:sp>
          <p:nvSpPr>
            <p:cNvPr id="149" name="Freeform 148"/>
            <p:cNvSpPr/>
            <p:nvPr/>
          </p:nvSpPr>
          <p:spPr>
            <a:xfrm>
              <a:off x="6279971" y="2308766"/>
              <a:ext cx="526736" cy="327224"/>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latin typeface="Times New Roman" panose="02020603050405020304" pitchFamily="18" charset="0"/>
                  <a:cs typeface="Times New Roman" panose="02020603050405020304" pitchFamily="18" charset="0"/>
                </a:rPr>
                <a:t>Solar array damage</a:t>
              </a:r>
            </a:p>
          </p:txBody>
        </p:sp>
        <p:sp>
          <p:nvSpPr>
            <p:cNvPr id="150" name="Freeform 149"/>
            <p:cNvSpPr/>
            <p:nvPr/>
          </p:nvSpPr>
          <p:spPr>
            <a:xfrm>
              <a:off x="7248719" y="1017522"/>
              <a:ext cx="526736" cy="424113"/>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solidFill>
                    <a:schemeClr val="tx1"/>
                  </a:solidFill>
                  <a:latin typeface="Times New Roman" panose="02020603050405020304" pitchFamily="18" charset="0"/>
                  <a:cs typeface="Times New Roman" panose="02020603050405020304" pitchFamily="18" charset="0"/>
                </a:rPr>
                <a:t>Solar Flare</a:t>
              </a:r>
            </a:p>
          </p:txBody>
        </p:sp>
        <p:sp>
          <p:nvSpPr>
            <p:cNvPr id="151" name="Freeform 150"/>
            <p:cNvSpPr/>
            <p:nvPr/>
          </p:nvSpPr>
          <p:spPr>
            <a:xfrm>
              <a:off x="6917322" y="1661009"/>
              <a:ext cx="526736" cy="263368"/>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solidFill>
                    <a:schemeClr val="tx1"/>
                  </a:solidFill>
                  <a:latin typeface="Times New Roman" panose="02020603050405020304" pitchFamily="18" charset="0"/>
                  <a:cs typeface="Times New Roman" panose="02020603050405020304" pitchFamily="18" charset="0"/>
                </a:rPr>
                <a:t>Radio burst</a:t>
              </a:r>
            </a:p>
          </p:txBody>
        </p:sp>
        <p:sp>
          <p:nvSpPr>
            <p:cNvPr id="152" name="Freeform 151"/>
            <p:cNvSpPr/>
            <p:nvPr/>
          </p:nvSpPr>
          <p:spPr>
            <a:xfrm>
              <a:off x="6917322" y="2308765"/>
              <a:ext cx="526736" cy="326481"/>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latin typeface="Times New Roman" panose="02020603050405020304" pitchFamily="18" charset="0"/>
                  <a:cs typeface="Times New Roman" panose="02020603050405020304" pitchFamily="18" charset="0"/>
                </a:rPr>
                <a:t>Interference</a:t>
              </a:r>
            </a:p>
          </p:txBody>
        </p:sp>
        <p:sp>
          <p:nvSpPr>
            <p:cNvPr id="153" name="Freeform 152"/>
            <p:cNvSpPr/>
            <p:nvPr/>
          </p:nvSpPr>
          <p:spPr>
            <a:xfrm>
              <a:off x="7049006" y="2682749"/>
              <a:ext cx="526736" cy="263368"/>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latin typeface="Times New Roman" panose="02020603050405020304" pitchFamily="18" charset="0"/>
                  <a:cs typeface="Times New Roman" panose="02020603050405020304" pitchFamily="18" charset="0"/>
                </a:rPr>
                <a:t>GNSS</a:t>
              </a:r>
            </a:p>
          </p:txBody>
        </p:sp>
        <p:sp>
          <p:nvSpPr>
            <p:cNvPr id="154" name="Freeform 153"/>
            <p:cNvSpPr/>
            <p:nvPr/>
          </p:nvSpPr>
          <p:spPr>
            <a:xfrm>
              <a:off x="6949885" y="3001638"/>
              <a:ext cx="526736" cy="263368"/>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latin typeface="Times New Roman" panose="02020603050405020304" pitchFamily="18" charset="0"/>
                  <a:cs typeface="Times New Roman" panose="02020603050405020304" pitchFamily="18" charset="0"/>
                </a:rPr>
                <a:t>[mobiles]</a:t>
              </a:r>
            </a:p>
          </p:txBody>
        </p:sp>
        <p:sp>
          <p:nvSpPr>
            <p:cNvPr id="155" name="Freeform 154"/>
            <p:cNvSpPr/>
            <p:nvPr/>
          </p:nvSpPr>
          <p:spPr>
            <a:xfrm>
              <a:off x="7554679" y="1659811"/>
              <a:ext cx="526736" cy="263368"/>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solidFill>
                    <a:schemeClr val="tx1"/>
                  </a:solidFill>
                  <a:latin typeface="Times New Roman" panose="02020603050405020304" pitchFamily="18" charset="0"/>
                  <a:cs typeface="Times New Roman" panose="02020603050405020304" pitchFamily="18" charset="0"/>
                </a:rPr>
                <a:t>X-ray flare</a:t>
              </a:r>
            </a:p>
          </p:txBody>
        </p:sp>
        <p:sp>
          <p:nvSpPr>
            <p:cNvPr id="156" name="Freeform 155"/>
            <p:cNvSpPr/>
            <p:nvPr/>
          </p:nvSpPr>
          <p:spPr>
            <a:xfrm>
              <a:off x="7554674" y="2308765"/>
              <a:ext cx="526736" cy="325283"/>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latin typeface="Times New Roman" panose="02020603050405020304" pitchFamily="18" charset="0"/>
                  <a:cs typeface="Times New Roman" panose="02020603050405020304" pitchFamily="18" charset="0"/>
                </a:rPr>
                <a:t>Increased ionisation</a:t>
              </a:r>
            </a:p>
          </p:txBody>
        </p:sp>
        <p:sp>
          <p:nvSpPr>
            <p:cNvPr id="157" name="Freeform 156"/>
            <p:cNvSpPr/>
            <p:nvPr/>
          </p:nvSpPr>
          <p:spPr>
            <a:xfrm>
              <a:off x="7686358" y="2682747"/>
              <a:ext cx="526736" cy="525027"/>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latin typeface="Times New Roman" panose="02020603050405020304" pitchFamily="18" charset="0"/>
                  <a:cs typeface="Times New Roman" panose="02020603050405020304" pitchFamily="18" charset="0"/>
                </a:rPr>
                <a:t>Degraded VLF, (VHF, UHF) </a:t>
              </a:r>
              <a:r>
                <a:rPr lang="en-US" sz="1100" kern="1200" baseline="-25000" dirty="0" smtClean="0">
                  <a:latin typeface="Times New Roman" panose="02020603050405020304" pitchFamily="18" charset="0"/>
                  <a:cs typeface="Times New Roman" panose="02020603050405020304" pitchFamily="18" charset="0"/>
                </a:rPr>
                <a:t>SATCOM</a:t>
              </a:r>
              <a:endParaRPr lang="en-US" sz="1100" baseline="-25000" dirty="0">
                <a:latin typeface="Times New Roman" panose="02020603050405020304" pitchFamily="18" charset="0"/>
                <a:cs typeface="Times New Roman" panose="02020603050405020304" pitchFamily="18" charset="0"/>
              </a:endParaRPr>
            </a:p>
            <a:p>
              <a:pPr lvl="0" algn="ctr" defTabSz="488950">
                <a:lnSpc>
                  <a:spcPct val="100000"/>
                </a:lnSpc>
                <a:spcBef>
                  <a:spcPct val="0"/>
                </a:spcBef>
                <a:spcAft>
                  <a:spcPts val="0"/>
                </a:spcAft>
              </a:pPr>
              <a:endParaRPr lang="en-US" sz="1100" kern="1200" baseline="-25000" dirty="0" smtClean="0">
                <a:latin typeface="Times New Roman" panose="02020603050405020304" pitchFamily="18" charset="0"/>
                <a:cs typeface="Times New Roman" panose="02020603050405020304" pitchFamily="18" charset="0"/>
              </a:endParaRPr>
            </a:p>
          </p:txBody>
        </p:sp>
        <p:sp>
          <p:nvSpPr>
            <p:cNvPr id="158" name="Freeform 157"/>
            <p:cNvSpPr/>
            <p:nvPr/>
          </p:nvSpPr>
          <p:spPr>
            <a:xfrm>
              <a:off x="8200337" y="1017522"/>
              <a:ext cx="526736" cy="424113"/>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solidFill>
                    <a:schemeClr val="tx1"/>
                  </a:solidFill>
                  <a:latin typeface="Times New Roman" panose="02020603050405020304" pitchFamily="18" charset="0"/>
                  <a:cs typeface="Times New Roman" panose="02020603050405020304" pitchFamily="18" charset="0"/>
                </a:rPr>
                <a:t>High speed stream</a:t>
              </a:r>
            </a:p>
          </p:txBody>
        </p:sp>
        <p:sp>
          <p:nvSpPr>
            <p:cNvPr id="159" name="Freeform 158"/>
            <p:cNvSpPr/>
            <p:nvPr/>
          </p:nvSpPr>
          <p:spPr>
            <a:xfrm>
              <a:off x="8192030" y="1659810"/>
              <a:ext cx="543360" cy="369195"/>
            </a:xfrm>
            <a:custGeom>
              <a:avLst/>
              <a:gdLst>
                <a:gd name="connsiteX0" fmla="*/ 0 w 543360"/>
                <a:gd name="connsiteY0" fmla="*/ 0 h 263368"/>
                <a:gd name="connsiteX1" fmla="*/ 543360 w 543360"/>
                <a:gd name="connsiteY1" fmla="*/ 0 h 263368"/>
                <a:gd name="connsiteX2" fmla="*/ 543360 w 543360"/>
                <a:gd name="connsiteY2" fmla="*/ 263368 h 263368"/>
                <a:gd name="connsiteX3" fmla="*/ 0 w 543360"/>
                <a:gd name="connsiteY3" fmla="*/ 263368 h 263368"/>
                <a:gd name="connsiteX4" fmla="*/ 0 w 543360"/>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60" h="263368">
                  <a:moveTo>
                    <a:pt x="0" y="0"/>
                  </a:moveTo>
                  <a:lnTo>
                    <a:pt x="543360" y="0"/>
                  </a:lnTo>
                  <a:lnTo>
                    <a:pt x="543360" y="263368"/>
                  </a:lnTo>
                  <a:lnTo>
                    <a:pt x="0" y="263368"/>
                  </a:lnTo>
                  <a:lnTo>
                    <a:pt x="0" y="0"/>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solidFill>
                    <a:schemeClr val="tx1"/>
                  </a:solidFill>
                  <a:latin typeface="Times New Roman" panose="02020603050405020304" pitchFamily="18" charset="0"/>
                  <a:cs typeface="Times New Roman" panose="02020603050405020304" pitchFamily="18" charset="0"/>
                </a:rPr>
                <a:t>Enhanced outer radiation </a:t>
              </a:r>
              <a:r>
                <a:rPr lang="en-US" sz="1100" kern="1200" baseline="-25000" dirty="0" smtClean="0">
                  <a:solidFill>
                    <a:schemeClr val="tx1"/>
                  </a:solidFill>
                  <a:latin typeface="Times New Roman" panose="02020603050405020304" pitchFamily="18" charset="0"/>
                  <a:cs typeface="Times New Roman" panose="02020603050405020304" pitchFamily="18" charset="0"/>
                </a:rPr>
                <a:t>belt</a:t>
              </a:r>
            </a:p>
            <a:p>
              <a:pPr lvl="0" algn="ctr" defTabSz="488950">
                <a:lnSpc>
                  <a:spcPct val="100000"/>
                </a:lnSpc>
                <a:spcBef>
                  <a:spcPct val="0"/>
                </a:spcBef>
                <a:spcAft>
                  <a:spcPts val="0"/>
                </a:spcAft>
              </a:pPr>
              <a:endParaRPr lang="en-US" sz="1100" kern="1200" baseline="-25000" dirty="0">
                <a:solidFill>
                  <a:schemeClr val="tx1"/>
                </a:solidFill>
                <a:latin typeface="Times New Roman" panose="02020603050405020304" pitchFamily="18" charset="0"/>
                <a:cs typeface="Times New Roman" panose="02020603050405020304" pitchFamily="18" charset="0"/>
              </a:endParaRPr>
            </a:p>
          </p:txBody>
        </p:sp>
        <p:sp>
          <p:nvSpPr>
            <p:cNvPr id="160" name="Freeform 159"/>
            <p:cNvSpPr/>
            <p:nvPr/>
          </p:nvSpPr>
          <p:spPr>
            <a:xfrm>
              <a:off x="8200337" y="2308766"/>
              <a:ext cx="526736" cy="326480"/>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latin typeface="Times New Roman" panose="02020603050405020304" pitchFamily="18" charset="0"/>
                  <a:cs typeface="Times New Roman" panose="02020603050405020304" pitchFamily="18" charset="0"/>
                </a:rPr>
                <a:t>Spacecraft charging</a:t>
              </a:r>
            </a:p>
          </p:txBody>
        </p:sp>
        <p:sp>
          <p:nvSpPr>
            <p:cNvPr id="161" name="Freeform 160"/>
            <p:cNvSpPr/>
            <p:nvPr/>
          </p:nvSpPr>
          <p:spPr>
            <a:xfrm>
              <a:off x="8332021" y="2682749"/>
              <a:ext cx="526736" cy="315974"/>
            </a:xfrm>
            <a:custGeom>
              <a:avLst/>
              <a:gdLst>
                <a:gd name="connsiteX0" fmla="*/ 0 w 526736"/>
                <a:gd name="connsiteY0" fmla="*/ 0 h 263368"/>
                <a:gd name="connsiteX1" fmla="*/ 526736 w 526736"/>
                <a:gd name="connsiteY1" fmla="*/ 0 h 263368"/>
                <a:gd name="connsiteX2" fmla="*/ 526736 w 526736"/>
                <a:gd name="connsiteY2" fmla="*/ 263368 h 263368"/>
                <a:gd name="connsiteX3" fmla="*/ 0 w 526736"/>
                <a:gd name="connsiteY3" fmla="*/ 263368 h 263368"/>
                <a:gd name="connsiteX4" fmla="*/ 0 w 526736"/>
                <a:gd name="connsiteY4" fmla="*/ 0 h 2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6" h="263368">
                  <a:moveTo>
                    <a:pt x="0" y="0"/>
                  </a:moveTo>
                  <a:lnTo>
                    <a:pt x="526736" y="0"/>
                  </a:lnTo>
                  <a:lnTo>
                    <a:pt x="526736" y="263368"/>
                  </a:lnTo>
                  <a:lnTo>
                    <a:pt x="0" y="263368"/>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kern="1200" baseline="-25000" dirty="0">
                  <a:latin typeface="Times New Roman" panose="02020603050405020304" pitchFamily="18" charset="0"/>
                  <a:cs typeface="Times New Roman" panose="02020603050405020304" pitchFamily="18" charset="0"/>
                </a:rPr>
                <a:t>Satellite </a:t>
              </a:r>
              <a:r>
                <a:rPr lang="en-US" sz="1100" kern="1200" baseline="-25000" dirty="0" smtClean="0">
                  <a:latin typeface="Times New Roman" panose="02020603050405020304" pitchFamily="18" charset="0"/>
                  <a:cs typeface="Times New Roman" panose="02020603050405020304" pitchFamily="18" charset="0"/>
                </a:rPr>
                <a:t>anomalies</a:t>
              </a:r>
            </a:p>
            <a:p>
              <a:pPr lvl="0" algn="ctr" defTabSz="488950">
                <a:lnSpc>
                  <a:spcPct val="100000"/>
                </a:lnSpc>
                <a:spcBef>
                  <a:spcPct val="0"/>
                </a:spcBef>
                <a:spcAft>
                  <a:spcPts val="0"/>
                </a:spcAft>
              </a:pPr>
              <a:endParaRPr lang="en-US" sz="1100" kern="1200" baseline="-25000" dirty="0">
                <a:latin typeface="Times New Roman" panose="02020603050405020304" pitchFamily="18" charset="0"/>
                <a:cs typeface="Times New Roman" panose="02020603050405020304" pitchFamily="18" charset="0"/>
              </a:endParaRPr>
            </a:p>
          </p:txBody>
        </p:sp>
        <p:cxnSp>
          <p:nvCxnSpPr>
            <p:cNvPr id="73" name="Elbow Connector 72"/>
            <p:cNvCxnSpPr>
              <a:cxnSpLocks/>
            </p:cNvCxnSpPr>
            <p:nvPr/>
          </p:nvCxnSpPr>
          <p:spPr>
            <a:xfrm>
              <a:off x="3083989" y="3099927"/>
              <a:ext cx="2074989" cy="77790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51851" y="1139664"/>
              <a:ext cx="1192955" cy="261610"/>
            </a:xfrm>
            <a:prstGeom prst="rect">
              <a:avLst/>
            </a:prstGeom>
            <a:solidFill>
              <a:srgbClr val="FFFF00"/>
            </a:solidFill>
          </p:spPr>
          <p:txBody>
            <a:bodyPr wrap="none" rtlCol="0">
              <a:spAutoFit/>
            </a:bodyPr>
            <a:lstStyle/>
            <a:p>
              <a:r>
                <a:rPr lang="en-GB" sz="1100" dirty="0">
                  <a:latin typeface="Times New Roman" panose="02020603050405020304" pitchFamily="18" charset="0"/>
                  <a:cs typeface="Times New Roman" panose="02020603050405020304" pitchFamily="18" charset="0"/>
                </a:rPr>
                <a:t>Solar phenomena</a:t>
              </a:r>
            </a:p>
          </p:txBody>
        </p:sp>
        <p:sp>
          <p:nvSpPr>
            <p:cNvPr id="75" name="TextBox 74"/>
            <p:cNvSpPr txBox="1"/>
            <p:nvPr/>
          </p:nvSpPr>
          <p:spPr>
            <a:xfrm>
              <a:off x="61123" y="1677383"/>
              <a:ext cx="1082348" cy="261610"/>
            </a:xfrm>
            <a:prstGeom prst="rect">
              <a:avLst/>
            </a:prstGeom>
            <a:solidFill>
              <a:srgbClr val="92D050"/>
            </a:solidFill>
          </p:spPr>
          <p:txBody>
            <a:bodyPr wrap="none" rtlCol="0">
              <a:spAutoFit/>
            </a:bodyPr>
            <a:lstStyle/>
            <a:p>
              <a:r>
                <a:rPr lang="en-GB" sz="1100" dirty="0">
                  <a:latin typeface="Times New Roman" panose="02020603050405020304" pitchFamily="18" charset="0"/>
                  <a:cs typeface="Times New Roman" panose="02020603050405020304" pitchFamily="18" charset="0"/>
                </a:rPr>
                <a:t>‘Event’ at Earth</a:t>
              </a:r>
            </a:p>
          </p:txBody>
        </p:sp>
        <p:sp>
          <p:nvSpPr>
            <p:cNvPr id="76" name="TextBox 75"/>
            <p:cNvSpPr txBox="1"/>
            <p:nvPr/>
          </p:nvSpPr>
          <p:spPr>
            <a:xfrm>
              <a:off x="60960" y="2290920"/>
              <a:ext cx="527709" cy="261610"/>
            </a:xfrm>
            <a:prstGeom prst="rect">
              <a:avLst/>
            </a:prstGeom>
            <a:solidFill>
              <a:srgbClr val="0070C0"/>
            </a:solidFill>
          </p:spPr>
          <p:txBody>
            <a:bodyPr wrap="none" rtlCol="0">
              <a:spAutoFit/>
            </a:bodyPr>
            <a:lstStyle/>
            <a:p>
              <a:r>
                <a:rPr lang="en-GB" sz="1100" dirty="0">
                  <a:solidFill>
                    <a:schemeClr val="bg1"/>
                  </a:solidFill>
                  <a:latin typeface="Times New Roman" panose="02020603050405020304" pitchFamily="18" charset="0"/>
                  <a:cs typeface="Times New Roman" panose="02020603050405020304" pitchFamily="18" charset="0"/>
                </a:rPr>
                <a:t>Effect</a:t>
              </a:r>
            </a:p>
          </p:txBody>
        </p:sp>
        <p:sp>
          <p:nvSpPr>
            <p:cNvPr id="77" name="TextBox 76"/>
            <p:cNvSpPr txBox="1"/>
            <p:nvPr/>
          </p:nvSpPr>
          <p:spPr>
            <a:xfrm>
              <a:off x="60530" y="2980559"/>
              <a:ext cx="1175599" cy="261610"/>
            </a:xfrm>
            <a:prstGeom prst="rect">
              <a:avLst/>
            </a:prstGeom>
            <a:solidFill>
              <a:srgbClr val="00B0F0"/>
            </a:solidFill>
          </p:spPr>
          <p:txBody>
            <a:bodyPr wrap="square" rtlCol="0">
              <a:spAutoFit/>
            </a:bodyPr>
            <a:lstStyle/>
            <a:p>
              <a:r>
                <a:rPr lang="en-GB" sz="1100" dirty="0">
                  <a:solidFill>
                    <a:schemeClr val="bg1"/>
                  </a:solidFill>
                  <a:latin typeface="Times New Roman" panose="02020603050405020304" pitchFamily="18" charset="0"/>
                  <a:cs typeface="Times New Roman" panose="02020603050405020304" pitchFamily="18" charset="0"/>
                </a:rPr>
                <a:t>System impacts</a:t>
              </a:r>
            </a:p>
          </p:txBody>
        </p:sp>
        <p:sp>
          <p:nvSpPr>
            <p:cNvPr id="78" name="TextBox 77"/>
            <p:cNvSpPr txBox="1"/>
            <p:nvPr/>
          </p:nvSpPr>
          <p:spPr>
            <a:xfrm>
              <a:off x="4188803" y="1450644"/>
              <a:ext cx="854721" cy="200055"/>
            </a:xfrm>
            <a:prstGeom prst="rect">
              <a:avLst/>
            </a:prstGeom>
            <a:noFill/>
          </p:spPr>
          <p:txBody>
            <a:bodyPr wrap="none" rtlCol="0">
              <a:spAutoFit/>
            </a:bodyPr>
            <a:lstStyle/>
            <a:p>
              <a:r>
                <a:rPr lang="en-GB" sz="700" dirty="0">
                  <a:latin typeface="Times New Roman" panose="02020603050405020304" pitchFamily="18" charset="0"/>
                  <a:cs typeface="Times New Roman" panose="02020603050405020304" pitchFamily="18" charset="0"/>
                </a:rPr>
                <a:t>15 hours to 3 days</a:t>
              </a:r>
            </a:p>
          </p:txBody>
        </p:sp>
        <p:sp>
          <p:nvSpPr>
            <p:cNvPr id="79" name="TextBox 78"/>
            <p:cNvSpPr txBox="1"/>
            <p:nvPr/>
          </p:nvSpPr>
          <p:spPr>
            <a:xfrm>
              <a:off x="31903" y="1412641"/>
              <a:ext cx="1056700" cy="200055"/>
            </a:xfrm>
            <a:prstGeom prst="rect">
              <a:avLst/>
            </a:prstGeom>
            <a:noFill/>
          </p:spPr>
          <p:txBody>
            <a:bodyPr wrap="none" rtlCol="0">
              <a:spAutoFit/>
            </a:bodyPr>
            <a:lstStyle/>
            <a:p>
              <a:r>
                <a:rPr lang="en-GB" sz="700" dirty="0">
                  <a:latin typeface="Times New Roman" panose="02020603050405020304" pitchFamily="18" charset="0"/>
                  <a:cs typeface="Times New Roman" panose="02020603050405020304" pitchFamily="18" charset="0"/>
                </a:rPr>
                <a:t>Sun to Earth travel time</a:t>
              </a:r>
            </a:p>
          </p:txBody>
        </p:sp>
        <p:sp>
          <p:nvSpPr>
            <p:cNvPr id="80" name="TextBox 79"/>
            <p:cNvSpPr txBox="1"/>
            <p:nvPr/>
          </p:nvSpPr>
          <p:spPr>
            <a:xfrm>
              <a:off x="7222009" y="1893183"/>
              <a:ext cx="628698" cy="200055"/>
            </a:xfrm>
            <a:prstGeom prst="rect">
              <a:avLst/>
            </a:prstGeom>
            <a:noFill/>
          </p:spPr>
          <p:txBody>
            <a:bodyPr wrap="none" rtlCol="0">
              <a:spAutoFit/>
            </a:bodyPr>
            <a:lstStyle/>
            <a:p>
              <a:r>
                <a:rPr lang="en-GB" sz="700" dirty="0">
                  <a:latin typeface="Times New Roman" panose="02020603050405020304" pitchFamily="18" charset="0"/>
                  <a:cs typeface="Times New Roman" panose="02020603050405020304" pitchFamily="18" charset="0"/>
                </a:rPr>
                <a:t>8½  minutes</a:t>
              </a:r>
            </a:p>
          </p:txBody>
        </p:sp>
        <p:sp>
          <p:nvSpPr>
            <p:cNvPr id="81" name="TextBox 80"/>
            <p:cNvSpPr txBox="1"/>
            <p:nvPr/>
          </p:nvSpPr>
          <p:spPr>
            <a:xfrm>
              <a:off x="8417986" y="2002365"/>
              <a:ext cx="580608" cy="200055"/>
            </a:xfrm>
            <a:prstGeom prst="rect">
              <a:avLst/>
            </a:prstGeom>
            <a:noFill/>
          </p:spPr>
          <p:txBody>
            <a:bodyPr wrap="none" rtlCol="0">
              <a:spAutoFit/>
            </a:bodyPr>
            <a:lstStyle/>
            <a:p>
              <a:r>
                <a:rPr lang="en-GB" sz="700" dirty="0">
                  <a:latin typeface="Times New Roman" panose="02020603050405020304" pitchFamily="18" charset="0"/>
                  <a:cs typeface="Times New Roman" panose="02020603050405020304" pitchFamily="18" charset="0"/>
                </a:rPr>
                <a:t>2 to 3 days</a:t>
              </a:r>
            </a:p>
          </p:txBody>
        </p:sp>
        <p:sp>
          <p:nvSpPr>
            <p:cNvPr id="82" name="TextBox 81"/>
            <p:cNvSpPr txBox="1"/>
            <p:nvPr/>
          </p:nvSpPr>
          <p:spPr>
            <a:xfrm>
              <a:off x="2748926" y="2090666"/>
              <a:ext cx="580608" cy="200055"/>
            </a:xfrm>
            <a:prstGeom prst="rect">
              <a:avLst/>
            </a:prstGeom>
            <a:noFill/>
          </p:spPr>
          <p:txBody>
            <a:bodyPr wrap="none" rtlCol="0">
              <a:spAutoFit/>
            </a:bodyPr>
            <a:lstStyle/>
            <a:p>
              <a:r>
                <a:rPr lang="en-GB" sz="700" dirty="0">
                  <a:latin typeface="Times New Roman" panose="02020603050405020304" pitchFamily="18" charset="0"/>
                  <a:cs typeface="Times New Roman" panose="02020603050405020304" pitchFamily="18" charset="0"/>
                </a:rPr>
                <a:t>1 to 3 days</a:t>
              </a:r>
            </a:p>
          </p:txBody>
        </p:sp>
        <p:sp>
          <p:nvSpPr>
            <p:cNvPr id="83" name="TextBox 82"/>
            <p:cNvSpPr txBox="1"/>
            <p:nvPr/>
          </p:nvSpPr>
          <p:spPr>
            <a:xfrm>
              <a:off x="67783" y="1960277"/>
              <a:ext cx="1000595" cy="200055"/>
            </a:xfrm>
            <a:prstGeom prst="rect">
              <a:avLst/>
            </a:prstGeom>
            <a:noFill/>
          </p:spPr>
          <p:txBody>
            <a:bodyPr wrap="none" rtlCol="0">
              <a:spAutoFit/>
            </a:bodyPr>
            <a:lstStyle/>
            <a:p>
              <a:r>
                <a:rPr lang="en-GB" sz="700" dirty="0">
                  <a:latin typeface="Times New Roman" panose="02020603050405020304" pitchFamily="18" charset="0"/>
                  <a:cs typeface="Times New Roman" panose="02020603050405020304" pitchFamily="18" charset="0"/>
                </a:rPr>
                <a:t>Typical event duration</a:t>
              </a:r>
            </a:p>
          </p:txBody>
        </p:sp>
        <p:sp>
          <p:nvSpPr>
            <p:cNvPr id="84" name="TextBox 83"/>
            <p:cNvSpPr txBox="1"/>
            <p:nvPr/>
          </p:nvSpPr>
          <p:spPr>
            <a:xfrm>
              <a:off x="5565297" y="2090666"/>
              <a:ext cx="580608" cy="200055"/>
            </a:xfrm>
            <a:prstGeom prst="rect">
              <a:avLst/>
            </a:prstGeom>
            <a:noFill/>
          </p:spPr>
          <p:txBody>
            <a:bodyPr wrap="none" rtlCol="0">
              <a:spAutoFit/>
            </a:bodyPr>
            <a:lstStyle/>
            <a:p>
              <a:r>
                <a:rPr lang="en-GB" sz="700" dirty="0">
                  <a:latin typeface="Times New Roman" panose="02020603050405020304" pitchFamily="18" charset="0"/>
                  <a:cs typeface="Times New Roman" panose="02020603050405020304" pitchFamily="18" charset="0"/>
                </a:rPr>
                <a:t>1 to 3 days</a:t>
              </a:r>
            </a:p>
          </p:txBody>
        </p:sp>
        <p:sp>
          <p:nvSpPr>
            <p:cNvPr id="85" name="TextBox 84"/>
            <p:cNvSpPr txBox="1"/>
            <p:nvPr/>
          </p:nvSpPr>
          <p:spPr>
            <a:xfrm>
              <a:off x="7172310" y="2141050"/>
              <a:ext cx="670376" cy="200055"/>
            </a:xfrm>
            <a:prstGeom prst="rect">
              <a:avLst/>
            </a:prstGeom>
            <a:noFill/>
          </p:spPr>
          <p:txBody>
            <a:bodyPr wrap="none" rtlCol="0">
              <a:spAutoFit/>
            </a:bodyPr>
            <a:lstStyle/>
            <a:p>
              <a:r>
                <a:rPr lang="en-GB" sz="700" dirty="0">
                  <a:latin typeface="Times New Roman" panose="02020603050405020304" pitchFamily="18" charset="0"/>
                  <a:cs typeface="Times New Roman" panose="02020603050405020304" pitchFamily="18" charset="0"/>
                </a:rPr>
                <a:t>1 to 10s mins</a:t>
              </a:r>
            </a:p>
          </p:txBody>
        </p:sp>
        <p:sp>
          <p:nvSpPr>
            <p:cNvPr id="86" name="TextBox 85"/>
            <p:cNvSpPr txBox="1"/>
            <p:nvPr/>
          </p:nvSpPr>
          <p:spPr>
            <a:xfrm>
              <a:off x="7804298" y="2141049"/>
              <a:ext cx="670376" cy="200055"/>
            </a:xfrm>
            <a:prstGeom prst="rect">
              <a:avLst/>
            </a:prstGeom>
            <a:noFill/>
          </p:spPr>
          <p:txBody>
            <a:bodyPr wrap="none" rtlCol="0">
              <a:spAutoFit/>
            </a:bodyPr>
            <a:lstStyle/>
            <a:p>
              <a:r>
                <a:rPr lang="en-GB" sz="700" dirty="0">
                  <a:latin typeface="Times New Roman" panose="02020603050405020304" pitchFamily="18" charset="0"/>
                  <a:cs typeface="Times New Roman" panose="02020603050405020304" pitchFamily="18" charset="0"/>
                </a:rPr>
                <a:t>1 to 10s mins</a:t>
              </a:r>
            </a:p>
          </p:txBody>
        </p:sp>
        <p:sp>
          <p:nvSpPr>
            <p:cNvPr id="87" name="TextBox 86"/>
            <p:cNvSpPr txBox="1"/>
            <p:nvPr/>
          </p:nvSpPr>
          <p:spPr>
            <a:xfrm>
              <a:off x="8435453" y="2145650"/>
              <a:ext cx="668773" cy="200055"/>
            </a:xfrm>
            <a:prstGeom prst="rect">
              <a:avLst/>
            </a:prstGeom>
            <a:noFill/>
          </p:spPr>
          <p:txBody>
            <a:bodyPr wrap="none" rtlCol="0">
              <a:spAutoFit/>
            </a:bodyPr>
            <a:lstStyle/>
            <a:p>
              <a:r>
                <a:rPr lang="en-GB" sz="700" dirty="0">
                  <a:latin typeface="Times New Roman" panose="02020603050405020304" pitchFamily="18" charset="0"/>
                  <a:cs typeface="Times New Roman" panose="02020603050405020304" pitchFamily="18" charset="0"/>
                </a:rPr>
                <a:t>Days - weeks</a:t>
              </a:r>
            </a:p>
          </p:txBody>
        </p:sp>
        <p:sp>
          <p:nvSpPr>
            <p:cNvPr id="88" name="TextBox 87"/>
            <p:cNvSpPr txBox="1"/>
            <p:nvPr/>
          </p:nvSpPr>
          <p:spPr>
            <a:xfrm>
              <a:off x="1588939" y="921124"/>
              <a:ext cx="2082621" cy="400110"/>
            </a:xfrm>
            <a:prstGeom prst="rect">
              <a:avLst/>
            </a:prstGeom>
            <a:noFill/>
          </p:spPr>
          <p:txBody>
            <a:bodyPr wrap="none" rtlCol="0">
              <a:spAutoFit/>
            </a:bodyPr>
            <a:lstStyle/>
            <a:p>
              <a:r>
                <a:rPr lang="en-GB" sz="2000" b="1" dirty="0">
                  <a:latin typeface="Times New Roman" panose="02020603050405020304" pitchFamily="18" charset="0"/>
                  <a:cs typeface="Times New Roman" panose="02020603050405020304" pitchFamily="18" charset="0"/>
                </a:rPr>
                <a:t>Electricity Sector</a:t>
              </a:r>
            </a:p>
          </p:txBody>
        </p:sp>
        <p:sp>
          <p:nvSpPr>
            <p:cNvPr id="89" name="TextBox 88"/>
            <p:cNvSpPr txBox="1"/>
            <p:nvPr/>
          </p:nvSpPr>
          <p:spPr>
            <a:xfrm>
              <a:off x="136708" y="3912205"/>
              <a:ext cx="2020496" cy="784830"/>
            </a:xfrm>
            <a:prstGeom prst="rect">
              <a:avLst/>
            </a:prstGeom>
            <a:solidFill>
              <a:schemeClr val="accent6">
                <a:lumMod val="40000"/>
                <a:lumOff val="60000"/>
              </a:schemeClr>
            </a:solidFill>
            <a:ln>
              <a:solidFill>
                <a:schemeClr val="tx1"/>
              </a:solidFill>
            </a:ln>
          </p:spPr>
          <p:txBody>
            <a:bodyPr wrap="square" rtlCol="0">
              <a:spAutoFit/>
            </a:bodyPr>
            <a:lstStyle/>
            <a:p>
              <a:r>
                <a:rPr lang="en-GB" sz="900" dirty="0">
                  <a:latin typeface="Times New Roman" panose="02020603050405020304" pitchFamily="18" charset="0"/>
                  <a:cs typeface="Times New Roman" panose="02020603050405020304" pitchFamily="18" charset="0"/>
                </a:rPr>
                <a:t>1-in-50yr to 1-in-100yr +</a:t>
              </a:r>
            </a:p>
            <a:p>
              <a:r>
                <a:rPr lang="en-GB" sz="900" dirty="0">
                  <a:latin typeface="Times New Roman" panose="02020603050405020304" pitchFamily="18" charset="0"/>
                  <a:cs typeface="Times New Roman" panose="02020603050405020304" pitchFamily="18" charset="0"/>
                </a:rPr>
                <a:t>Short-term localised blackouts</a:t>
              </a:r>
            </a:p>
            <a:p>
              <a:pPr marL="171450" indent="-171450">
                <a:buFont typeface="Arial" panose="020B0604020202020204" pitchFamily="34" charset="0"/>
                <a:buChar char="•"/>
              </a:pPr>
              <a:r>
                <a:rPr lang="en-GB" sz="900" dirty="0">
                  <a:latin typeface="Times New Roman" panose="02020603050405020304" pitchFamily="18" charset="0"/>
                  <a:cs typeface="Times New Roman" panose="02020603050405020304" pitchFamily="18" charset="0"/>
                </a:rPr>
                <a:t>Voltage instability</a:t>
              </a:r>
            </a:p>
            <a:p>
              <a:r>
                <a:rPr lang="en-GB" sz="900" dirty="0">
                  <a:latin typeface="Times New Roman" panose="02020603050405020304" pitchFamily="18" charset="0"/>
                  <a:cs typeface="Times New Roman" panose="02020603050405020304" pitchFamily="18" charset="0"/>
                </a:rPr>
                <a:t>Longer-term blackouts in rural areas</a:t>
              </a:r>
            </a:p>
            <a:p>
              <a:pPr marL="171450" indent="-171450">
                <a:buFont typeface="Arial" panose="020B0604020202020204" pitchFamily="34" charset="0"/>
                <a:buChar char="•"/>
              </a:pPr>
              <a:r>
                <a:rPr lang="en-GB" sz="900" dirty="0">
                  <a:latin typeface="Times New Roman" panose="02020603050405020304" pitchFamily="18" charset="0"/>
                  <a:cs typeface="Times New Roman" panose="02020603050405020304" pitchFamily="18" charset="0"/>
                </a:rPr>
                <a:t>Transformer </a:t>
              </a:r>
              <a:r>
                <a:rPr lang="en-GB" sz="900" dirty="0" smtClean="0">
                  <a:latin typeface="Times New Roman" panose="02020603050405020304" pitchFamily="18" charset="0"/>
                  <a:cs typeface="Times New Roman" panose="02020603050405020304" pitchFamily="18" charset="0"/>
                </a:rPr>
                <a:t>damage</a:t>
              </a:r>
            </a:p>
          </p:txBody>
        </p:sp>
        <p:sp>
          <p:nvSpPr>
            <p:cNvPr id="90" name="TextBox 89"/>
            <p:cNvSpPr txBox="1"/>
            <p:nvPr/>
          </p:nvSpPr>
          <p:spPr>
            <a:xfrm>
              <a:off x="2355930" y="3680757"/>
              <a:ext cx="1415772" cy="507831"/>
            </a:xfrm>
            <a:prstGeom prst="rect">
              <a:avLst/>
            </a:prstGeom>
            <a:solidFill>
              <a:srgbClr val="FFFF99"/>
            </a:solidFill>
            <a:ln>
              <a:solidFill>
                <a:schemeClr val="tx1"/>
              </a:solidFill>
            </a:ln>
          </p:spPr>
          <p:txBody>
            <a:bodyPr wrap="none" rtlCol="0">
              <a:spAutoFit/>
            </a:bodyPr>
            <a:lstStyle/>
            <a:p>
              <a:r>
                <a:rPr lang="en-GB" sz="900" dirty="0">
                  <a:latin typeface="Times New Roman" panose="02020603050405020304" pitchFamily="18" charset="0"/>
                  <a:cs typeface="Times New Roman" panose="02020603050405020304" pitchFamily="18" charset="0"/>
                </a:rPr>
                <a:t>1-in-50yr to 1-in-100yr +</a:t>
              </a:r>
            </a:p>
            <a:p>
              <a:r>
                <a:rPr lang="en-GB" sz="900" dirty="0">
                  <a:latin typeface="Times New Roman" panose="02020603050405020304" pitchFamily="18" charset="0"/>
                  <a:cs typeface="Times New Roman" panose="02020603050405020304" pitchFamily="18" charset="0"/>
                </a:rPr>
                <a:t>Impact?</a:t>
              </a:r>
            </a:p>
            <a:p>
              <a:pPr marL="171450" indent="-171450">
                <a:buFont typeface="Arial" panose="020B0604020202020204" pitchFamily="34" charset="0"/>
                <a:buChar char="•"/>
              </a:pPr>
              <a:r>
                <a:rPr lang="en-GB" sz="900" dirty="0">
                  <a:latin typeface="Times New Roman" panose="02020603050405020304" pitchFamily="18" charset="0"/>
                  <a:cs typeface="Times New Roman" panose="02020603050405020304" pitchFamily="18" charset="0"/>
                </a:rPr>
                <a:t>Synchronisation </a:t>
              </a:r>
              <a:r>
                <a:rPr lang="en-GB" sz="900" dirty="0" smtClean="0">
                  <a:latin typeface="Times New Roman" panose="02020603050405020304" pitchFamily="18" charset="0"/>
                  <a:cs typeface="Times New Roman" panose="02020603050405020304" pitchFamily="18" charset="0"/>
                </a:rPr>
                <a:t>issues</a:t>
              </a:r>
            </a:p>
          </p:txBody>
        </p:sp>
        <p:sp>
          <p:nvSpPr>
            <p:cNvPr id="91" name="TextBox 90"/>
            <p:cNvSpPr txBox="1"/>
            <p:nvPr/>
          </p:nvSpPr>
          <p:spPr>
            <a:xfrm>
              <a:off x="5150600" y="3207775"/>
              <a:ext cx="1616148" cy="507831"/>
            </a:xfrm>
            <a:prstGeom prst="rect">
              <a:avLst/>
            </a:prstGeom>
            <a:solidFill>
              <a:srgbClr val="FFFF99"/>
            </a:solidFill>
            <a:ln>
              <a:solidFill>
                <a:schemeClr val="tx1"/>
              </a:solidFill>
            </a:ln>
          </p:spPr>
          <p:txBody>
            <a:bodyPr wrap="none" rtlCol="0">
              <a:spAutoFit/>
            </a:bodyPr>
            <a:lstStyle/>
            <a:p>
              <a:r>
                <a:rPr lang="en-GB" sz="900" dirty="0">
                  <a:latin typeface="Times New Roman" panose="02020603050405020304" pitchFamily="18" charset="0"/>
                  <a:cs typeface="Times New Roman" panose="02020603050405020304" pitchFamily="18" charset="0"/>
                </a:rPr>
                <a:t>1-in-1000yr to 1-in-10,000yr +</a:t>
              </a:r>
            </a:p>
            <a:p>
              <a:r>
                <a:rPr lang="en-GB" sz="900" dirty="0">
                  <a:latin typeface="Times New Roman" panose="02020603050405020304" pitchFamily="18" charset="0"/>
                  <a:cs typeface="Times New Roman" panose="02020603050405020304" pitchFamily="18" charset="0"/>
                </a:rPr>
                <a:t>Nuclear power stations</a:t>
              </a:r>
            </a:p>
            <a:p>
              <a:pPr marL="171450" indent="-171450">
                <a:buFont typeface="Arial" panose="020B0604020202020204" pitchFamily="34" charset="0"/>
                <a:buChar char="•"/>
              </a:pPr>
              <a:r>
                <a:rPr lang="en-GB" sz="900" dirty="0">
                  <a:latin typeface="Times New Roman" panose="02020603050405020304" pitchFamily="18" charset="0"/>
                  <a:cs typeface="Times New Roman" panose="02020603050405020304" pitchFamily="18" charset="0"/>
                </a:rPr>
                <a:t>Control systems </a:t>
              </a:r>
              <a:r>
                <a:rPr lang="en-GB" sz="900" dirty="0" smtClean="0">
                  <a:latin typeface="Times New Roman" panose="02020603050405020304" pitchFamily="18" charset="0"/>
                  <a:cs typeface="Times New Roman" panose="02020603050405020304" pitchFamily="18" charset="0"/>
                </a:rPr>
                <a:t>upset</a:t>
              </a:r>
            </a:p>
          </p:txBody>
        </p:sp>
        <p:sp>
          <p:nvSpPr>
            <p:cNvPr id="92" name="TextBox 91"/>
            <p:cNvSpPr txBox="1"/>
            <p:nvPr/>
          </p:nvSpPr>
          <p:spPr>
            <a:xfrm>
              <a:off x="5149321" y="3745933"/>
              <a:ext cx="1415772" cy="507831"/>
            </a:xfrm>
            <a:prstGeom prst="rect">
              <a:avLst/>
            </a:prstGeom>
            <a:solidFill>
              <a:srgbClr val="FFFF99"/>
            </a:solidFill>
            <a:ln>
              <a:solidFill>
                <a:schemeClr val="tx1"/>
              </a:solidFill>
            </a:ln>
          </p:spPr>
          <p:txBody>
            <a:bodyPr wrap="none" rtlCol="0">
              <a:spAutoFit/>
            </a:bodyPr>
            <a:lstStyle/>
            <a:p>
              <a:r>
                <a:rPr lang="en-GB" sz="900" dirty="0">
                  <a:latin typeface="Times New Roman" panose="02020603050405020304" pitchFamily="18" charset="0"/>
                  <a:cs typeface="Times New Roman" panose="02020603050405020304" pitchFamily="18" charset="0"/>
                </a:rPr>
                <a:t>1-in-50yr to 1-in-100yr +</a:t>
              </a:r>
            </a:p>
            <a:p>
              <a:r>
                <a:rPr lang="en-GB" sz="900" dirty="0">
                  <a:latin typeface="Times New Roman" panose="02020603050405020304" pitchFamily="18" charset="0"/>
                  <a:cs typeface="Times New Roman" panose="02020603050405020304" pitchFamily="18" charset="0"/>
                </a:rPr>
                <a:t>Loss of SCADA control</a:t>
              </a:r>
            </a:p>
            <a:p>
              <a:pPr marL="171450" indent="-171450">
                <a:buFont typeface="Arial" panose="020B0604020202020204" pitchFamily="34" charset="0"/>
                <a:buChar char="•"/>
              </a:pPr>
              <a:r>
                <a:rPr lang="en-GB" sz="900" dirty="0">
                  <a:latin typeface="Times New Roman" panose="02020603050405020304" pitchFamily="18" charset="0"/>
                  <a:cs typeface="Times New Roman" panose="02020603050405020304" pitchFamily="18" charset="0"/>
                </a:rPr>
                <a:t>Synchronisation </a:t>
              </a:r>
              <a:r>
                <a:rPr lang="en-GB" sz="900" dirty="0" smtClean="0">
                  <a:latin typeface="Times New Roman" panose="02020603050405020304" pitchFamily="18" charset="0"/>
                  <a:cs typeface="Times New Roman" panose="02020603050405020304" pitchFamily="18" charset="0"/>
                </a:rPr>
                <a:t>issues</a:t>
              </a:r>
            </a:p>
          </p:txBody>
        </p:sp>
        <p:cxnSp>
          <p:nvCxnSpPr>
            <p:cNvPr id="93" name="Straight Connector 92"/>
            <p:cNvCxnSpPr/>
            <p:nvPr/>
          </p:nvCxnSpPr>
          <p:spPr>
            <a:xfrm>
              <a:off x="1588939" y="2948126"/>
              <a:ext cx="6342" cy="9610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Elbow Connector 93"/>
            <p:cNvCxnSpPr>
              <a:cxnSpLocks/>
              <a:endCxn id="90" idx="1"/>
            </p:cNvCxnSpPr>
            <p:nvPr/>
          </p:nvCxnSpPr>
          <p:spPr>
            <a:xfrm rot="16200000" flipH="1">
              <a:off x="1791686" y="3370428"/>
              <a:ext cx="1011693" cy="11679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Elbow Connector 94"/>
            <p:cNvCxnSpPr/>
            <p:nvPr/>
          </p:nvCxnSpPr>
          <p:spPr>
            <a:xfrm>
              <a:off x="4795113" y="3307310"/>
              <a:ext cx="354209" cy="149785"/>
            </a:xfrm>
            <a:prstGeom prst="bentConnector3">
              <a:avLst>
                <a:gd name="adj1" fmla="val 358"/>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Elbow Connector 95"/>
            <p:cNvCxnSpPr>
              <a:cxnSpLocks/>
            </p:cNvCxnSpPr>
            <p:nvPr/>
          </p:nvCxnSpPr>
          <p:spPr>
            <a:xfrm>
              <a:off x="3724289" y="2845604"/>
              <a:ext cx="335666" cy="25432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6650120" y="2646685"/>
              <a:ext cx="2452981" cy="710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imes New Roman" panose="02020603050405020304" pitchFamily="18" charset="0"/>
                <a:cs typeface="Times New Roman" panose="02020603050405020304" pitchFamily="18" charset="0"/>
              </a:endParaRPr>
            </a:p>
          </p:txBody>
        </p:sp>
        <p:cxnSp>
          <p:nvCxnSpPr>
            <p:cNvPr id="98" name="Elbow Connector 97"/>
            <p:cNvCxnSpPr>
              <a:endCxn id="92" idx="3"/>
            </p:cNvCxnSpPr>
            <p:nvPr/>
          </p:nvCxnSpPr>
          <p:spPr>
            <a:xfrm rot="10800000" flipV="1">
              <a:off x="6565094" y="3357555"/>
              <a:ext cx="1307167" cy="64229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8039175" y="3729866"/>
              <a:ext cx="956463"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GB" sz="900" dirty="0">
                  <a:latin typeface="Times New Roman" panose="02020603050405020304" pitchFamily="18" charset="0"/>
                  <a:cs typeface="Times New Roman" panose="02020603050405020304" pitchFamily="18" charset="0"/>
                </a:rPr>
                <a:t>Good </a:t>
              </a:r>
              <a:r>
                <a:rPr lang="en-GB" sz="900" dirty="0" smtClean="0">
                  <a:latin typeface="Times New Roman" panose="02020603050405020304" pitchFamily="18" charset="0"/>
                  <a:cs typeface="Times New Roman" panose="02020603050405020304" pitchFamily="18" charset="0"/>
                </a:rPr>
                <a:t>understanding</a:t>
              </a:r>
            </a:p>
          </p:txBody>
        </p:sp>
        <p:sp>
          <p:nvSpPr>
            <p:cNvPr id="100" name="TextBox 99"/>
            <p:cNvSpPr txBox="1"/>
            <p:nvPr/>
          </p:nvSpPr>
          <p:spPr>
            <a:xfrm>
              <a:off x="8040451" y="4153863"/>
              <a:ext cx="955188" cy="369332"/>
            </a:xfrm>
            <a:prstGeom prst="rect">
              <a:avLst/>
            </a:prstGeom>
            <a:solidFill>
              <a:srgbClr val="FFFF99"/>
            </a:solidFill>
            <a:ln>
              <a:solidFill>
                <a:schemeClr val="tx1"/>
              </a:solidFill>
            </a:ln>
          </p:spPr>
          <p:txBody>
            <a:bodyPr wrap="square" rtlCol="0">
              <a:spAutoFit/>
            </a:bodyPr>
            <a:lstStyle/>
            <a:p>
              <a:pPr algn="ctr"/>
              <a:r>
                <a:rPr lang="en-GB" sz="900" dirty="0">
                  <a:latin typeface="Times New Roman" panose="02020603050405020304" pitchFamily="18" charset="0"/>
                  <a:cs typeface="Times New Roman" panose="02020603050405020304" pitchFamily="18" charset="0"/>
                </a:rPr>
                <a:t>Limited </a:t>
              </a:r>
              <a:r>
                <a:rPr lang="en-GB" sz="900" dirty="0" smtClean="0">
                  <a:latin typeface="Times New Roman" panose="02020603050405020304" pitchFamily="18" charset="0"/>
                  <a:cs typeface="Times New Roman" panose="02020603050405020304" pitchFamily="18" charset="0"/>
                </a:rPr>
                <a:t>understanding</a:t>
              </a:r>
            </a:p>
          </p:txBody>
        </p:sp>
      </p:grpSp>
      <p:sp>
        <p:nvSpPr>
          <p:cNvPr id="165" name="Content Placeholder 2"/>
          <p:cNvSpPr>
            <a:spLocks noGrp="1"/>
          </p:cNvSpPr>
          <p:nvPr>
            <p:ph idx="1"/>
          </p:nvPr>
        </p:nvSpPr>
        <p:spPr>
          <a:xfrm>
            <a:off x="0" y="4809682"/>
            <a:ext cx="9144000" cy="2048318"/>
          </a:xfrm>
        </p:spPr>
        <p:txBody>
          <a:bodyPr/>
          <a:lstStyle/>
          <a:p>
            <a:r>
              <a:rPr lang="en-GB" sz="2200" u="sng" dirty="0" smtClean="0"/>
              <a:t>Preliminary</a:t>
            </a:r>
            <a:r>
              <a:rPr lang="en-GB" sz="2200" dirty="0" smtClean="0"/>
              <a:t>: direct GIC power-grid impacts with </a:t>
            </a:r>
            <a:r>
              <a:rPr lang="en-GB" sz="2200" dirty="0"/>
              <a:t>secondary </a:t>
            </a:r>
            <a:r>
              <a:rPr lang="en-GB" sz="2200" dirty="0" smtClean="0"/>
              <a:t>GNSS-degradation </a:t>
            </a:r>
            <a:r>
              <a:rPr lang="en-GB" sz="2200" dirty="0"/>
              <a:t>impact </a:t>
            </a:r>
            <a:r>
              <a:rPr lang="en-GB" sz="2200" dirty="0" smtClean="0"/>
              <a:t>and </a:t>
            </a:r>
            <a:r>
              <a:rPr lang="en-GB" sz="2200" dirty="0"/>
              <a:t>single event upsets to a variety of control systems</a:t>
            </a:r>
            <a:r>
              <a:rPr lang="en-GB" sz="2200" dirty="0" smtClean="0"/>
              <a:t>.</a:t>
            </a:r>
          </a:p>
          <a:p>
            <a:r>
              <a:rPr lang="en-GB" sz="2200" dirty="0"/>
              <a:t>In commissioning Sector Specific Trees it is allowing </a:t>
            </a:r>
            <a:r>
              <a:rPr lang="en-GB" sz="2200" dirty="0" smtClean="0"/>
              <a:t>the UK </a:t>
            </a:r>
            <a:r>
              <a:rPr lang="en-GB" sz="2200" dirty="0"/>
              <a:t>to develop a </a:t>
            </a:r>
            <a:r>
              <a:rPr lang="en-GB" sz="2200" dirty="0" smtClean="0"/>
              <a:t>more-common </a:t>
            </a:r>
            <a:r>
              <a:rPr lang="en-GB" sz="2200" dirty="0"/>
              <a:t>understanding of </a:t>
            </a:r>
            <a:r>
              <a:rPr lang="en-GB" sz="2200" dirty="0" smtClean="0"/>
              <a:t>space-weather impacts </a:t>
            </a:r>
            <a:r>
              <a:rPr lang="en-GB" sz="2200" dirty="0"/>
              <a:t>and to coordinate our </a:t>
            </a:r>
            <a:r>
              <a:rPr lang="en-GB" sz="2200" dirty="0" smtClean="0"/>
              <a:t>understanding </a:t>
            </a:r>
            <a:r>
              <a:rPr lang="en-GB" sz="2200" dirty="0"/>
              <a:t>of those impacts in a simple and informative way</a:t>
            </a:r>
            <a:r>
              <a:rPr lang="en-GB" sz="2200" dirty="0" smtClean="0"/>
              <a:t>.</a:t>
            </a:r>
            <a:endParaRPr lang="en-GB" sz="2200" dirty="0"/>
          </a:p>
        </p:txBody>
      </p:sp>
    </p:spTree>
    <p:extLst>
      <p:ext uri="{BB962C8B-B14F-4D97-AF65-F5344CB8AC3E}">
        <p14:creationId xmlns:p14="http://schemas.microsoft.com/office/powerpoint/2010/main" val="324714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2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Ongoing Work…</a:t>
            </a:r>
            <a:endParaRPr lang="en-GB" dirty="0"/>
          </a:p>
        </p:txBody>
      </p:sp>
      <p:sp>
        <p:nvSpPr>
          <p:cNvPr id="4" name="Slide Number Placeholder 3"/>
          <p:cNvSpPr>
            <a:spLocks noGrp="1"/>
          </p:cNvSpPr>
          <p:nvPr>
            <p:ph type="sldNum" sz="quarter" idx="10"/>
          </p:nvPr>
        </p:nvSpPr>
        <p:spPr/>
        <p:txBody>
          <a:bodyPr/>
          <a:lstStyle/>
          <a:p>
            <a:fld id="{940600FA-6DE6-4B83-84D2-3DF8FC41D849}" type="slidenum">
              <a:rPr lang="en-GB" smtClean="0"/>
              <a:pPr/>
              <a:t>11</a:t>
            </a:fld>
            <a:endParaRPr lang="en-GB" dirty="0"/>
          </a:p>
        </p:txBody>
      </p:sp>
      <p:sp>
        <p:nvSpPr>
          <p:cNvPr id="7" name="Content Placeholder 2"/>
          <p:cNvSpPr>
            <a:spLocks noGrp="1"/>
          </p:cNvSpPr>
          <p:nvPr>
            <p:ph idx="1"/>
          </p:nvPr>
        </p:nvSpPr>
        <p:spPr>
          <a:xfrm>
            <a:off x="0" y="1598400"/>
            <a:ext cx="9144000" cy="5068800"/>
          </a:xfrm>
        </p:spPr>
        <p:txBody>
          <a:bodyPr/>
          <a:lstStyle/>
          <a:p>
            <a:r>
              <a:rPr lang="en-GB" sz="2200" dirty="0"/>
              <a:t>National Risk </a:t>
            </a:r>
            <a:r>
              <a:rPr lang="en-GB" sz="2200" dirty="0" smtClean="0"/>
              <a:t>Assessment (and hence NRR) updated:</a:t>
            </a:r>
          </a:p>
          <a:p>
            <a:pPr lvl="1"/>
            <a:r>
              <a:rPr lang="en-GB" sz="1800" dirty="0" smtClean="0"/>
              <a:t>Loss </a:t>
            </a:r>
            <a:r>
              <a:rPr lang="en-GB" sz="1800" dirty="0"/>
              <a:t>of GNSS </a:t>
            </a:r>
            <a:r>
              <a:rPr lang="en-GB" sz="1800" dirty="0" smtClean="0"/>
              <a:t>and </a:t>
            </a:r>
            <a:r>
              <a:rPr lang="en-GB" sz="1800" dirty="0"/>
              <a:t>economic impacts </a:t>
            </a:r>
            <a:r>
              <a:rPr lang="en-GB" sz="1800" dirty="0" smtClean="0"/>
              <a:t>improved; and</a:t>
            </a:r>
          </a:p>
          <a:p>
            <a:pPr lvl="1"/>
            <a:r>
              <a:rPr lang="en-GB" sz="1800" dirty="0" smtClean="0"/>
              <a:t>Adjustments for increases in knowledge, understanding, and current capabilities.</a:t>
            </a:r>
            <a:endParaRPr lang="en-GB" sz="1800" dirty="0"/>
          </a:p>
          <a:p>
            <a:r>
              <a:rPr lang="en-GB" sz="2200" dirty="0" smtClean="0"/>
              <a:t>Table </a:t>
            </a:r>
            <a:r>
              <a:rPr lang="en-GB" sz="2200" dirty="0"/>
              <a:t>top exercises continue to improve knowledge </a:t>
            </a:r>
            <a:r>
              <a:rPr lang="en-GB" sz="2200" dirty="0" smtClean="0"/>
              <a:t>and understanding.</a:t>
            </a:r>
            <a:endParaRPr lang="en-GB" sz="2200" dirty="0"/>
          </a:p>
          <a:p>
            <a:endParaRPr lang="en-GB" sz="2200" dirty="0" smtClean="0"/>
          </a:p>
          <a:p>
            <a:r>
              <a:rPr lang="en-GB" sz="2200" dirty="0" smtClean="0"/>
              <a:t>UK </a:t>
            </a:r>
            <a:r>
              <a:rPr lang="en-GB" sz="2200" dirty="0"/>
              <a:t>Space Weather Strategy being </a:t>
            </a:r>
            <a:r>
              <a:rPr lang="en-GB" sz="2200" dirty="0" smtClean="0"/>
              <a:t>developed:</a:t>
            </a:r>
          </a:p>
          <a:p>
            <a:pPr lvl="1"/>
            <a:r>
              <a:rPr lang="en-GB" sz="1800" dirty="0" smtClean="0"/>
              <a:t>Includes close working with the USA on the Benchmarks activities.</a:t>
            </a:r>
            <a:endParaRPr lang="en-GB" sz="1800" dirty="0"/>
          </a:p>
          <a:p>
            <a:endParaRPr lang="en-GB" sz="2200" dirty="0" smtClean="0"/>
          </a:p>
          <a:p>
            <a:r>
              <a:rPr lang="en-GB" sz="2200" dirty="0" smtClean="0"/>
              <a:t>UK </a:t>
            </a:r>
            <a:r>
              <a:rPr lang="en-GB" sz="2200" dirty="0"/>
              <a:t>continues to see </a:t>
            </a:r>
            <a:r>
              <a:rPr lang="en-GB" sz="2200" dirty="0" smtClean="0"/>
              <a:t>UK-led ESA </a:t>
            </a:r>
            <a:r>
              <a:rPr lang="en-GB" sz="2200" dirty="0"/>
              <a:t>L5 mission a </a:t>
            </a:r>
            <a:r>
              <a:rPr lang="en-GB" sz="2200" dirty="0" smtClean="0"/>
              <a:t>priority.</a:t>
            </a:r>
          </a:p>
          <a:p>
            <a:r>
              <a:rPr lang="en-GB" sz="2200" dirty="0" smtClean="0"/>
              <a:t>UK has an interest in other avenues for space-weather data, forecasting, modelling, and potential backup/fall-back options; </a:t>
            </a:r>
            <a:r>
              <a:rPr lang="en-GB" sz="2200" i="1" dirty="0" smtClean="0"/>
              <a:t>e.g.</a:t>
            </a:r>
            <a:r>
              <a:rPr lang="en-GB" sz="2200" dirty="0" smtClean="0"/>
              <a:t>:</a:t>
            </a:r>
          </a:p>
          <a:p>
            <a:pPr lvl="1"/>
            <a:r>
              <a:rPr lang="en-GB" sz="1800" dirty="0" smtClean="0"/>
              <a:t>Increased number of radiation monitors on satellites; and</a:t>
            </a:r>
          </a:p>
          <a:p>
            <a:pPr lvl="1"/>
            <a:r>
              <a:rPr lang="en-GB" sz="1800" dirty="0" smtClean="0"/>
              <a:t>Use of IPS as part of the Worldwide IPS Stations (WIPSS) Network and investigating potential use of heliospheric Faraday rotation (FR).</a:t>
            </a:r>
            <a:endParaRPr lang="en-GB" sz="1800" dirty="0"/>
          </a:p>
        </p:txBody>
      </p:sp>
      <p:sp>
        <p:nvSpPr>
          <p:cNvPr id="8" name="Title 1"/>
          <p:cNvSpPr txBox="1">
            <a:spLocks/>
          </p:cNvSpPr>
          <p:nvPr/>
        </p:nvSpPr>
        <p:spPr>
          <a:xfrm>
            <a:off x="0" y="950400"/>
            <a:ext cx="9144000" cy="680713"/>
          </a:xfrm>
          <a:prstGeom prst="rect">
            <a:avLst/>
          </a:prstGeom>
        </p:spPr>
        <p:txBody>
          <a:bodyPr/>
          <a:lstStyle>
            <a:lvl1pPr algn="l" defTabSz="914400" rtl="0" eaLnBrk="1" latinLnBrk="0" hangingPunct="1">
              <a:lnSpc>
                <a:spcPct val="90000"/>
              </a:lnSpc>
              <a:spcBef>
                <a:spcPct val="0"/>
              </a:spcBef>
              <a:buNone/>
              <a:defRPr sz="3600" b="1" kern="1200">
                <a:solidFill>
                  <a:srgbClr val="002060"/>
                </a:solidFill>
                <a:latin typeface="Times New Roman" panose="02020603050405020304" pitchFamily="18" charset="0"/>
                <a:ea typeface="+mj-ea"/>
                <a:cs typeface="Times New Roman" panose="02020603050405020304" pitchFamily="18"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400" b="0" i="0" u="none" strike="noStrike" kern="1200" cap="none" spc="0" normalizeH="0" baseline="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t>Ongoing UK Developments</a:t>
            </a:r>
            <a:r>
              <a:rPr kumimoji="0" lang="en-GB" sz="3400" b="0" i="0" u="none" strike="noStrike" kern="1200" cap="none" spc="0" normalizeH="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t> and Priorities</a:t>
            </a:r>
            <a:endParaRPr kumimoji="0" lang="en-GB" sz="3400" b="0"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endParaRPr>
          </a:p>
        </p:txBody>
      </p:sp>
      <p:sp>
        <p:nvSpPr>
          <p:cNvPr id="6" name="Date Placeholder 3"/>
          <p:cNvSpPr txBox="1">
            <a:spLocks/>
          </p:cNvSpPr>
          <p:nvPr/>
        </p:nvSpPr>
        <p:spPr>
          <a:xfrm>
            <a:off x="3959109" y="6492875"/>
            <a:ext cx="1225782"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defRPr sz="2358" kern="1200">
                <a:solidFill>
                  <a:schemeClr val="tx1"/>
                </a:solidFill>
                <a:latin typeface="Arial" charset="0"/>
                <a:ea typeface="ＭＳ Ｐゴシック" pitchFamily="84" charset="-128"/>
                <a:cs typeface="Times New Roman" panose="02020603050405020304" pitchFamily="18" charset="0"/>
              </a:defRPr>
            </a:lvl1pPr>
            <a:lvl2pPr marL="742517" indent="-285584" algn="l" defTabSz="457200" rtl="0" eaLnBrk="1" latinLnBrk="0" hangingPunct="1">
              <a:defRPr sz="2358" kern="1200">
                <a:solidFill>
                  <a:schemeClr val="tx1"/>
                </a:solidFill>
                <a:latin typeface="Arial" charset="0"/>
                <a:ea typeface="ＭＳ Ｐゴシック" pitchFamily="84" charset="-128"/>
                <a:cs typeface="+mn-cs"/>
              </a:defRPr>
            </a:lvl2pPr>
            <a:lvl3pPr marL="1142334" indent="-228468" algn="l" defTabSz="457200" rtl="0" eaLnBrk="1" latinLnBrk="0" hangingPunct="1">
              <a:defRPr sz="2358" kern="1200">
                <a:solidFill>
                  <a:schemeClr val="tx1"/>
                </a:solidFill>
                <a:latin typeface="Arial" charset="0"/>
                <a:ea typeface="ＭＳ Ｐゴシック" pitchFamily="84" charset="-128"/>
                <a:cs typeface="+mn-cs"/>
              </a:defRPr>
            </a:lvl3pPr>
            <a:lvl4pPr marL="1599267" indent="-228468" algn="l" defTabSz="457200" rtl="0" eaLnBrk="1" latinLnBrk="0" hangingPunct="1">
              <a:defRPr sz="2358" kern="1200">
                <a:solidFill>
                  <a:schemeClr val="tx1"/>
                </a:solidFill>
                <a:latin typeface="Arial" charset="0"/>
                <a:ea typeface="ＭＳ Ｐゴシック" pitchFamily="84" charset="-128"/>
                <a:cs typeface="+mn-cs"/>
              </a:defRPr>
            </a:lvl4pPr>
            <a:lvl5pPr marL="2056203" indent="-228468" algn="l" defTabSz="457200" rtl="0" eaLnBrk="1" latinLnBrk="0" hangingPunct="1">
              <a:defRPr sz="2358" kern="1200">
                <a:solidFill>
                  <a:schemeClr val="tx1"/>
                </a:solidFill>
                <a:latin typeface="Arial" charset="0"/>
                <a:ea typeface="ＭＳ Ｐゴシック" pitchFamily="84" charset="-128"/>
                <a:cs typeface="+mn-cs"/>
              </a:defRPr>
            </a:lvl5pPr>
            <a:lvl6pPr marL="2513136"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6pPr>
            <a:lvl7pPr marL="2970069"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7pPr>
            <a:lvl8pPr marL="3427003"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8pPr>
            <a:lvl9pPr marL="3883936"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9pPr>
          </a:lstStyle>
          <a:p>
            <a:pPr algn="l"/>
            <a:r>
              <a:rPr lang="en-US" altLang="en-US" sz="1000" dirty="0" smtClean="0">
                <a:latin typeface="Times New Roman" panose="02020603050405020304" pitchFamily="18" charset="0"/>
              </a:rPr>
              <a:t>© 2019 </a:t>
            </a:r>
            <a:r>
              <a:rPr lang="en-US" altLang="en-US" sz="1000" dirty="0" smtClean="0">
                <a:latin typeface="Times New Roman" panose="02020603050405020304" pitchFamily="18" charset="0"/>
              </a:rPr>
              <a:t>RAL Space </a:t>
            </a:r>
            <a:endParaRPr lang="en-US" altLang="en-US" sz="1000" dirty="0">
              <a:latin typeface="Times New Roman" panose="02020603050405020304" pitchFamily="18" charset="0"/>
            </a:endParaRPr>
          </a:p>
        </p:txBody>
      </p:sp>
    </p:spTree>
    <p:extLst>
      <p:ext uri="{BB962C8B-B14F-4D97-AF65-F5344CB8AC3E}">
        <p14:creationId xmlns:p14="http://schemas.microsoft.com/office/powerpoint/2010/main" val="344825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SWx Strategy</a:t>
            </a:r>
            <a:endParaRPr lang="en-GB" dirty="0"/>
          </a:p>
        </p:txBody>
      </p:sp>
      <p:sp>
        <p:nvSpPr>
          <p:cNvPr id="4" name="Slide Number Placeholder 3"/>
          <p:cNvSpPr>
            <a:spLocks noGrp="1"/>
          </p:cNvSpPr>
          <p:nvPr>
            <p:ph type="sldNum" sz="quarter" idx="10"/>
          </p:nvPr>
        </p:nvSpPr>
        <p:spPr/>
        <p:txBody>
          <a:bodyPr/>
          <a:lstStyle/>
          <a:p>
            <a:fld id="{940600FA-6DE6-4B83-84D2-3DF8FC41D849}" type="slidenum">
              <a:rPr lang="en-GB" smtClean="0"/>
              <a:pPr/>
              <a:t>12</a:t>
            </a:fld>
            <a:endParaRPr lang="en-GB" dirty="0"/>
          </a:p>
        </p:txBody>
      </p:sp>
      <p:sp>
        <p:nvSpPr>
          <p:cNvPr id="5" name="Content Placeholder 2"/>
          <p:cNvSpPr>
            <a:spLocks noGrp="1"/>
          </p:cNvSpPr>
          <p:nvPr>
            <p:ph idx="1"/>
          </p:nvPr>
        </p:nvSpPr>
        <p:spPr>
          <a:xfrm>
            <a:off x="0" y="1598400"/>
            <a:ext cx="9144000" cy="5068800"/>
          </a:xfrm>
        </p:spPr>
        <p:txBody>
          <a:bodyPr/>
          <a:lstStyle/>
          <a:p>
            <a:r>
              <a:rPr lang="en-GB" sz="2200" dirty="0" smtClean="0"/>
              <a:t>The UK Space-Weather Mission Statement:</a:t>
            </a:r>
          </a:p>
          <a:p>
            <a:pPr lvl="1"/>
            <a:r>
              <a:rPr lang="en-GB" sz="1800" dirty="0" smtClean="0"/>
              <a:t>“We </a:t>
            </a:r>
            <a:r>
              <a:rPr lang="en-GB" sz="1800" dirty="0"/>
              <a:t>will ensure the UK is resilient, and able to respond to a Severe Space Weather Event, on the basis of proportionate risk </a:t>
            </a:r>
            <a:r>
              <a:rPr lang="en-GB" sz="1800" dirty="0" smtClean="0"/>
              <a:t>mitigation”.</a:t>
            </a:r>
          </a:p>
          <a:p>
            <a:endParaRPr lang="en-GB" sz="2200" dirty="0" smtClean="0"/>
          </a:p>
          <a:p>
            <a:r>
              <a:rPr lang="en-GB" sz="2200" dirty="0" smtClean="0"/>
              <a:t>The UK SWx strategy </a:t>
            </a:r>
            <a:r>
              <a:rPr lang="en-GB" sz="2200" dirty="0"/>
              <a:t>will be established around </a:t>
            </a:r>
            <a:r>
              <a:rPr lang="en-GB" sz="2200" dirty="0" smtClean="0"/>
              <a:t>five </a:t>
            </a:r>
            <a:r>
              <a:rPr lang="en-GB" sz="2200" dirty="0"/>
              <a:t>key </a:t>
            </a:r>
            <a:r>
              <a:rPr lang="en-GB" sz="2200" dirty="0" smtClean="0"/>
              <a:t>strands</a:t>
            </a:r>
            <a:r>
              <a:rPr lang="en-GB" sz="2200" dirty="0" smtClean="0"/>
              <a:t>/pillars</a:t>
            </a:r>
            <a:r>
              <a:rPr lang="en-GB" sz="2200" dirty="0" smtClean="0"/>
              <a:t>:</a:t>
            </a:r>
          </a:p>
          <a:p>
            <a:endParaRPr lang="en-GB" sz="2200" dirty="0" smtClean="0"/>
          </a:p>
          <a:p>
            <a:endParaRPr lang="en-GB" sz="2200" dirty="0" smtClean="0"/>
          </a:p>
          <a:p>
            <a:endParaRPr lang="en-GB" sz="2200" dirty="0" smtClean="0"/>
          </a:p>
          <a:p>
            <a:r>
              <a:rPr lang="en-GB" sz="2200" dirty="0" smtClean="0"/>
              <a:t>A </a:t>
            </a:r>
            <a:r>
              <a:rPr lang="en-GB" sz="2200" dirty="0" smtClean="0"/>
              <a:t>five-year </a:t>
            </a:r>
            <a:r>
              <a:rPr lang="en-GB" sz="2200" dirty="0"/>
              <a:t>period </a:t>
            </a:r>
            <a:r>
              <a:rPr lang="en-GB" sz="2200" dirty="0" smtClean="0"/>
              <a:t>detailing </a:t>
            </a:r>
            <a:r>
              <a:rPr lang="en-GB" sz="2200" dirty="0"/>
              <a:t>outcomes and </a:t>
            </a:r>
            <a:r>
              <a:rPr lang="en-GB" sz="2200" dirty="0" smtClean="0"/>
              <a:t>challenges in order to </a:t>
            </a:r>
            <a:r>
              <a:rPr lang="en-GB" sz="2200" dirty="0"/>
              <a:t>achieve our strategic objectives above, with each </a:t>
            </a:r>
            <a:r>
              <a:rPr lang="en-GB" sz="2200" dirty="0" smtClean="0"/>
              <a:t>strand/pillar </a:t>
            </a:r>
            <a:r>
              <a:rPr lang="en-GB" sz="2200" dirty="0"/>
              <a:t>underpinning the next</a:t>
            </a:r>
            <a:r>
              <a:rPr lang="en-GB" sz="2200" dirty="0" smtClean="0"/>
              <a:t>.</a:t>
            </a:r>
          </a:p>
          <a:p>
            <a:pPr lvl="1"/>
            <a:r>
              <a:rPr lang="en-GB" sz="1800" dirty="0"/>
              <a:t>BEIS should look to reach out to response teams across governments.</a:t>
            </a:r>
          </a:p>
          <a:p>
            <a:pPr lvl="1"/>
            <a:r>
              <a:rPr lang="en-GB" sz="1800" dirty="0" smtClean="0"/>
              <a:t>Funding/collaboration </a:t>
            </a:r>
            <a:r>
              <a:rPr lang="en-GB" sz="1800" dirty="0"/>
              <a:t>streams </a:t>
            </a:r>
            <a:r>
              <a:rPr lang="en-GB" sz="1800" dirty="0" smtClean="0"/>
              <a:t>will be explored as </a:t>
            </a:r>
            <a:r>
              <a:rPr lang="en-GB" sz="1800" dirty="0"/>
              <a:t>part of our strategy development </a:t>
            </a:r>
            <a:r>
              <a:rPr lang="en-GB" sz="1800" dirty="0" smtClean="0"/>
              <a:t>work across </a:t>
            </a:r>
            <a:r>
              <a:rPr lang="en-GB" sz="1800" dirty="0"/>
              <a:t>industry, academia, </a:t>
            </a:r>
            <a:r>
              <a:rPr lang="en-GB" sz="1800" dirty="0" smtClean="0"/>
              <a:t>international partners, </a:t>
            </a:r>
            <a:r>
              <a:rPr lang="en-GB" sz="1800" dirty="0"/>
              <a:t>and </a:t>
            </a:r>
            <a:r>
              <a:rPr lang="en-GB" sz="1800" dirty="0" smtClean="0"/>
              <a:t>internal UK funding mechanisms</a:t>
            </a:r>
            <a:r>
              <a:rPr lang="en-GB" sz="1800" dirty="0" smtClean="0"/>
              <a:t>…</a:t>
            </a:r>
          </a:p>
        </p:txBody>
      </p:sp>
      <p:sp>
        <p:nvSpPr>
          <p:cNvPr id="6" name="Title 1"/>
          <p:cNvSpPr txBox="1">
            <a:spLocks/>
          </p:cNvSpPr>
          <p:nvPr/>
        </p:nvSpPr>
        <p:spPr>
          <a:xfrm>
            <a:off x="0" y="950400"/>
            <a:ext cx="9144000" cy="680713"/>
          </a:xfrm>
          <a:prstGeom prst="rect">
            <a:avLst/>
          </a:prstGeom>
        </p:spPr>
        <p:txBody>
          <a:bodyPr/>
          <a:lstStyle>
            <a:lvl1pPr algn="l" defTabSz="914400" rtl="0" eaLnBrk="1" latinLnBrk="0" hangingPunct="1">
              <a:lnSpc>
                <a:spcPct val="90000"/>
              </a:lnSpc>
              <a:spcBef>
                <a:spcPct val="0"/>
              </a:spcBef>
              <a:buNone/>
              <a:defRPr sz="3600" b="1" kern="1200">
                <a:solidFill>
                  <a:srgbClr val="002060"/>
                </a:solidFill>
                <a:latin typeface="Times New Roman" panose="02020603050405020304" pitchFamily="18" charset="0"/>
                <a:ea typeface="+mj-ea"/>
                <a:cs typeface="Times New Roman" panose="02020603050405020304" pitchFamily="18"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400" b="0" i="0" u="none" strike="noStrike" kern="1200" cap="none" spc="0" normalizeH="0" baseline="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t>A Key component</a:t>
            </a:r>
            <a:r>
              <a:rPr kumimoji="0" lang="en-GB" sz="3400" b="0" i="0" u="none" strike="noStrike" kern="1200" cap="none" spc="0" normalizeH="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t> of UK preparedness…</a:t>
            </a:r>
            <a:endParaRPr kumimoji="0" lang="en-GB" sz="3400" b="0"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endParaRPr>
          </a:p>
        </p:txBody>
      </p:sp>
      <p:sp>
        <p:nvSpPr>
          <p:cNvPr id="15" name="Date Placeholder 3"/>
          <p:cNvSpPr txBox="1">
            <a:spLocks/>
          </p:cNvSpPr>
          <p:nvPr/>
        </p:nvSpPr>
        <p:spPr>
          <a:xfrm>
            <a:off x="3959109" y="6492875"/>
            <a:ext cx="1225782"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defRPr sz="2358" kern="1200">
                <a:solidFill>
                  <a:schemeClr val="tx1"/>
                </a:solidFill>
                <a:latin typeface="Arial" charset="0"/>
                <a:ea typeface="ＭＳ Ｐゴシック" pitchFamily="84" charset="-128"/>
                <a:cs typeface="Times New Roman" panose="02020603050405020304" pitchFamily="18" charset="0"/>
              </a:defRPr>
            </a:lvl1pPr>
            <a:lvl2pPr marL="742517" indent="-285584" algn="l" defTabSz="457200" rtl="0" eaLnBrk="1" latinLnBrk="0" hangingPunct="1">
              <a:defRPr sz="2358" kern="1200">
                <a:solidFill>
                  <a:schemeClr val="tx1"/>
                </a:solidFill>
                <a:latin typeface="Arial" charset="0"/>
                <a:ea typeface="ＭＳ Ｐゴシック" pitchFamily="84" charset="-128"/>
                <a:cs typeface="+mn-cs"/>
              </a:defRPr>
            </a:lvl2pPr>
            <a:lvl3pPr marL="1142334" indent="-228468" algn="l" defTabSz="457200" rtl="0" eaLnBrk="1" latinLnBrk="0" hangingPunct="1">
              <a:defRPr sz="2358" kern="1200">
                <a:solidFill>
                  <a:schemeClr val="tx1"/>
                </a:solidFill>
                <a:latin typeface="Arial" charset="0"/>
                <a:ea typeface="ＭＳ Ｐゴシック" pitchFamily="84" charset="-128"/>
                <a:cs typeface="+mn-cs"/>
              </a:defRPr>
            </a:lvl3pPr>
            <a:lvl4pPr marL="1599267" indent="-228468" algn="l" defTabSz="457200" rtl="0" eaLnBrk="1" latinLnBrk="0" hangingPunct="1">
              <a:defRPr sz="2358" kern="1200">
                <a:solidFill>
                  <a:schemeClr val="tx1"/>
                </a:solidFill>
                <a:latin typeface="Arial" charset="0"/>
                <a:ea typeface="ＭＳ Ｐゴシック" pitchFamily="84" charset="-128"/>
                <a:cs typeface="+mn-cs"/>
              </a:defRPr>
            </a:lvl4pPr>
            <a:lvl5pPr marL="2056203" indent="-228468" algn="l" defTabSz="457200" rtl="0" eaLnBrk="1" latinLnBrk="0" hangingPunct="1">
              <a:defRPr sz="2358" kern="1200">
                <a:solidFill>
                  <a:schemeClr val="tx1"/>
                </a:solidFill>
                <a:latin typeface="Arial" charset="0"/>
                <a:ea typeface="ＭＳ Ｐゴシック" pitchFamily="84" charset="-128"/>
                <a:cs typeface="+mn-cs"/>
              </a:defRPr>
            </a:lvl5pPr>
            <a:lvl6pPr marL="2513136"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6pPr>
            <a:lvl7pPr marL="2970069"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7pPr>
            <a:lvl8pPr marL="3427003"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8pPr>
            <a:lvl9pPr marL="3883936"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9pPr>
          </a:lstStyle>
          <a:p>
            <a:pPr algn="l"/>
            <a:r>
              <a:rPr lang="en-US" altLang="en-US" sz="1000" dirty="0" smtClean="0">
                <a:latin typeface="Times New Roman" panose="02020603050405020304" pitchFamily="18" charset="0"/>
              </a:rPr>
              <a:t>© 2019 </a:t>
            </a:r>
            <a:r>
              <a:rPr lang="en-US" altLang="en-US" sz="1000" dirty="0" smtClean="0">
                <a:latin typeface="Times New Roman" panose="02020603050405020304" pitchFamily="18" charset="0"/>
              </a:rPr>
              <a:t>RAL Space </a:t>
            </a:r>
            <a:endParaRPr lang="en-US" altLang="en-US" sz="1000" dirty="0">
              <a:latin typeface="Times New Roman" panose="02020603050405020304" pitchFamily="18" charset="0"/>
            </a:endParaRPr>
          </a:p>
        </p:txBody>
      </p:sp>
      <p:grpSp>
        <p:nvGrpSpPr>
          <p:cNvPr id="3" name="Group 2"/>
          <p:cNvGrpSpPr>
            <a:grpSpLocks noChangeAspect="1"/>
          </p:cNvGrpSpPr>
          <p:nvPr/>
        </p:nvGrpSpPr>
        <p:grpSpPr>
          <a:xfrm>
            <a:off x="72000" y="3563165"/>
            <a:ext cx="8998428" cy="780551"/>
            <a:chOff x="72000" y="3563165"/>
            <a:chExt cx="11422635" cy="990835"/>
          </a:xfrm>
        </p:grpSpPr>
        <p:sp>
          <p:nvSpPr>
            <p:cNvPr id="8" name="Freeform 7"/>
            <p:cNvSpPr/>
            <p:nvPr/>
          </p:nvSpPr>
          <p:spPr>
            <a:xfrm>
              <a:off x="72000" y="3563165"/>
              <a:ext cx="1730769" cy="990000"/>
            </a:xfrm>
            <a:custGeom>
              <a:avLst/>
              <a:gdLst>
                <a:gd name="connsiteX0" fmla="*/ 0 w 2114422"/>
                <a:gd name="connsiteY0" fmla="*/ 126865 h 1268653"/>
                <a:gd name="connsiteX1" fmla="*/ 126865 w 2114422"/>
                <a:gd name="connsiteY1" fmla="*/ 0 h 1268653"/>
                <a:gd name="connsiteX2" fmla="*/ 1987557 w 2114422"/>
                <a:gd name="connsiteY2" fmla="*/ 0 h 1268653"/>
                <a:gd name="connsiteX3" fmla="*/ 2114422 w 2114422"/>
                <a:gd name="connsiteY3" fmla="*/ 126865 h 1268653"/>
                <a:gd name="connsiteX4" fmla="*/ 2114422 w 2114422"/>
                <a:gd name="connsiteY4" fmla="*/ 1141788 h 1268653"/>
                <a:gd name="connsiteX5" fmla="*/ 1987557 w 2114422"/>
                <a:gd name="connsiteY5" fmla="*/ 1268653 h 1268653"/>
                <a:gd name="connsiteX6" fmla="*/ 126865 w 2114422"/>
                <a:gd name="connsiteY6" fmla="*/ 1268653 h 1268653"/>
                <a:gd name="connsiteX7" fmla="*/ 0 w 2114422"/>
                <a:gd name="connsiteY7" fmla="*/ 1141788 h 1268653"/>
                <a:gd name="connsiteX8" fmla="*/ 0 w 2114422"/>
                <a:gd name="connsiteY8" fmla="*/ 126865 h 12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4422" h="1268653">
                  <a:moveTo>
                    <a:pt x="0" y="126865"/>
                  </a:moveTo>
                  <a:cubicBezTo>
                    <a:pt x="0" y="56799"/>
                    <a:pt x="56799" y="0"/>
                    <a:pt x="126865" y="0"/>
                  </a:cubicBezTo>
                  <a:lnTo>
                    <a:pt x="1987557" y="0"/>
                  </a:lnTo>
                  <a:cubicBezTo>
                    <a:pt x="2057623" y="0"/>
                    <a:pt x="2114422" y="56799"/>
                    <a:pt x="2114422" y="126865"/>
                  </a:cubicBezTo>
                  <a:lnTo>
                    <a:pt x="2114422" y="1141788"/>
                  </a:lnTo>
                  <a:cubicBezTo>
                    <a:pt x="2114422" y="1211854"/>
                    <a:pt x="2057623" y="1268653"/>
                    <a:pt x="1987557" y="1268653"/>
                  </a:cubicBezTo>
                  <a:lnTo>
                    <a:pt x="126865" y="1268653"/>
                  </a:lnTo>
                  <a:cubicBezTo>
                    <a:pt x="56799" y="1268653"/>
                    <a:pt x="0" y="1211854"/>
                    <a:pt x="0" y="1141788"/>
                  </a:cubicBezTo>
                  <a:lnTo>
                    <a:pt x="0" y="126865"/>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358" tIns="113358" rIns="113358" bIns="113358" numCol="1" spcCol="1270" anchor="ctr" anchorCtr="0">
              <a:noAutofit/>
            </a:bodyPr>
            <a:lstStyle/>
            <a:p>
              <a:pPr lvl="0" algn="ctr" defTabSz="889000">
                <a:lnSpc>
                  <a:spcPct val="90000"/>
                </a:lnSpc>
                <a:spcBef>
                  <a:spcPct val="0"/>
                </a:spcBef>
                <a:spcAft>
                  <a:spcPct val="35000"/>
                </a:spcAft>
              </a:pPr>
              <a:r>
                <a:rPr lang="en-GB" sz="1600" kern="1200" dirty="0">
                  <a:latin typeface="Times New Roman" panose="02020603050405020304" pitchFamily="18" charset="0"/>
                  <a:cs typeface="Times New Roman" panose="02020603050405020304" pitchFamily="18" charset="0"/>
                </a:rPr>
                <a:t>PREDICT</a:t>
              </a:r>
            </a:p>
          </p:txBody>
        </p:sp>
        <p:sp>
          <p:nvSpPr>
            <p:cNvPr id="9" name="Freeform 8"/>
            <p:cNvSpPr/>
            <p:nvPr/>
          </p:nvSpPr>
          <p:spPr>
            <a:xfrm>
              <a:off x="1975846" y="3853565"/>
              <a:ext cx="366923" cy="409200"/>
            </a:xfrm>
            <a:custGeom>
              <a:avLst/>
              <a:gdLst>
                <a:gd name="connsiteX0" fmla="*/ 0 w 448257"/>
                <a:gd name="connsiteY0" fmla="*/ 104875 h 524376"/>
                <a:gd name="connsiteX1" fmla="*/ 224129 w 448257"/>
                <a:gd name="connsiteY1" fmla="*/ 104875 h 524376"/>
                <a:gd name="connsiteX2" fmla="*/ 224129 w 448257"/>
                <a:gd name="connsiteY2" fmla="*/ 0 h 524376"/>
                <a:gd name="connsiteX3" fmla="*/ 448257 w 448257"/>
                <a:gd name="connsiteY3" fmla="*/ 262188 h 524376"/>
                <a:gd name="connsiteX4" fmla="*/ 224129 w 448257"/>
                <a:gd name="connsiteY4" fmla="*/ 524376 h 524376"/>
                <a:gd name="connsiteX5" fmla="*/ 224129 w 448257"/>
                <a:gd name="connsiteY5" fmla="*/ 419501 h 524376"/>
                <a:gd name="connsiteX6" fmla="*/ 0 w 448257"/>
                <a:gd name="connsiteY6" fmla="*/ 419501 h 524376"/>
                <a:gd name="connsiteX7" fmla="*/ 0 w 448257"/>
                <a:gd name="connsiteY7" fmla="*/ 104875 h 5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257" h="524376">
                  <a:moveTo>
                    <a:pt x="0" y="104875"/>
                  </a:moveTo>
                  <a:lnTo>
                    <a:pt x="224129" y="104875"/>
                  </a:lnTo>
                  <a:lnTo>
                    <a:pt x="224129" y="0"/>
                  </a:lnTo>
                  <a:lnTo>
                    <a:pt x="448257" y="262188"/>
                  </a:lnTo>
                  <a:lnTo>
                    <a:pt x="224129" y="524376"/>
                  </a:lnTo>
                  <a:lnTo>
                    <a:pt x="224129" y="419501"/>
                  </a:lnTo>
                  <a:lnTo>
                    <a:pt x="0" y="419501"/>
                  </a:lnTo>
                  <a:lnTo>
                    <a:pt x="0" y="104875"/>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0" tIns="104875" rIns="134477" bIns="104875" numCol="1" spcCol="1270" anchor="ctr" anchorCtr="0">
              <a:noAutofit/>
            </a:bodyPr>
            <a:lstStyle/>
            <a:p>
              <a:pPr lvl="0" algn="ctr" defTabSz="977900">
                <a:lnSpc>
                  <a:spcPct val="90000"/>
                </a:lnSpc>
                <a:spcBef>
                  <a:spcPct val="0"/>
                </a:spcBef>
                <a:spcAft>
                  <a:spcPct val="35000"/>
                </a:spcAft>
              </a:pPr>
              <a:endParaRPr lang="en-GB" sz="1600" kern="1200" dirty="0">
                <a:latin typeface="Times New Roman" panose="02020603050405020304" pitchFamily="18" charset="0"/>
                <a:cs typeface="Times New Roman" panose="02020603050405020304" pitchFamily="18" charset="0"/>
              </a:endParaRPr>
            </a:p>
          </p:txBody>
        </p:sp>
        <p:sp>
          <p:nvSpPr>
            <p:cNvPr id="10" name="Freeform 9"/>
            <p:cNvSpPr/>
            <p:nvPr/>
          </p:nvSpPr>
          <p:spPr>
            <a:xfrm>
              <a:off x="2495076" y="3563165"/>
              <a:ext cx="1730769" cy="990000"/>
            </a:xfrm>
            <a:custGeom>
              <a:avLst/>
              <a:gdLst>
                <a:gd name="connsiteX0" fmla="*/ 0 w 2114422"/>
                <a:gd name="connsiteY0" fmla="*/ 126865 h 1268653"/>
                <a:gd name="connsiteX1" fmla="*/ 126865 w 2114422"/>
                <a:gd name="connsiteY1" fmla="*/ 0 h 1268653"/>
                <a:gd name="connsiteX2" fmla="*/ 1987557 w 2114422"/>
                <a:gd name="connsiteY2" fmla="*/ 0 h 1268653"/>
                <a:gd name="connsiteX3" fmla="*/ 2114422 w 2114422"/>
                <a:gd name="connsiteY3" fmla="*/ 126865 h 1268653"/>
                <a:gd name="connsiteX4" fmla="*/ 2114422 w 2114422"/>
                <a:gd name="connsiteY4" fmla="*/ 1141788 h 1268653"/>
                <a:gd name="connsiteX5" fmla="*/ 1987557 w 2114422"/>
                <a:gd name="connsiteY5" fmla="*/ 1268653 h 1268653"/>
                <a:gd name="connsiteX6" fmla="*/ 126865 w 2114422"/>
                <a:gd name="connsiteY6" fmla="*/ 1268653 h 1268653"/>
                <a:gd name="connsiteX7" fmla="*/ 0 w 2114422"/>
                <a:gd name="connsiteY7" fmla="*/ 1141788 h 1268653"/>
                <a:gd name="connsiteX8" fmla="*/ 0 w 2114422"/>
                <a:gd name="connsiteY8" fmla="*/ 126865 h 12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4422" h="1268653">
                  <a:moveTo>
                    <a:pt x="0" y="126865"/>
                  </a:moveTo>
                  <a:cubicBezTo>
                    <a:pt x="0" y="56799"/>
                    <a:pt x="56799" y="0"/>
                    <a:pt x="126865" y="0"/>
                  </a:cubicBezTo>
                  <a:lnTo>
                    <a:pt x="1987557" y="0"/>
                  </a:lnTo>
                  <a:cubicBezTo>
                    <a:pt x="2057623" y="0"/>
                    <a:pt x="2114422" y="56799"/>
                    <a:pt x="2114422" y="126865"/>
                  </a:cubicBezTo>
                  <a:lnTo>
                    <a:pt x="2114422" y="1141788"/>
                  </a:lnTo>
                  <a:cubicBezTo>
                    <a:pt x="2114422" y="1211854"/>
                    <a:pt x="2057623" y="1268653"/>
                    <a:pt x="1987557" y="1268653"/>
                  </a:cubicBezTo>
                  <a:lnTo>
                    <a:pt x="126865" y="1268653"/>
                  </a:lnTo>
                  <a:cubicBezTo>
                    <a:pt x="56799" y="1268653"/>
                    <a:pt x="0" y="1211854"/>
                    <a:pt x="0" y="1141788"/>
                  </a:cubicBezTo>
                  <a:lnTo>
                    <a:pt x="0" y="126865"/>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358" tIns="113358" rIns="113358" bIns="113358" numCol="1" spcCol="1270" anchor="ctr" anchorCtr="0">
              <a:noAutofit/>
            </a:bodyPr>
            <a:lstStyle/>
            <a:p>
              <a:pPr lvl="0" algn="ctr" defTabSz="889000">
                <a:lnSpc>
                  <a:spcPct val="90000"/>
                </a:lnSpc>
                <a:spcBef>
                  <a:spcPct val="0"/>
                </a:spcBef>
                <a:spcAft>
                  <a:spcPct val="35000"/>
                </a:spcAft>
              </a:pPr>
              <a:r>
                <a:rPr lang="en-GB" sz="1600" kern="1200" dirty="0" smtClean="0">
                  <a:latin typeface="Times New Roman" panose="02020603050405020304" pitchFamily="18" charset="0"/>
                  <a:cs typeface="Times New Roman" panose="02020603050405020304" pitchFamily="18" charset="0"/>
                </a:rPr>
                <a:t>UNDER-STAND</a:t>
              </a:r>
              <a:endParaRPr lang="en-GB" sz="1600" kern="1200" dirty="0">
                <a:latin typeface="Times New Roman" panose="02020603050405020304" pitchFamily="18" charset="0"/>
                <a:cs typeface="Times New Roman" panose="02020603050405020304" pitchFamily="18" charset="0"/>
              </a:endParaRPr>
            </a:p>
          </p:txBody>
        </p:sp>
        <p:sp>
          <p:nvSpPr>
            <p:cNvPr id="11" name="Freeform 10"/>
            <p:cNvSpPr/>
            <p:nvPr/>
          </p:nvSpPr>
          <p:spPr>
            <a:xfrm>
              <a:off x="4398923" y="3853565"/>
              <a:ext cx="366923" cy="409200"/>
            </a:xfrm>
            <a:custGeom>
              <a:avLst/>
              <a:gdLst>
                <a:gd name="connsiteX0" fmla="*/ 0 w 448257"/>
                <a:gd name="connsiteY0" fmla="*/ 104875 h 524376"/>
                <a:gd name="connsiteX1" fmla="*/ 224129 w 448257"/>
                <a:gd name="connsiteY1" fmla="*/ 104875 h 524376"/>
                <a:gd name="connsiteX2" fmla="*/ 224129 w 448257"/>
                <a:gd name="connsiteY2" fmla="*/ 0 h 524376"/>
                <a:gd name="connsiteX3" fmla="*/ 448257 w 448257"/>
                <a:gd name="connsiteY3" fmla="*/ 262188 h 524376"/>
                <a:gd name="connsiteX4" fmla="*/ 224129 w 448257"/>
                <a:gd name="connsiteY4" fmla="*/ 524376 h 524376"/>
                <a:gd name="connsiteX5" fmla="*/ 224129 w 448257"/>
                <a:gd name="connsiteY5" fmla="*/ 419501 h 524376"/>
                <a:gd name="connsiteX6" fmla="*/ 0 w 448257"/>
                <a:gd name="connsiteY6" fmla="*/ 419501 h 524376"/>
                <a:gd name="connsiteX7" fmla="*/ 0 w 448257"/>
                <a:gd name="connsiteY7" fmla="*/ 104875 h 5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257" h="524376">
                  <a:moveTo>
                    <a:pt x="0" y="104875"/>
                  </a:moveTo>
                  <a:lnTo>
                    <a:pt x="224129" y="104875"/>
                  </a:lnTo>
                  <a:lnTo>
                    <a:pt x="224129" y="0"/>
                  </a:lnTo>
                  <a:lnTo>
                    <a:pt x="448257" y="262188"/>
                  </a:lnTo>
                  <a:lnTo>
                    <a:pt x="224129" y="524376"/>
                  </a:lnTo>
                  <a:lnTo>
                    <a:pt x="224129" y="419501"/>
                  </a:lnTo>
                  <a:lnTo>
                    <a:pt x="0" y="419501"/>
                  </a:lnTo>
                  <a:lnTo>
                    <a:pt x="0" y="104875"/>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0" tIns="104875" rIns="134477" bIns="104875" numCol="1" spcCol="1270" anchor="ctr" anchorCtr="0">
              <a:noAutofit/>
            </a:bodyPr>
            <a:lstStyle/>
            <a:p>
              <a:pPr lvl="0" algn="ctr" defTabSz="977900">
                <a:lnSpc>
                  <a:spcPct val="90000"/>
                </a:lnSpc>
                <a:spcBef>
                  <a:spcPct val="0"/>
                </a:spcBef>
                <a:spcAft>
                  <a:spcPct val="35000"/>
                </a:spcAft>
              </a:pPr>
              <a:endParaRPr lang="en-GB" sz="1600"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4918154" y="3563165"/>
              <a:ext cx="1730769" cy="990000"/>
            </a:xfrm>
            <a:custGeom>
              <a:avLst/>
              <a:gdLst>
                <a:gd name="connsiteX0" fmla="*/ 0 w 2114422"/>
                <a:gd name="connsiteY0" fmla="*/ 126865 h 1268653"/>
                <a:gd name="connsiteX1" fmla="*/ 126865 w 2114422"/>
                <a:gd name="connsiteY1" fmla="*/ 0 h 1268653"/>
                <a:gd name="connsiteX2" fmla="*/ 1987557 w 2114422"/>
                <a:gd name="connsiteY2" fmla="*/ 0 h 1268653"/>
                <a:gd name="connsiteX3" fmla="*/ 2114422 w 2114422"/>
                <a:gd name="connsiteY3" fmla="*/ 126865 h 1268653"/>
                <a:gd name="connsiteX4" fmla="*/ 2114422 w 2114422"/>
                <a:gd name="connsiteY4" fmla="*/ 1141788 h 1268653"/>
                <a:gd name="connsiteX5" fmla="*/ 1987557 w 2114422"/>
                <a:gd name="connsiteY5" fmla="*/ 1268653 h 1268653"/>
                <a:gd name="connsiteX6" fmla="*/ 126865 w 2114422"/>
                <a:gd name="connsiteY6" fmla="*/ 1268653 h 1268653"/>
                <a:gd name="connsiteX7" fmla="*/ 0 w 2114422"/>
                <a:gd name="connsiteY7" fmla="*/ 1141788 h 1268653"/>
                <a:gd name="connsiteX8" fmla="*/ 0 w 2114422"/>
                <a:gd name="connsiteY8" fmla="*/ 126865 h 12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4422" h="1268653">
                  <a:moveTo>
                    <a:pt x="0" y="126865"/>
                  </a:moveTo>
                  <a:cubicBezTo>
                    <a:pt x="0" y="56799"/>
                    <a:pt x="56799" y="0"/>
                    <a:pt x="126865" y="0"/>
                  </a:cubicBezTo>
                  <a:lnTo>
                    <a:pt x="1987557" y="0"/>
                  </a:lnTo>
                  <a:cubicBezTo>
                    <a:pt x="2057623" y="0"/>
                    <a:pt x="2114422" y="56799"/>
                    <a:pt x="2114422" y="126865"/>
                  </a:cubicBezTo>
                  <a:lnTo>
                    <a:pt x="2114422" y="1141788"/>
                  </a:lnTo>
                  <a:cubicBezTo>
                    <a:pt x="2114422" y="1211854"/>
                    <a:pt x="2057623" y="1268653"/>
                    <a:pt x="1987557" y="1268653"/>
                  </a:cubicBezTo>
                  <a:lnTo>
                    <a:pt x="126865" y="1268653"/>
                  </a:lnTo>
                  <a:cubicBezTo>
                    <a:pt x="56799" y="1268653"/>
                    <a:pt x="0" y="1211854"/>
                    <a:pt x="0" y="1141788"/>
                  </a:cubicBezTo>
                  <a:lnTo>
                    <a:pt x="0" y="126865"/>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358" tIns="113358" rIns="113358" bIns="113358" numCol="1" spcCol="1270" anchor="ctr" anchorCtr="0">
              <a:noAutofit/>
            </a:bodyPr>
            <a:lstStyle/>
            <a:p>
              <a:pPr lvl="0" algn="ctr" defTabSz="889000">
                <a:lnSpc>
                  <a:spcPct val="90000"/>
                </a:lnSpc>
                <a:spcBef>
                  <a:spcPct val="0"/>
                </a:spcBef>
                <a:spcAft>
                  <a:spcPct val="35000"/>
                </a:spcAft>
              </a:pPr>
              <a:r>
                <a:rPr lang="en-GB" sz="1600" kern="1200" dirty="0">
                  <a:latin typeface="Times New Roman" panose="02020603050405020304" pitchFamily="18" charset="0"/>
                  <a:cs typeface="Times New Roman" panose="02020603050405020304" pitchFamily="18" charset="0"/>
                </a:rPr>
                <a:t>PREPARE</a:t>
              </a:r>
            </a:p>
          </p:txBody>
        </p:sp>
        <p:sp>
          <p:nvSpPr>
            <p:cNvPr id="13" name="Freeform 12"/>
            <p:cNvSpPr/>
            <p:nvPr/>
          </p:nvSpPr>
          <p:spPr>
            <a:xfrm>
              <a:off x="6822000" y="3853565"/>
              <a:ext cx="366923" cy="409200"/>
            </a:xfrm>
            <a:custGeom>
              <a:avLst/>
              <a:gdLst>
                <a:gd name="connsiteX0" fmla="*/ 0 w 448257"/>
                <a:gd name="connsiteY0" fmla="*/ 104875 h 524376"/>
                <a:gd name="connsiteX1" fmla="*/ 224129 w 448257"/>
                <a:gd name="connsiteY1" fmla="*/ 104875 h 524376"/>
                <a:gd name="connsiteX2" fmla="*/ 224129 w 448257"/>
                <a:gd name="connsiteY2" fmla="*/ 0 h 524376"/>
                <a:gd name="connsiteX3" fmla="*/ 448257 w 448257"/>
                <a:gd name="connsiteY3" fmla="*/ 262188 h 524376"/>
                <a:gd name="connsiteX4" fmla="*/ 224129 w 448257"/>
                <a:gd name="connsiteY4" fmla="*/ 524376 h 524376"/>
                <a:gd name="connsiteX5" fmla="*/ 224129 w 448257"/>
                <a:gd name="connsiteY5" fmla="*/ 419501 h 524376"/>
                <a:gd name="connsiteX6" fmla="*/ 0 w 448257"/>
                <a:gd name="connsiteY6" fmla="*/ 419501 h 524376"/>
                <a:gd name="connsiteX7" fmla="*/ 0 w 448257"/>
                <a:gd name="connsiteY7" fmla="*/ 104875 h 5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257" h="524376">
                  <a:moveTo>
                    <a:pt x="0" y="104875"/>
                  </a:moveTo>
                  <a:lnTo>
                    <a:pt x="224129" y="104875"/>
                  </a:lnTo>
                  <a:lnTo>
                    <a:pt x="224129" y="0"/>
                  </a:lnTo>
                  <a:lnTo>
                    <a:pt x="448257" y="262188"/>
                  </a:lnTo>
                  <a:lnTo>
                    <a:pt x="224129" y="524376"/>
                  </a:lnTo>
                  <a:lnTo>
                    <a:pt x="224129" y="419501"/>
                  </a:lnTo>
                  <a:lnTo>
                    <a:pt x="0" y="419501"/>
                  </a:lnTo>
                  <a:lnTo>
                    <a:pt x="0" y="104875"/>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0" tIns="104875" rIns="134477" bIns="104875" numCol="1" spcCol="1270" anchor="ctr" anchorCtr="0">
              <a:noAutofit/>
            </a:bodyPr>
            <a:lstStyle/>
            <a:p>
              <a:pPr lvl="0" algn="ctr" defTabSz="977900">
                <a:lnSpc>
                  <a:spcPct val="90000"/>
                </a:lnSpc>
                <a:spcBef>
                  <a:spcPct val="0"/>
                </a:spcBef>
                <a:spcAft>
                  <a:spcPct val="35000"/>
                </a:spcAft>
              </a:pPr>
              <a:endParaRPr lang="en-GB" sz="1600" kern="1200" dirty="0">
                <a:latin typeface="Times New Roman" panose="02020603050405020304" pitchFamily="18" charset="0"/>
                <a:cs typeface="Times New Roman" panose="02020603050405020304" pitchFamily="18" charset="0"/>
              </a:endParaRPr>
            </a:p>
          </p:txBody>
        </p:sp>
        <p:sp>
          <p:nvSpPr>
            <p:cNvPr id="14" name="Freeform 13"/>
            <p:cNvSpPr/>
            <p:nvPr/>
          </p:nvSpPr>
          <p:spPr>
            <a:xfrm>
              <a:off x="7341231" y="3563165"/>
              <a:ext cx="1730769" cy="990000"/>
            </a:xfrm>
            <a:custGeom>
              <a:avLst/>
              <a:gdLst>
                <a:gd name="connsiteX0" fmla="*/ 0 w 2114422"/>
                <a:gd name="connsiteY0" fmla="*/ 126865 h 1268653"/>
                <a:gd name="connsiteX1" fmla="*/ 126865 w 2114422"/>
                <a:gd name="connsiteY1" fmla="*/ 0 h 1268653"/>
                <a:gd name="connsiteX2" fmla="*/ 1987557 w 2114422"/>
                <a:gd name="connsiteY2" fmla="*/ 0 h 1268653"/>
                <a:gd name="connsiteX3" fmla="*/ 2114422 w 2114422"/>
                <a:gd name="connsiteY3" fmla="*/ 126865 h 1268653"/>
                <a:gd name="connsiteX4" fmla="*/ 2114422 w 2114422"/>
                <a:gd name="connsiteY4" fmla="*/ 1141788 h 1268653"/>
                <a:gd name="connsiteX5" fmla="*/ 1987557 w 2114422"/>
                <a:gd name="connsiteY5" fmla="*/ 1268653 h 1268653"/>
                <a:gd name="connsiteX6" fmla="*/ 126865 w 2114422"/>
                <a:gd name="connsiteY6" fmla="*/ 1268653 h 1268653"/>
                <a:gd name="connsiteX7" fmla="*/ 0 w 2114422"/>
                <a:gd name="connsiteY7" fmla="*/ 1141788 h 1268653"/>
                <a:gd name="connsiteX8" fmla="*/ 0 w 2114422"/>
                <a:gd name="connsiteY8" fmla="*/ 126865 h 12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4422" h="1268653">
                  <a:moveTo>
                    <a:pt x="0" y="126865"/>
                  </a:moveTo>
                  <a:cubicBezTo>
                    <a:pt x="0" y="56799"/>
                    <a:pt x="56799" y="0"/>
                    <a:pt x="126865" y="0"/>
                  </a:cubicBezTo>
                  <a:lnTo>
                    <a:pt x="1987557" y="0"/>
                  </a:lnTo>
                  <a:cubicBezTo>
                    <a:pt x="2057623" y="0"/>
                    <a:pt x="2114422" y="56799"/>
                    <a:pt x="2114422" y="126865"/>
                  </a:cubicBezTo>
                  <a:lnTo>
                    <a:pt x="2114422" y="1141788"/>
                  </a:lnTo>
                  <a:cubicBezTo>
                    <a:pt x="2114422" y="1211854"/>
                    <a:pt x="2057623" y="1268653"/>
                    <a:pt x="1987557" y="1268653"/>
                  </a:cubicBezTo>
                  <a:lnTo>
                    <a:pt x="126865" y="1268653"/>
                  </a:lnTo>
                  <a:cubicBezTo>
                    <a:pt x="56799" y="1268653"/>
                    <a:pt x="0" y="1211854"/>
                    <a:pt x="0" y="1141788"/>
                  </a:cubicBezTo>
                  <a:lnTo>
                    <a:pt x="0" y="126865"/>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358" tIns="113358" rIns="113358" bIns="113358" numCol="1" spcCol="1270" anchor="ctr" anchorCtr="0">
              <a:noAutofit/>
            </a:bodyPr>
            <a:lstStyle/>
            <a:p>
              <a:pPr lvl="0" algn="ctr" defTabSz="889000">
                <a:lnSpc>
                  <a:spcPct val="90000"/>
                </a:lnSpc>
                <a:spcBef>
                  <a:spcPct val="0"/>
                </a:spcBef>
                <a:spcAft>
                  <a:spcPct val="35000"/>
                </a:spcAft>
              </a:pPr>
              <a:r>
                <a:rPr lang="en-GB" sz="1600" kern="1200" dirty="0">
                  <a:latin typeface="Times New Roman" panose="02020603050405020304" pitchFamily="18" charset="0"/>
                  <a:cs typeface="Times New Roman" panose="02020603050405020304" pitchFamily="18" charset="0"/>
                </a:rPr>
                <a:t>RESPOND</a:t>
              </a:r>
            </a:p>
          </p:txBody>
        </p:sp>
        <p:sp>
          <p:nvSpPr>
            <p:cNvPr id="16" name="Freeform 15"/>
            <p:cNvSpPr/>
            <p:nvPr/>
          </p:nvSpPr>
          <p:spPr>
            <a:xfrm>
              <a:off x="9244635" y="3852000"/>
              <a:ext cx="366923" cy="409200"/>
            </a:xfrm>
            <a:custGeom>
              <a:avLst/>
              <a:gdLst>
                <a:gd name="connsiteX0" fmla="*/ 0 w 448257"/>
                <a:gd name="connsiteY0" fmla="*/ 104875 h 524376"/>
                <a:gd name="connsiteX1" fmla="*/ 224129 w 448257"/>
                <a:gd name="connsiteY1" fmla="*/ 104875 h 524376"/>
                <a:gd name="connsiteX2" fmla="*/ 224129 w 448257"/>
                <a:gd name="connsiteY2" fmla="*/ 0 h 524376"/>
                <a:gd name="connsiteX3" fmla="*/ 448257 w 448257"/>
                <a:gd name="connsiteY3" fmla="*/ 262188 h 524376"/>
                <a:gd name="connsiteX4" fmla="*/ 224129 w 448257"/>
                <a:gd name="connsiteY4" fmla="*/ 524376 h 524376"/>
                <a:gd name="connsiteX5" fmla="*/ 224129 w 448257"/>
                <a:gd name="connsiteY5" fmla="*/ 419501 h 524376"/>
                <a:gd name="connsiteX6" fmla="*/ 0 w 448257"/>
                <a:gd name="connsiteY6" fmla="*/ 419501 h 524376"/>
                <a:gd name="connsiteX7" fmla="*/ 0 w 448257"/>
                <a:gd name="connsiteY7" fmla="*/ 104875 h 5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257" h="524376">
                  <a:moveTo>
                    <a:pt x="0" y="104875"/>
                  </a:moveTo>
                  <a:lnTo>
                    <a:pt x="224129" y="104875"/>
                  </a:lnTo>
                  <a:lnTo>
                    <a:pt x="224129" y="0"/>
                  </a:lnTo>
                  <a:lnTo>
                    <a:pt x="448257" y="262188"/>
                  </a:lnTo>
                  <a:lnTo>
                    <a:pt x="224129" y="524376"/>
                  </a:lnTo>
                  <a:lnTo>
                    <a:pt x="224129" y="419501"/>
                  </a:lnTo>
                  <a:lnTo>
                    <a:pt x="0" y="419501"/>
                  </a:lnTo>
                  <a:lnTo>
                    <a:pt x="0" y="104875"/>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0" tIns="104875" rIns="134477" bIns="104875" numCol="1" spcCol="1270" anchor="ctr" anchorCtr="0">
              <a:noAutofit/>
            </a:bodyPr>
            <a:lstStyle/>
            <a:p>
              <a:pPr lvl="0" algn="ctr" defTabSz="977900">
                <a:lnSpc>
                  <a:spcPct val="90000"/>
                </a:lnSpc>
                <a:spcBef>
                  <a:spcPct val="0"/>
                </a:spcBef>
                <a:spcAft>
                  <a:spcPct val="35000"/>
                </a:spcAft>
              </a:pPr>
              <a:endParaRPr lang="en-GB" sz="1600" kern="1200" dirty="0">
                <a:latin typeface="Times New Roman" panose="02020603050405020304" pitchFamily="18" charset="0"/>
                <a:cs typeface="Times New Roman" panose="02020603050405020304" pitchFamily="18" charset="0"/>
              </a:endParaRPr>
            </a:p>
          </p:txBody>
        </p:sp>
        <p:sp>
          <p:nvSpPr>
            <p:cNvPr id="17" name="Freeform 16"/>
            <p:cNvSpPr/>
            <p:nvPr/>
          </p:nvSpPr>
          <p:spPr>
            <a:xfrm>
              <a:off x="9763866" y="3564000"/>
              <a:ext cx="1730769" cy="990000"/>
            </a:xfrm>
            <a:custGeom>
              <a:avLst/>
              <a:gdLst>
                <a:gd name="connsiteX0" fmla="*/ 0 w 2114422"/>
                <a:gd name="connsiteY0" fmla="*/ 126865 h 1268653"/>
                <a:gd name="connsiteX1" fmla="*/ 126865 w 2114422"/>
                <a:gd name="connsiteY1" fmla="*/ 0 h 1268653"/>
                <a:gd name="connsiteX2" fmla="*/ 1987557 w 2114422"/>
                <a:gd name="connsiteY2" fmla="*/ 0 h 1268653"/>
                <a:gd name="connsiteX3" fmla="*/ 2114422 w 2114422"/>
                <a:gd name="connsiteY3" fmla="*/ 126865 h 1268653"/>
                <a:gd name="connsiteX4" fmla="*/ 2114422 w 2114422"/>
                <a:gd name="connsiteY4" fmla="*/ 1141788 h 1268653"/>
                <a:gd name="connsiteX5" fmla="*/ 1987557 w 2114422"/>
                <a:gd name="connsiteY5" fmla="*/ 1268653 h 1268653"/>
                <a:gd name="connsiteX6" fmla="*/ 126865 w 2114422"/>
                <a:gd name="connsiteY6" fmla="*/ 1268653 h 1268653"/>
                <a:gd name="connsiteX7" fmla="*/ 0 w 2114422"/>
                <a:gd name="connsiteY7" fmla="*/ 1141788 h 1268653"/>
                <a:gd name="connsiteX8" fmla="*/ 0 w 2114422"/>
                <a:gd name="connsiteY8" fmla="*/ 126865 h 12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4422" h="1268653">
                  <a:moveTo>
                    <a:pt x="0" y="126865"/>
                  </a:moveTo>
                  <a:cubicBezTo>
                    <a:pt x="0" y="56799"/>
                    <a:pt x="56799" y="0"/>
                    <a:pt x="126865" y="0"/>
                  </a:cubicBezTo>
                  <a:lnTo>
                    <a:pt x="1987557" y="0"/>
                  </a:lnTo>
                  <a:cubicBezTo>
                    <a:pt x="2057623" y="0"/>
                    <a:pt x="2114422" y="56799"/>
                    <a:pt x="2114422" y="126865"/>
                  </a:cubicBezTo>
                  <a:lnTo>
                    <a:pt x="2114422" y="1141788"/>
                  </a:lnTo>
                  <a:cubicBezTo>
                    <a:pt x="2114422" y="1211854"/>
                    <a:pt x="2057623" y="1268653"/>
                    <a:pt x="1987557" y="1268653"/>
                  </a:cubicBezTo>
                  <a:lnTo>
                    <a:pt x="126865" y="1268653"/>
                  </a:lnTo>
                  <a:cubicBezTo>
                    <a:pt x="56799" y="1268653"/>
                    <a:pt x="0" y="1211854"/>
                    <a:pt x="0" y="1141788"/>
                  </a:cubicBezTo>
                  <a:lnTo>
                    <a:pt x="0" y="126865"/>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358" tIns="113358" rIns="113358" bIns="113358" numCol="1" spcCol="1270" anchor="ctr" anchorCtr="0">
              <a:noAutofit/>
            </a:bodyPr>
            <a:lstStyle/>
            <a:p>
              <a:pPr lvl="0" algn="ctr" defTabSz="889000">
                <a:lnSpc>
                  <a:spcPct val="90000"/>
                </a:lnSpc>
                <a:spcBef>
                  <a:spcPct val="0"/>
                </a:spcBef>
                <a:spcAft>
                  <a:spcPct val="35000"/>
                </a:spcAft>
              </a:pPr>
              <a:r>
                <a:rPr lang="en-GB" sz="1600" kern="1200" dirty="0" smtClean="0">
                  <a:latin typeface="Times New Roman" panose="02020603050405020304" pitchFamily="18" charset="0"/>
                  <a:cs typeface="Times New Roman" panose="02020603050405020304" pitchFamily="18" charset="0"/>
                </a:rPr>
                <a:t>RECOVERY</a:t>
              </a:r>
              <a:endParaRPr lang="en-GB" sz="16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714248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0" y="980008"/>
            <a:ext cx="9144000" cy="5460422"/>
          </a:xfrm>
        </p:spPr>
        <p:txBody>
          <a:bodyPr/>
          <a:lstStyle/>
          <a:p>
            <a:r>
              <a:rPr lang="en-US" sz="2450" b="1" dirty="0"/>
              <a:t>Space weather is very complex </a:t>
            </a:r>
            <a:r>
              <a:rPr lang="en-US" sz="2450" b="1" dirty="0" smtClean="0"/>
              <a:t>with real-world impacts, </a:t>
            </a:r>
            <a:r>
              <a:rPr lang="en-US" sz="2450" b="1" dirty="0"/>
              <a:t>it comes in multiple </a:t>
            </a:r>
            <a:r>
              <a:rPr lang="en-US" sz="2450" b="1" dirty="0" smtClean="0"/>
              <a:t>strands with local, regional, and global impacts requiring national and international working/funding!</a:t>
            </a:r>
          </a:p>
          <a:p>
            <a:r>
              <a:rPr lang="en-US" sz="2450" i="1" dirty="0" smtClean="0"/>
              <a:t>Economic studies have shown the large-scale impacts even moderately-severe space weather can have.</a:t>
            </a:r>
          </a:p>
          <a:p>
            <a:r>
              <a:rPr lang="en-US" sz="2450" dirty="0"/>
              <a:t>Severe and everyday space weather are </a:t>
            </a:r>
            <a:r>
              <a:rPr lang="en-US" sz="2450" dirty="0" smtClean="0"/>
              <a:t>internationally-</a:t>
            </a:r>
            <a:r>
              <a:rPr lang="en-GB" sz="2450" dirty="0" smtClean="0"/>
              <a:t>recognised</a:t>
            </a:r>
            <a:r>
              <a:rPr lang="en-US" sz="2450" dirty="0" smtClean="0"/>
              <a:t> </a:t>
            </a:r>
            <a:r>
              <a:rPr lang="en-US" sz="2450" dirty="0"/>
              <a:t>risks which require adequate </a:t>
            </a:r>
            <a:r>
              <a:rPr lang="en-US" sz="2450" dirty="0" smtClean="0"/>
              <a:t>forecasting/warnings and </a:t>
            </a:r>
            <a:r>
              <a:rPr lang="en-US" sz="2450" u="sng" dirty="0" smtClean="0"/>
              <a:t>need</a:t>
            </a:r>
            <a:r>
              <a:rPr lang="en-US" sz="2450" dirty="0" smtClean="0"/>
              <a:t> dedicated </a:t>
            </a:r>
            <a:r>
              <a:rPr lang="en-US" sz="2450" dirty="0"/>
              <a:t>space-weather </a:t>
            </a:r>
            <a:r>
              <a:rPr lang="en-US" sz="2450" dirty="0" smtClean="0"/>
              <a:t>missions, new data streams, </a:t>
            </a:r>
            <a:r>
              <a:rPr lang="en-US" sz="2450" dirty="0"/>
              <a:t>and </a:t>
            </a:r>
            <a:r>
              <a:rPr lang="en-US" sz="2450" dirty="0" smtClean="0"/>
              <a:t>improvements </a:t>
            </a:r>
            <a:r>
              <a:rPr lang="en-US" sz="2450" dirty="0"/>
              <a:t>to Sun-to-Earth modelling</a:t>
            </a:r>
            <a:r>
              <a:rPr lang="en-US" sz="2450" dirty="0" smtClean="0"/>
              <a:t>.</a:t>
            </a:r>
          </a:p>
          <a:p>
            <a:r>
              <a:rPr lang="en-GB" sz="2450" i="1" dirty="0"/>
              <a:t>The UK is keen to build future space-weather capabilities.</a:t>
            </a:r>
            <a:endParaRPr lang="en-GB" sz="2450" i="1" dirty="0" smtClean="0"/>
          </a:p>
          <a:p>
            <a:r>
              <a:rPr lang="en-GB" sz="2450" dirty="0" smtClean="0"/>
              <a:t>The UK </a:t>
            </a:r>
            <a:r>
              <a:rPr lang="en-GB" sz="2450" dirty="0"/>
              <a:t>will ensure </a:t>
            </a:r>
            <a:r>
              <a:rPr lang="en-GB" sz="2450" dirty="0" smtClean="0"/>
              <a:t>it is resilient </a:t>
            </a:r>
            <a:r>
              <a:rPr lang="en-GB" sz="2450" dirty="0"/>
              <a:t>and able to respond to a Severe Space Weather Event on the basis of Proportionate Risk Mitigation</a:t>
            </a:r>
            <a:r>
              <a:rPr lang="en-GB" sz="2450" dirty="0" smtClean="0"/>
              <a:t>.</a:t>
            </a:r>
          </a:p>
          <a:p>
            <a:r>
              <a:rPr lang="en-GB" sz="2450" i="1" dirty="0" smtClean="0"/>
              <a:t>Development </a:t>
            </a:r>
            <a:r>
              <a:rPr lang="en-GB" sz="2450" i="1" dirty="0"/>
              <a:t>of the </a:t>
            </a:r>
            <a:r>
              <a:rPr lang="en-GB" sz="2450" i="1" dirty="0" smtClean="0"/>
              <a:t>UK SWx Strategy </a:t>
            </a:r>
            <a:r>
              <a:rPr lang="en-GB" sz="2450" i="1" dirty="0"/>
              <a:t>is in </a:t>
            </a:r>
            <a:r>
              <a:rPr lang="en-GB" sz="2450" i="1" dirty="0" smtClean="0"/>
              <a:t>progress; there </a:t>
            </a:r>
            <a:r>
              <a:rPr lang="en-GB" sz="2450" i="1" dirty="0"/>
              <a:t>will </a:t>
            </a:r>
            <a:r>
              <a:rPr lang="en-GB" sz="2450" i="1" dirty="0" smtClean="0"/>
              <a:t>be further engagements with the </a:t>
            </a:r>
            <a:r>
              <a:rPr lang="en-GB" sz="2450" i="1" dirty="0"/>
              <a:t>key </a:t>
            </a:r>
            <a:r>
              <a:rPr lang="en-GB" sz="2450" i="1" dirty="0" smtClean="0"/>
              <a:t>stakeholders </a:t>
            </a:r>
            <a:r>
              <a:rPr lang="en-GB" sz="2450" i="1" dirty="0" smtClean="0"/>
              <a:t>throughout th</a:t>
            </a:r>
            <a:r>
              <a:rPr lang="en-GB" sz="2450" i="1" dirty="0" smtClean="0"/>
              <a:t>e process</a:t>
            </a:r>
            <a:r>
              <a:rPr lang="en-GB" sz="2450" i="1" dirty="0" smtClean="0"/>
              <a:t>.</a:t>
            </a:r>
            <a:endParaRPr lang="en-GB" sz="2450" i="1" dirty="0"/>
          </a:p>
        </p:txBody>
      </p:sp>
      <p:sp>
        <p:nvSpPr>
          <p:cNvPr id="4" name="Slide Number Placeholder 3"/>
          <p:cNvSpPr>
            <a:spLocks noGrp="1"/>
          </p:cNvSpPr>
          <p:nvPr>
            <p:ph type="sldNum" sz="quarter" idx="10"/>
          </p:nvPr>
        </p:nvSpPr>
        <p:spPr/>
        <p:txBody>
          <a:bodyPr/>
          <a:lstStyle/>
          <a:p>
            <a:fld id="{940600FA-6DE6-4B83-84D2-3DF8FC41D849}" type="slidenum">
              <a:rPr lang="en-GB" smtClean="0"/>
              <a:t>13</a:t>
            </a:fld>
            <a:endParaRPr lang="en-GB" dirty="0"/>
          </a:p>
        </p:txBody>
      </p:sp>
      <p:sp>
        <p:nvSpPr>
          <p:cNvPr id="5" name="Date Placeholder 3"/>
          <p:cNvSpPr txBox="1">
            <a:spLocks/>
          </p:cNvSpPr>
          <p:nvPr/>
        </p:nvSpPr>
        <p:spPr>
          <a:xfrm>
            <a:off x="3959109" y="6492875"/>
            <a:ext cx="1225782"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defRPr sz="2358" kern="1200">
                <a:solidFill>
                  <a:schemeClr val="tx1"/>
                </a:solidFill>
                <a:latin typeface="Arial" charset="0"/>
                <a:ea typeface="ＭＳ Ｐゴシック" pitchFamily="84" charset="-128"/>
                <a:cs typeface="Times New Roman" panose="02020603050405020304" pitchFamily="18" charset="0"/>
              </a:defRPr>
            </a:lvl1pPr>
            <a:lvl2pPr marL="742517" indent="-285584" algn="l" defTabSz="457200" rtl="0" eaLnBrk="1" latinLnBrk="0" hangingPunct="1">
              <a:defRPr sz="2358" kern="1200">
                <a:solidFill>
                  <a:schemeClr val="tx1"/>
                </a:solidFill>
                <a:latin typeface="Arial" charset="0"/>
                <a:ea typeface="ＭＳ Ｐゴシック" pitchFamily="84" charset="-128"/>
                <a:cs typeface="+mn-cs"/>
              </a:defRPr>
            </a:lvl2pPr>
            <a:lvl3pPr marL="1142334" indent="-228468" algn="l" defTabSz="457200" rtl="0" eaLnBrk="1" latinLnBrk="0" hangingPunct="1">
              <a:defRPr sz="2358" kern="1200">
                <a:solidFill>
                  <a:schemeClr val="tx1"/>
                </a:solidFill>
                <a:latin typeface="Arial" charset="0"/>
                <a:ea typeface="ＭＳ Ｐゴシック" pitchFamily="84" charset="-128"/>
                <a:cs typeface="+mn-cs"/>
              </a:defRPr>
            </a:lvl3pPr>
            <a:lvl4pPr marL="1599267" indent="-228468" algn="l" defTabSz="457200" rtl="0" eaLnBrk="1" latinLnBrk="0" hangingPunct="1">
              <a:defRPr sz="2358" kern="1200">
                <a:solidFill>
                  <a:schemeClr val="tx1"/>
                </a:solidFill>
                <a:latin typeface="Arial" charset="0"/>
                <a:ea typeface="ＭＳ Ｐゴシック" pitchFamily="84" charset="-128"/>
                <a:cs typeface="+mn-cs"/>
              </a:defRPr>
            </a:lvl4pPr>
            <a:lvl5pPr marL="2056203" indent="-228468" algn="l" defTabSz="457200" rtl="0" eaLnBrk="1" latinLnBrk="0" hangingPunct="1">
              <a:defRPr sz="2358" kern="1200">
                <a:solidFill>
                  <a:schemeClr val="tx1"/>
                </a:solidFill>
                <a:latin typeface="Arial" charset="0"/>
                <a:ea typeface="ＭＳ Ｐゴシック" pitchFamily="84" charset="-128"/>
                <a:cs typeface="+mn-cs"/>
              </a:defRPr>
            </a:lvl5pPr>
            <a:lvl6pPr marL="2513136"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6pPr>
            <a:lvl7pPr marL="2970069"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7pPr>
            <a:lvl8pPr marL="3427003"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8pPr>
            <a:lvl9pPr marL="3883936"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9pPr>
          </a:lstStyle>
          <a:p>
            <a:pPr algn="l"/>
            <a:r>
              <a:rPr lang="en-US" altLang="en-US" sz="1000" dirty="0" smtClean="0">
                <a:latin typeface="Times New Roman" panose="02020603050405020304" pitchFamily="18" charset="0"/>
              </a:rPr>
              <a:t>© 2019 </a:t>
            </a:r>
            <a:r>
              <a:rPr lang="en-US" altLang="en-US" sz="1000" dirty="0" smtClean="0">
                <a:latin typeface="Times New Roman" panose="02020603050405020304" pitchFamily="18" charset="0"/>
              </a:rPr>
              <a:t>RAL Space </a:t>
            </a:r>
            <a:endParaRPr lang="en-US" altLang="en-US" sz="1000" dirty="0">
              <a:latin typeface="Times New Roman" panose="02020603050405020304" pitchFamily="18" charset="0"/>
            </a:endParaRPr>
          </a:p>
        </p:txBody>
      </p:sp>
    </p:spTree>
    <p:extLst>
      <p:ext uri="{BB962C8B-B14F-4D97-AF65-F5344CB8AC3E}">
        <p14:creationId xmlns:p14="http://schemas.microsoft.com/office/powerpoint/2010/main" val="1222722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6903" y="4306761"/>
            <a:ext cx="1173600" cy="334476"/>
          </a:xfrm>
          <a:prstGeom prst="rect">
            <a:avLst/>
          </a:prstGeom>
        </p:spPr>
      </p:pic>
      <p:pic>
        <p:nvPicPr>
          <p:cNvPr id="22" name="Picture 2" descr="Image result for ral space">
            <a:extLst>
              <a:ext uri="{FF2B5EF4-FFF2-40B4-BE49-F238E27FC236}">
                <a16:creationId xmlns:a16="http://schemas.microsoft.com/office/drawing/2014/main" id="{0EC96476-CD69-4051-8FBD-0293A8820E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8432" y="4651517"/>
            <a:ext cx="935713" cy="7017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Image result for scottish government">
            <a:extLst>
              <a:ext uri="{FF2B5EF4-FFF2-40B4-BE49-F238E27FC236}">
                <a16:creationId xmlns:a16="http://schemas.microsoft.com/office/drawing/2014/main" id="{1AAAA304-3274-49A3-B815-A369D1C2C7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6436" y="2479304"/>
            <a:ext cx="501241" cy="501241"/>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3"/>
          <p:cNvSpPr>
            <a:spLocks noGrp="1" noChangeArrowheads="1"/>
          </p:cNvSpPr>
          <p:nvPr>
            <p:ph type="body" idx="1"/>
          </p:nvPr>
        </p:nvSpPr>
        <p:spPr>
          <a:xfrm>
            <a:off x="-12229" y="6103854"/>
            <a:ext cx="9122769" cy="749531"/>
          </a:xfrm>
        </p:spPr>
        <p:txBody>
          <a:bodyPr/>
          <a:lstStyle/>
          <a:p>
            <a:pPr algn="just"/>
            <a:r>
              <a:rPr lang="en-US" altLang="en-US" sz="2200" dirty="0" smtClean="0"/>
              <a:t>Acknowledgements: Mark Prouse, Laura Cooke, and Thomas Madden (Department for Business, Energy, </a:t>
            </a:r>
            <a:r>
              <a:rPr lang="en-US" altLang="en-US" sz="2200" dirty="0"/>
              <a:t>&amp;</a:t>
            </a:r>
            <a:r>
              <a:rPr lang="en-US" altLang="en-US" sz="2200" dirty="0" smtClean="0"/>
              <a:t> Industrial Strategy – BEIS, UK)</a:t>
            </a:r>
            <a:endParaRPr lang="en-US" altLang="en-US" sz="2200" dirty="0"/>
          </a:p>
        </p:txBody>
      </p:sp>
      <p:sp>
        <p:nvSpPr>
          <p:cNvPr id="5" name="Title 1"/>
          <p:cNvSpPr txBox="1">
            <a:spLocks/>
          </p:cNvSpPr>
          <p:nvPr/>
        </p:nvSpPr>
        <p:spPr bwMode="auto">
          <a:xfrm>
            <a:off x="637308" y="801027"/>
            <a:ext cx="8485461" cy="114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8" tIns="45607" rIns="91218" bIns="45607" numCol="1" anchor="t" anchorCtr="0" compatLnSpc="1">
            <a:prstTxWarp prst="textNoShape">
              <a:avLst/>
            </a:prstTxWarp>
          </a:bodyPr>
          <a:lstStyle>
            <a:lvl1pPr algn="l" rtl="0" eaLnBrk="0" fontAlgn="base" hangingPunct="0">
              <a:spcBef>
                <a:spcPct val="0"/>
              </a:spcBef>
              <a:spcAft>
                <a:spcPct val="0"/>
              </a:spcAft>
              <a:defRPr sz="4000">
                <a:solidFill>
                  <a:srgbClr val="000066"/>
                </a:solidFill>
                <a:latin typeface="+mj-lt"/>
                <a:ea typeface="+mj-ea"/>
                <a:cs typeface="+mj-cs"/>
              </a:defRPr>
            </a:lvl1pPr>
            <a:lvl2pPr algn="l" rtl="0" eaLnBrk="0" fontAlgn="base" hangingPunct="0">
              <a:spcBef>
                <a:spcPct val="0"/>
              </a:spcBef>
              <a:spcAft>
                <a:spcPct val="0"/>
              </a:spcAft>
              <a:defRPr sz="4000">
                <a:solidFill>
                  <a:srgbClr val="000066"/>
                </a:solidFill>
                <a:latin typeface="Arial" charset="0"/>
                <a:ea typeface="ＭＳ Ｐゴシック" pitchFamily="84" charset="-128"/>
              </a:defRPr>
            </a:lvl2pPr>
            <a:lvl3pPr algn="l" rtl="0" eaLnBrk="0" fontAlgn="base" hangingPunct="0">
              <a:spcBef>
                <a:spcPct val="0"/>
              </a:spcBef>
              <a:spcAft>
                <a:spcPct val="0"/>
              </a:spcAft>
              <a:defRPr sz="4000">
                <a:solidFill>
                  <a:srgbClr val="000066"/>
                </a:solidFill>
                <a:latin typeface="Arial" charset="0"/>
                <a:ea typeface="ＭＳ Ｐゴシック" pitchFamily="84" charset="-128"/>
              </a:defRPr>
            </a:lvl3pPr>
            <a:lvl4pPr algn="l" rtl="0" eaLnBrk="0" fontAlgn="base" hangingPunct="0">
              <a:spcBef>
                <a:spcPct val="0"/>
              </a:spcBef>
              <a:spcAft>
                <a:spcPct val="0"/>
              </a:spcAft>
              <a:defRPr sz="4000">
                <a:solidFill>
                  <a:srgbClr val="000066"/>
                </a:solidFill>
                <a:latin typeface="Arial" charset="0"/>
                <a:ea typeface="ＭＳ Ｐゴシック" pitchFamily="84" charset="-128"/>
              </a:defRPr>
            </a:lvl4pPr>
            <a:lvl5pPr algn="l" rtl="0" eaLnBrk="0" fontAlgn="base" hangingPunct="0">
              <a:spcBef>
                <a:spcPct val="0"/>
              </a:spcBef>
              <a:spcAft>
                <a:spcPct val="0"/>
              </a:spcAft>
              <a:defRPr sz="4000">
                <a:solidFill>
                  <a:srgbClr val="000066"/>
                </a:solidFill>
                <a:latin typeface="Arial" charset="0"/>
                <a:ea typeface="ＭＳ Ｐゴシック" pitchFamily="84" charset="-128"/>
              </a:defRPr>
            </a:lvl5pPr>
            <a:lvl6pPr marL="502899" algn="l" rtl="0" fontAlgn="base">
              <a:spcBef>
                <a:spcPct val="0"/>
              </a:spcBef>
              <a:spcAft>
                <a:spcPct val="0"/>
              </a:spcAft>
              <a:defRPr sz="4000">
                <a:solidFill>
                  <a:srgbClr val="000066"/>
                </a:solidFill>
                <a:latin typeface="Arial" charset="0"/>
                <a:ea typeface="ＭＳ Ｐゴシック" pitchFamily="84" charset="-128"/>
              </a:defRPr>
            </a:lvl6pPr>
            <a:lvl7pPr marL="1005801" algn="l" rtl="0" fontAlgn="base">
              <a:spcBef>
                <a:spcPct val="0"/>
              </a:spcBef>
              <a:spcAft>
                <a:spcPct val="0"/>
              </a:spcAft>
              <a:defRPr sz="4000">
                <a:solidFill>
                  <a:srgbClr val="000066"/>
                </a:solidFill>
                <a:latin typeface="Arial" charset="0"/>
                <a:ea typeface="ＭＳ Ｐゴシック" pitchFamily="84" charset="-128"/>
              </a:defRPr>
            </a:lvl7pPr>
            <a:lvl8pPr marL="1508701" algn="l" rtl="0" fontAlgn="base">
              <a:spcBef>
                <a:spcPct val="0"/>
              </a:spcBef>
              <a:spcAft>
                <a:spcPct val="0"/>
              </a:spcAft>
              <a:defRPr sz="4000">
                <a:solidFill>
                  <a:srgbClr val="000066"/>
                </a:solidFill>
                <a:latin typeface="Arial" charset="0"/>
                <a:ea typeface="ＭＳ Ｐゴシック" pitchFamily="84" charset="-128"/>
              </a:defRPr>
            </a:lvl8pPr>
            <a:lvl9pPr marL="2011607" algn="l" rtl="0" fontAlgn="base">
              <a:spcBef>
                <a:spcPct val="0"/>
              </a:spcBef>
              <a:spcAft>
                <a:spcPct val="0"/>
              </a:spcAft>
              <a:defRPr sz="4000">
                <a:solidFill>
                  <a:srgbClr val="000066"/>
                </a:solidFill>
                <a:latin typeface="Arial" charset="0"/>
                <a:ea typeface="ＭＳ Ｐゴシック" pitchFamily="84" charset="-128"/>
              </a:defRPr>
            </a:lvl9pPr>
          </a:lstStyle>
          <a:p>
            <a:pPr defTabSz="829286"/>
            <a:r>
              <a:rPr lang="en-GB" sz="3400" kern="0" dirty="0" smtClean="0">
                <a:latin typeface="Times New Roman" panose="02020603050405020304" pitchFamily="18" charset="0"/>
                <a:cs typeface="Times New Roman" panose="02020603050405020304" pitchFamily="18" charset="0"/>
              </a:rPr>
              <a:t>An overview (Venn diagram) </a:t>
            </a:r>
            <a:r>
              <a:rPr lang="en-GB" sz="3400" kern="0" dirty="0">
                <a:latin typeface="Times New Roman" panose="02020603050405020304" pitchFamily="18" charset="0"/>
                <a:cs typeface="Times New Roman" panose="02020603050405020304" pitchFamily="18" charset="0"/>
              </a:rPr>
              <a:t>of </a:t>
            </a:r>
            <a:r>
              <a:rPr lang="en-GB" sz="3400" kern="0" dirty="0" smtClean="0">
                <a:latin typeface="Times New Roman" panose="02020603050405020304" pitchFamily="18" charset="0"/>
                <a:cs typeface="Times New Roman" panose="02020603050405020304" pitchFamily="18" charset="0"/>
              </a:rPr>
              <a:t>the UK Government’s Governance </a:t>
            </a:r>
            <a:r>
              <a:rPr lang="en-GB" sz="3400" kern="0" dirty="0">
                <a:latin typeface="Times New Roman" panose="02020603050405020304" pitchFamily="18" charset="0"/>
                <a:cs typeface="Times New Roman" panose="02020603050405020304" pitchFamily="18" charset="0"/>
              </a:rPr>
              <a:t>of Space </a:t>
            </a:r>
            <a:r>
              <a:rPr lang="en-GB" sz="3400" kern="0" dirty="0" smtClean="0">
                <a:latin typeface="Times New Roman" panose="02020603050405020304" pitchFamily="18" charset="0"/>
                <a:cs typeface="Times New Roman" panose="02020603050405020304" pitchFamily="18" charset="0"/>
              </a:rPr>
              <a:t>Weather…</a:t>
            </a:r>
            <a:endParaRPr lang="en-GB" sz="3400" kern="0" dirty="0">
              <a:latin typeface="Times New Roman" panose="02020603050405020304" pitchFamily="18" charset="0"/>
              <a:cs typeface="Times New Roman" panose="02020603050405020304" pitchFamily="18" charset="0"/>
            </a:endParaRPr>
          </a:p>
        </p:txBody>
      </p:sp>
      <p:sp>
        <p:nvSpPr>
          <p:cNvPr id="6" name="Slide Number Placeholder 3"/>
          <p:cNvSpPr txBox="1">
            <a:spLocks/>
          </p:cNvSpPr>
          <p:nvPr/>
        </p:nvSpPr>
        <p:spPr>
          <a:xfrm>
            <a:off x="6457950" y="635635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dirty="0" smtClean="0">
                <a:solidFill>
                  <a:prstClr val="black">
                    <a:tint val="75000"/>
                  </a:prstClr>
                </a:solidFill>
              </a:rPr>
              <a:t>2</a:t>
            </a:r>
            <a:endParaRPr lang="en-GB" dirty="0">
              <a:solidFill>
                <a:prstClr val="black">
                  <a:tint val="75000"/>
                </a:prstClr>
              </a:solidFill>
            </a:endParaRPr>
          </a:p>
        </p:txBody>
      </p:sp>
      <p:pic>
        <p:nvPicPr>
          <p:cNvPr id="7" name="Picture 4" descr="Image result for department for business energy and industrial strategy">
            <a:extLst>
              <a:ext uri="{FF2B5EF4-FFF2-40B4-BE49-F238E27FC236}">
                <a16:creationId xmlns:a16="http://schemas.microsoft.com/office/drawing/2014/main" id="{3A3E8AB8-FCDA-4D80-BBFB-4819BB88A9A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05669" y="4078650"/>
            <a:ext cx="809365" cy="4332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department for culture media and sport">
            <a:extLst>
              <a:ext uri="{FF2B5EF4-FFF2-40B4-BE49-F238E27FC236}">
                <a16:creationId xmlns:a16="http://schemas.microsoft.com/office/drawing/2014/main" id="{6AB65183-E592-4854-B0CE-CE67B7E5B86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7304" y="2902733"/>
            <a:ext cx="562490" cy="4108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department for transport">
            <a:extLst>
              <a:ext uri="{FF2B5EF4-FFF2-40B4-BE49-F238E27FC236}">
                <a16:creationId xmlns:a16="http://schemas.microsoft.com/office/drawing/2014/main" id="{8B3DCF4C-02FB-4311-B295-647A93B0378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88617" y="2512295"/>
            <a:ext cx="463410" cy="3007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Image result for her majesty's treasury">
            <a:extLst>
              <a:ext uri="{FF2B5EF4-FFF2-40B4-BE49-F238E27FC236}">
                <a16:creationId xmlns:a16="http://schemas.microsoft.com/office/drawing/2014/main" id="{140A28F1-21A1-4546-B859-ED9579B2CB8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52003" y="2603272"/>
            <a:ext cx="619406" cy="28431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Image result for CABINET OFFICE">
            <a:extLst>
              <a:ext uri="{FF2B5EF4-FFF2-40B4-BE49-F238E27FC236}">
                <a16:creationId xmlns:a16="http://schemas.microsoft.com/office/drawing/2014/main" id="{F42843BB-B384-420C-BE2B-8F7E2188AAC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79592" y="2874478"/>
            <a:ext cx="619406" cy="3097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Image result for ministry for housing">
            <a:extLst>
              <a:ext uri="{FF2B5EF4-FFF2-40B4-BE49-F238E27FC236}">
                <a16:creationId xmlns:a16="http://schemas.microsoft.com/office/drawing/2014/main" id="{09B27CC9-4207-4CB6-AC2A-F6B4A55E566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58757" y="2211549"/>
            <a:ext cx="652379" cy="3415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0" descr="Image result for GOVERNMENT OFFICE FOR SCIENCE">
            <a:extLst>
              <a:ext uri="{FF2B5EF4-FFF2-40B4-BE49-F238E27FC236}">
                <a16:creationId xmlns:a16="http://schemas.microsoft.com/office/drawing/2014/main" id="{186C32D7-4E84-4D8B-A954-967784D5CDF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47219" y="3051608"/>
            <a:ext cx="563133" cy="2548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Image result for MINISTRY FOR DEFENCE">
            <a:extLst>
              <a:ext uri="{FF2B5EF4-FFF2-40B4-BE49-F238E27FC236}">
                <a16:creationId xmlns:a16="http://schemas.microsoft.com/office/drawing/2014/main" id="{A97256A1-057F-4530-9D79-165BCE4BA30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62760" y="2618417"/>
            <a:ext cx="430306" cy="3471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4" descr="Image result for WELSh government">
            <a:extLst>
              <a:ext uri="{FF2B5EF4-FFF2-40B4-BE49-F238E27FC236}">
                <a16:creationId xmlns:a16="http://schemas.microsoft.com/office/drawing/2014/main" id="{8199131E-091E-4013-84F8-4CC895BBBE7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03883" y="2091500"/>
            <a:ext cx="463410" cy="44023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2" descr="Image result for uk space agency">
            <a:extLst>
              <a:ext uri="{FF2B5EF4-FFF2-40B4-BE49-F238E27FC236}">
                <a16:creationId xmlns:a16="http://schemas.microsoft.com/office/drawing/2014/main" id="{401CE159-5687-46DF-A395-5304628D0BC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041583" y="3029330"/>
            <a:ext cx="629302" cy="1764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0" descr="Image result for met office">
            <a:extLst>
              <a:ext uri="{FF2B5EF4-FFF2-40B4-BE49-F238E27FC236}">
                <a16:creationId xmlns:a16="http://schemas.microsoft.com/office/drawing/2014/main" id="{13CE14FD-CDB1-45FF-A0B7-DA92CE06D59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565005" y="4500013"/>
            <a:ext cx="555367" cy="555367"/>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a:extLst>
              <a:ext uri="{FF2B5EF4-FFF2-40B4-BE49-F238E27FC236}">
                <a16:creationId xmlns:a16="http://schemas.microsoft.com/office/drawing/2014/main" id="{8D447322-D739-413E-8899-BADE0B8664BC}"/>
              </a:ext>
            </a:extLst>
          </p:cNvPr>
          <p:cNvSpPr/>
          <p:nvPr/>
        </p:nvSpPr>
        <p:spPr>
          <a:xfrm>
            <a:off x="3830341" y="3305546"/>
            <a:ext cx="2860553" cy="2765167"/>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544A591C-2C9C-46AA-8346-AAC09CF87D49}"/>
              </a:ext>
            </a:extLst>
          </p:cNvPr>
          <p:cNvSpPr/>
          <p:nvPr/>
        </p:nvSpPr>
        <p:spPr>
          <a:xfrm>
            <a:off x="2085131" y="3298274"/>
            <a:ext cx="2860553" cy="2765167"/>
          </a:xfrm>
          <a:prstGeom prst="ellipse">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E4B7EA26-AF97-4993-8004-63C72CD3BCBF}"/>
              </a:ext>
            </a:extLst>
          </p:cNvPr>
          <p:cNvSpPr/>
          <p:nvPr/>
        </p:nvSpPr>
        <p:spPr>
          <a:xfrm>
            <a:off x="2885108" y="1937918"/>
            <a:ext cx="2860553" cy="2765167"/>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Times New Roman" panose="02020603050405020304" pitchFamily="18" charset="0"/>
              <a:cs typeface="Times New Roman" panose="02020603050405020304" pitchFamily="18" charset="0"/>
            </a:endParaRPr>
          </a:p>
        </p:txBody>
      </p:sp>
      <p:pic>
        <p:nvPicPr>
          <p:cNvPr id="23" name="Picture 4" descr="Image result for UCL">
            <a:extLst>
              <a:ext uri="{FF2B5EF4-FFF2-40B4-BE49-F238E27FC236}">
                <a16:creationId xmlns:a16="http://schemas.microsoft.com/office/drawing/2014/main" id="{CC38170E-574B-4793-BECF-C904146F9BFC}"/>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117854" y="5300974"/>
            <a:ext cx="570159" cy="168663"/>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a:extLst>
              <a:ext uri="{FF2B5EF4-FFF2-40B4-BE49-F238E27FC236}">
                <a16:creationId xmlns:a16="http://schemas.microsoft.com/office/drawing/2014/main" id="{34D97A3C-98EB-42AA-8BCD-CD387588D0AF}"/>
              </a:ext>
            </a:extLst>
          </p:cNvPr>
          <p:cNvCxnSpPr>
            <a:cxnSpLocks/>
          </p:cNvCxnSpPr>
          <p:nvPr/>
        </p:nvCxnSpPr>
        <p:spPr>
          <a:xfrm flipV="1">
            <a:off x="5663500" y="2382313"/>
            <a:ext cx="1660442" cy="460293"/>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26" name="Straight Arrow Connector 25">
            <a:extLst>
              <a:ext uri="{FF2B5EF4-FFF2-40B4-BE49-F238E27FC236}">
                <a16:creationId xmlns:a16="http://schemas.microsoft.com/office/drawing/2014/main" id="{4D8F1048-BCCC-459D-BD25-BB4C319A35E3}"/>
              </a:ext>
            </a:extLst>
          </p:cNvPr>
          <p:cNvCxnSpPr>
            <a:cxnSpLocks/>
          </p:cNvCxnSpPr>
          <p:nvPr/>
        </p:nvCxnSpPr>
        <p:spPr>
          <a:xfrm flipH="1" flipV="1">
            <a:off x="1249456" y="3753601"/>
            <a:ext cx="872129" cy="603236"/>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
        <p:nvSpPr>
          <p:cNvPr id="27" name="TextBox 26">
            <a:extLst>
              <a:ext uri="{FF2B5EF4-FFF2-40B4-BE49-F238E27FC236}">
                <a16:creationId xmlns:a16="http://schemas.microsoft.com/office/drawing/2014/main" id="{102F6782-886E-45EC-A732-0EA4980A6C9C}"/>
              </a:ext>
            </a:extLst>
          </p:cNvPr>
          <p:cNvSpPr txBox="1"/>
          <p:nvPr/>
        </p:nvSpPr>
        <p:spPr>
          <a:xfrm>
            <a:off x="7311040" y="1979143"/>
            <a:ext cx="1740224" cy="830997"/>
          </a:xfrm>
          <a:prstGeom prst="rect">
            <a:avLst/>
          </a:prstGeom>
          <a:noFill/>
        </p:spPr>
        <p:txBody>
          <a:bodyPr wrap="square" rtlCol="0">
            <a:spAutoFit/>
          </a:bodyPr>
          <a:lstStyle/>
          <a:p>
            <a:r>
              <a:rPr lang="en-GB" sz="2400" dirty="0" smtClean="0">
                <a:latin typeface="Times New Roman" panose="02020603050405020304" pitchFamily="18" charset="0"/>
                <a:cs typeface="Times New Roman" panose="02020603050405020304" pitchFamily="18" charset="0"/>
              </a:rPr>
              <a:t>Government</a:t>
            </a:r>
          </a:p>
          <a:p>
            <a:r>
              <a:rPr lang="en-GB" sz="2400" dirty="0" smtClean="0">
                <a:latin typeface="Times New Roman" panose="02020603050405020304" pitchFamily="18" charset="0"/>
                <a:cs typeface="Times New Roman" panose="02020603050405020304" pitchFamily="18" charset="0"/>
              </a:rPr>
              <a:t>Entities</a:t>
            </a:r>
            <a:endParaRPr lang="en-GB" sz="2400" dirty="0">
              <a:latin typeface="Times New Roman" panose="02020603050405020304" pitchFamily="18" charset="0"/>
              <a:cs typeface="Times New Roman" panose="02020603050405020304" pitchFamily="18" charset="0"/>
            </a:endParaRPr>
          </a:p>
        </p:txBody>
      </p:sp>
      <p:cxnSp>
        <p:nvCxnSpPr>
          <p:cNvPr id="28" name="Straight Arrow Connector 27">
            <a:extLst>
              <a:ext uri="{FF2B5EF4-FFF2-40B4-BE49-F238E27FC236}">
                <a16:creationId xmlns:a16="http://schemas.microsoft.com/office/drawing/2014/main" id="{375165D2-3629-4C56-84DE-A86D6A4C059B}"/>
              </a:ext>
            </a:extLst>
          </p:cNvPr>
          <p:cNvCxnSpPr>
            <a:cxnSpLocks/>
          </p:cNvCxnSpPr>
          <p:nvPr/>
        </p:nvCxnSpPr>
        <p:spPr>
          <a:xfrm>
            <a:off x="6681428" y="4496350"/>
            <a:ext cx="577336" cy="865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9" name="TextBox 28">
            <a:extLst>
              <a:ext uri="{FF2B5EF4-FFF2-40B4-BE49-F238E27FC236}">
                <a16:creationId xmlns:a16="http://schemas.microsoft.com/office/drawing/2014/main" id="{31BC9F2F-DFF6-4B0D-B109-F66A6B2363DE}"/>
              </a:ext>
            </a:extLst>
          </p:cNvPr>
          <p:cNvSpPr txBox="1"/>
          <p:nvPr/>
        </p:nvSpPr>
        <p:spPr>
          <a:xfrm>
            <a:off x="4583488" y="3513548"/>
            <a:ext cx="1125343" cy="461665"/>
          </a:xfrm>
          <a:prstGeom prst="rect">
            <a:avLst/>
          </a:prstGeom>
          <a:noFill/>
        </p:spPr>
        <p:txBody>
          <a:bodyPr wrap="square" rtlCol="0">
            <a:spAutoFit/>
          </a:bodyPr>
          <a:lstStyle/>
          <a:p>
            <a:pPr algn="ctr"/>
            <a:r>
              <a:rPr lang="en-GB" sz="1200" b="1" dirty="0">
                <a:latin typeface="Times New Roman" panose="02020603050405020304" pitchFamily="18" charset="0"/>
                <a:cs typeface="Times New Roman" panose="02020603050405020304" pitchFamily="18" charset="0"/>
              </a:rPr>
              <a:t>Impacts and Mitigations</a:t>
            </a:r>
          </a:p>
        </p:txBody>
      </p:sp>
      <p:sp>
        <p:nvSpPr>
          <p:cNvPr id="30" name="TextBox 29">
            <a:extLst>
              <a:ext uri="{FF2B5EF4-FFF2-40B4-BE49-F238E27FC236}">
                <a16:creationId xmlns:a16="http://schemas.microsoft.com/office/drawing/2014/main" id="{BA5519C4-E610-4489-9764-E08F62ED14E3}"/>
              </a:ext>
            </a:extLst>
          </p:cNvPr>
          <p:cNvSpPr txBox="1"/>
          <p:nvPr/>
        </p:nvSpPr>
        <p:spPr>
          <a:xfrm>
            <a:off x="2046715" y="3848738"/>
            <a:ext cx="1276966" cy="461665"/>
          </a:xfrm>
          <a:prstGeom prst="rect">
            <a:avLst/>
          </a:prstGeom>
          <a:noFill/>
        </p:spPr>
        <p:txBody>
          <a:bodyPr wrap="square" rtlCol="0">
            <a:spAutoFit/>
          </a:bodyPr>
          <a:lstStyle/>
          <a:p>
            <a:pPr algn="ctr"/>
            <a:r>
              <a:rPr lang="en-GB" sz="1200" b="1" dirty="0">
                <a:latin typeface="Times New Roman" panose="02020603050405020304" pitchFamily="18" charset="0"/>
                <a:cs typeface="Times New Roman" panose="02020603050405020304" pitchFamily="18" charset="0"/>
              </a:rPr>
              <a:t>Improving Capability </a:t>
            </a:r>
          </a:p>
        </p:txBody>
      </p:sp>
      <p:sp>
        <p:nvSpPr>
          <p:cNvPr id="31" name="TextBox 30">
            <a:extLst>
              <a:ext uri="{FF2B5EF4-FFF2-40B4-BE49-F238E27FC236}">
                <a16:creationId xmlns:a16="http://schemas.microsoft.com/office/drawing/2014/main" id="{909C61C9-AF84-4C88-8D9A-D54D62EB85E6}"/>
              </a:ext>
            </a:extLst>
          </p:cNvPr>
          <p:cNvSpPr txBox="1"/>
          <p:nvPr/>
        </p:nvSpPr>
        <p:spPr>
          <a:xfrm>
            <a:off x="7091845" y="3972640"/>
            <a:ext cx="2030925" cy="1200329"/>
          </a:xfrm>
          <a:prstGeom prst="rect">
            <a:avLst/>
          </a:prstGeom>
          <a:noFill/>
        </p:spPr>
        <p:txBody>
          <a:bodyPr wrap="square" rtlCol="0">
            <a:spAutoFit/>
          </a:bodyPr>
          <a:lstStyle/>
          <a:p>
            <a:pPr algn="ctr"/>
            <a:r>
              <a:rPr lang="en-GB" sz="2400" dirty="0">
                <a:latin typeface="Times New Roman" panose="02020603050405020304" pitchFamily="18" charset="0"/>
                <a:cs typeface="Times New Roman" panose="02020603050405020304" pitchFamily="18" charset="0"/>
              </a:rPr>
              <a:t>Technology, </a:t>
            </a:r>
            <a:r>
              <a:rPr lang="en-GB" sz="2400" dirty="0" smtClean="0">
                <a:latin typeface="Times New Roman" panose="02020603050405020304" pitchFamily="18" charset="0"/>
                <a:cs typeface="Times New Roman" panose="02020603050405020304" pitchFamily="18" charset="0"/>
              </a:rPr>
              <a:t>Data, </a:t>
            </a:r>
            <a:r>
              <a:rPr lang="en-GB" sz="2400" dirty="0">
                <a:latin typeface="Times New Roman" panose="02020603050405020304" pitchFamily="18" charset="0"/>
                <a:cs typeface="Times New Roman" panose="02020603050405020304" pitchFamily="18" charset="0"/>
              </a:rPr>
              <a:t>and Forecasting </a:t>
            </a:r>
          </a:p>
        </p:txBody>
      </p:sp>
      <p:sp>
        <p:nvSpPr>
          <p:cNvPr id="32" name="TextBox 31">
            <a:extLst>
              <a:ext uri="{FF2B5EF4-FFF2-40B4-BE49-F238E27FC236}">
                <a16:creationId xmlns:a16="http://schemas.microsoft.com/office/drawing/2014/main" id="{347E8AE1-2862-43E6-8B63-FE33480FE121}"/>
              </a:ext>
            </a:extLst>
          </p:cNvPr>
          <p:cNvSpPr txBox="1"/>
          <p:nvPr/>
        </p:nvSpPr>
        <p:spPr>
          <a:xfrm>
            <a:off x="-12229" y="2566279"/>
            <a:ext cx="2129779" cy="1200329"/>
          </a:xfrm>
          <a:prstGeom prst="rect">
            <a:avLst/>
          </a:prstGeom>
          <a:noFill/>
        </p:spPr>
        <p:txBody>
          <a:bodyPr wrap="square" rtlCol="0">
            <a:spAutoFit/>
          </a:bodyPr>
          <a:lstStyle/>
          <a:p>
            <a:pPr algn="ctr"/>
            <a:r>
              <a:rPr lang="en-GB" sz="2400" dirty="0" smtClean="0">
                <a:latin typeface="Times New Roman" panose="02020603050405020304" pitchFamily="18" charset="0"/>
                <a:cs typeface="Times New Roman" panose="02020603050405020304" pitchFamily="18" charset="0"/>
              </a:rPr>
              <a:t>Academics, Research, and Development</a:t>
            </a:r>
            <a:endParaRPr lang="en-GB" sz="24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8C6F038-4560-4CE5-93DF-E286B17456E5}"/>
              </a:ext>
            </a:extLst>
          </p:cNvPr>
          <p:cNvSpPr txBox="1"/>
          <p:nvPr/>
        </p:nvSpPr>
        <p:spPr>
          <a:xfrm>
            <a:off x="3966632" y="5032661"/>
            <a:ext cx="1008043" cy="276999"/>
          </a:xfrm>
          <a:prstGeom prst="rect">
            <a:avLst/>
          </a:prstGeom>
          <a:noFill/>
        </p:spPr>
        <p:txBody>
          <a:bodyPr wrap="square" rtlCol="0">
            <a:spAutoFit/>
          </a:bodyPr>
          <a:lstStyle/>
          <a:p>
            <a:r>
              <a:rPr lang="en-GB" sz="1200" b="1" dirty="0">
                <a:latin typeface="Times New Roman" panose="02020603050405020304" pitchFamily="18" charset="0"/>
                <a:cs typeface="Times New Roman" panose="02020603050405020304" pitchFamily="18" charset="0"/>
              </a:rPr>
              <a:t>Scenarios</a:t>
            </a:r>
          </a:p>
        </p:txBody>
      </p:sp>
      <p:sp>
        <p:nvSpPr>
          <p:cNvPr id="34" name="TextBox 33">
            <a:extLst>
              <a:ext uri="{FF2B5EF4-FFF2-40B4-BE49-F238E27FC236}">
                <a16:creationId xmlns:a16="http://schemas.microsoft.com/office/drawing/2014/main" id="{F059E90E-DD43-4270-BDB6-1457081E6BF6}"/>
              </a:ext>
            </a:extLst>
          </p:cNvPr>
          <p:cNvSpPr txBox="1"/>
          <p:nvPr/>
        </p:nvSpPr>
        <p:spPr>
          <a:xfrm>
            <a:off x="3137863" y="3636068"/>
            <a:ext cx="866189" cy="338554"/>
          </a:xfrm>
          <a:prstGeom prst="rect">
            <a:avLst/>
          </a:prstGeom>
          <a:noFill/>
        </p:spPr>
        <p:txBody>
          <a:bodyPr wrap="square" rtlCol="0">
            <a:spAutoFit/>
          </a:bodyPr>
          <a:lstStyle/>
          <a:p>
            <a:r>
              <a:rPr lang="en-GB" sz="1600" b="1" dirty="0">
                <a:solidFill>
                  <a:schemeClr val="accent1"/>
                </a:solidFill>
                <a:latin typeface="Times New Roman" panose="02020603050405020304" pitchFamily="18" charset="0"/>
                <a:cs typeface="Times New Roman" panose="02020603050405020304" pitchFamily="18" charset="0"/>
              </a:rPr>
              <a:t>SEIEG</a:t>
            </a:r>
          </a:p>
        </p:txBody>
      </p:sp>
      <p:sp>
        <p:nvSpPr>
          <p:cNvPr id="35" name="TextBox 34">
            <a:extLst>
              <a:ext uri="{FF2B5EF4-FFF2-40B4-BE49-F238E27FC236}">
                <a16:creationId xmlns:a16="http://schemas.microsoft.com/office/drawing/2014/main" id="{3A0B25F4-89B8-403F-9485-17481B2E4186}"/>
              </a:ext>
            </a:extLst>
          </p:cNvPr>
          <p:cNvSpPr txBox="1"/>
          <p:nvPr/>
        </p:nvSpPr>
        <p:spPr>
          <a:xfrm>
            <a:off x="4890237" y="5321877"/>
            <a:ext cx="1125343" cy="461665"/>
          </a:xfrm>
          <a:prstGeom prst="rect">
            <a:avLst/>
          </a:prstGeom>
          <a:noFill/>
        </p:spPr>
        <p:txBody>
          <a:bodyPr wrap="square" rtlCol="0">
            <a:spAutoFit/>
          </a:bodyPr>
          <a:lstStyle/>
          <a:p>
            <a:pPr algn="ctr"/>
            <a:r>
              <a:rPr lang="en-GB" sz="1200" b="1" dirty="0">
                <a:latin typeface="Times New Roman" panose="02020603050405020304" pitchFamily="18" charset="0"/>
                <a:cs typeface="Times New Roman" panose="02020603050405020304" pitchFamily="18" charset="0"/>
              </a:rPr>
              <a:t>International Engagement </a:t>
            </a:r>
          </a:p>
        </p:txBody>
      </p:sp>
      <p:pic>
        <p:nvPicPr>
          <p:cNvPr id="38" name="Picture 3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13119" y="4617048"/>
            <a:ext cx="1173357" cy="334407"/>
          </a:xfrm>
          <a:prstGeom prst="rect">
            <a:avLst/>
          </a:prstGeom>
        </p:spPr>
      </p:pic>
      <p:sp>
        <p:nvSpPr>
          <p:cNvPr id="40" name="Title 1"/>
          <p:cNvSpPr>
            <a:spLocks noGrp="1"/>
          </p:cNvSpPr>
          <p:nvPr>
            <p:ph type="title"/>
          </p:nvPr>
        </p:nvSpPr>
        <p:spPr>
          <a:xfrm>
            <a:off x="60960" y="169689"/>
            <a:ext cx="4275909" cy="506546"/>
          </a:xfrm>
        </p:spPr>
        <p:txBody>
          <a:bodyPr/>
          <a:lstStyle/>
          <a:p>
            <a:r>
              <a:rPr lang="en-GB" dirty="0" smtClean="0"/>
              <a:t>Acknowledgements</a:t>
            </a:r>
            <a:endParaRPr lang="en-GB" dirty="0"/>
          </a:p>
        </p:txBody>
      </p:sp>
      <p:pic>
        <p:nvPicPr>
          <p:cNvPr id="2" name="Picture 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02456" y="4755329"/>
            <a:ext cx="720000" cy="501818"/>
          </a:xfrm>
          <a:prstGeom prst="rect">
            <a:avLst/>
          </a:prstGeom>
        </p:spPr>
      </p:pic>
      <p:pic>
        <p:nvPicPr>
          <p:cNvPr id="36" name="Picture 3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029295" y="4665031"/>
            <a:ext cx="720000" cy="570240"/>
          </a:xfrm>
          <a:prstGeom prst="rect">
            <a:avLst/>
          </a:prstGeom>
        </p:spPr>
      </p:pic>
      <p:pic>
        <p:nvPicPr>
          <p:cNvPr id="37" name="Picture 3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060150" y="5405830"/>
            <a:ext cx="720000" cy="540541"/>
          </a:xfrm>
          <a:prstGeom prst="rect">
            <a:avLst/>
          </a:prstGeom>
        </p:spPr>
      </p:pic>
    </p:spTree>
    <p:extLst>
      <p:ext uri="{BB962C8B-B14F-4D97-AF65-F5344CB8AC3E}">
        <p14:creationId xmlns:p14="http://schemas.microsoft.com/office/powerpoint/2010/main" val="1733822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p:txBody>
          <a:bodyPr/>
          <a:lstStyle/>
          <a:p>
            <a:r>
              <a:rPr lang="en-GB" dirty="0" smtClean="0"/>
              <a:t>Work of SEIEG</a:t>
            </a:r>
            <a:endParaRPr lang="en-GB" dirty="0"/>
          </a:p>
        </p:txBody>
      </p:sp>
      <p:sp>
        <p:nvSpPr>
          <p:cNvPr id="4100" name="Rectangle 3"/>
          <p:cNvSpPr>
            <a:spLocks noGrp="1" noChangeArrowheads="1"/>
          </p:cNvSpPr>
          <p:nvPr>
            <p:ph idx="1"/>
          </p:nvPr>
        </p:nvSpPr>
        <p:spPr>
          <a:xfrm>
            <a:off x="403302" y="1082914"/>
            <a:ext cx="8573430" cy="5552062"/>
          </a:xfrm>
        </p:spPr>
        <p:txBody>
          <a:bodyPr/>
          <a:lstStyle/>
          <a:p>
            <a:pPr algn="just"/>
            <a:r>
              <a:rPr lang="en-GB" altLang="en-US" dirty="0" smtClean="0"/>
              <a:t>SEIEG = Space </a:t>
            </a:r>
            <a:r>
              <a:rPr lang="en-GB" altLang="en-US" dirty="0"/>
              <a:t>Environment Impacts Expert </a:t>
            </a:r>
            <a:r>
              <a:rPr lang="en-GB" altLang="en-US" dirty="0" smtClean="0"/>
              <a:t>Group.</a:t>
            </a:r>
            <a:endParaRPr lang="en-GB" altLang="en-US" dirty="0" smtClean="0"/>
          </a:p>
          <a:p>
            <a:pPr algn="just"/>
            <a:r>
              <a:rPr lang="en-GB" altLang="en-US" dirty="0" smtClean="0"/>
              <a:t>Independent advice </a:t>
            </a:r>
            <a:r>
              <a:rPr lang="en-GB" altLang="en-US" dirty="0"/>
              <a:t>to </a:t>
            </a:r>
            <a:r>
              <a:rPr lang="en-GB" altLang="en-US" dirty="0" smtClean="0"/>
              <a:t>government on space </a:t>
            </a:r>
            <a:r>
              <a:rPr lang="en-GB" altLang="en-US" dirty="0"/>
              <a:t>weather environments </a:t>
            </a:r>
            <a:r>
              <a:rPr lang="en-GB" altLang="en-US" dirty="0" smtClean="0"/>
              <a:t>with adverse </a:t>
            </a:r>
            <a:r>
              <a:rPr lang="en-GB" altLang="en-US" dirty="0"/>
              <a:t>effects on </a:t>
            </a:r>
            <a:r>
              <a:rPr lang="en-GB" altLang="en-US" dirty="0" smtClean="0"/>
              <a:t>infrastructure:</a:t>
            </a:r>
            <a:endParaRPr lang="en-GB" altLang="en-US" dirty="0" smtClean="0"/>
          </a:p>
          <a:p>
            <a:pPr lvl="1" algn="just"/>
            <a:r>
              <a:rPr lang="en-GB" altLang="en-US" dirty="0" smtClean="0"/>
              <a:t>Experts </a:t>
            </a:r>
            <a:r>
              <a:rPr lang="en-GB" altLang="en-US" dirty="0"/>
              <a:t>from research, industry and </a:t>
            </a:r>
            <a:r>
              <a:rPr lang="en-GB" altLang="en-US" dirty="0" smtClean="0"/>
              <a:t>government; and</a:t>
            </a:r>
            <a:endParaRPr lang="en-GB" altLang="en-US" dirty="0"/>
          </a:p>
          <a:p>
            <a:pPr lvl="1" algn="just"/>
            <a:r>
              <a:rPr lang="en-GB" altLang="en-US" dirty="0"/>
              <a:t>G</a:t>
            </a:r>
            <a:r>
              <a:rPr lang="en-GB" altLang="en-US" dirty="0" smtClean="0"/>
              <a:t>uided </a:t>
            </a:r>
            <a:r>
              <a:rPr lang="en-GB" altLang="en-US" dirty="0"/>
              <a:t>by appreciation of impacts (RAEng report</a:t>
            </a:r>
            <a:r>
              <a:rPr lang="en-GB" altLang="en-US" dirty="0" smtClean="0"/>
              <a:t>).</a:t>
            </a:r>
            <a:endParaRPr lang="en-GB" altLang="en-US" dirty="0"/>
          </a:p>
          <a:p>
            <a:pPr algn="just"/>
            <a:r>
              <a:rPr lang="en-GB" altLang="en-US" dirty="0" smtClean="0"/>
              <a:t>Key outputs:</a:t>
            </a:r>
          </a:p>
          <a:p>
            <a:pPr lvl="1" algn="just"/>
            <a:r>
              <a:rPr lang="en-GB" altLang="en-US" dirty="0" smtClean="0"/>
              <a:t>Reasonable </a:t>
            </a:r>
            <a:r>
              <a:rPr lang="en-GB" altLang="en-US" dirty="0" smtClean="0"/>
              <a:t>worst case scenarios (RWCS) for range of technologies (power, aviation, satellites, </a:t>
            </a:r>
            <a:r>
              <a:rPr lang="en-GB" altLang="en-US" dirty="0" smtClean="0"/>
              <a:t>…); </a:t>
            </a:r>
            <a:r>
              <a:rPr lang="en-GB" altLang="en-US" dirty="0" smtClean="0"/>
              <a:t>also </a:t>
            </a:r>
            <a:endParaRPr lang="en-GB" altLang="en-US" dirty="0"/>
          </a:p>
          <a:p>
            <a:pPr lvl="1" algn="just"/>
            <a:r>
              <a:rPr lang="en-GB" altLang="en-US" dirty="0" smtClean="0"/>
              <a:t>RWCS for human radiation dose, </a:t>
            </a:r>
            <a:r>
              <a:rPr lang="en-GB" altLang="en-US" dirty="0"/>
              <a:t>public </a:t>
            </a:r>
            <a:r>
              <a:rPr lang="en-GB" altLang="en-US" dirty="0" smtClean="0"/>
              <a:t>behaviour/anxiety;</a:t>
            </a:r>
            <a:endParaRPr lang="en-GB" altLang="en-US" dirty="0"/>
          </a:p>
          <a:p>
            <a:pPr lvl="1" algn="just"/>
            <a:r>
              <a:rPr lang="en-GB" altLang="en-US" dirty="0"/>
              <a:t>S</a:t>
            </a:r>
            <a:r>
              <a:rPr lang="en-GB" altLang="en-US" dirty="0" smtClean="0"/>
              <a:t>upport </a:t>
            </a:r>
            <a:r>
              <a:rPr lang="en-GB" altLang="en-US" dirty="0" smtClean="0"/>
              <a:t>for national (</a:t>
            </a:r>
            <a:r>
              <a:rPr lang="en-GB" altLang="en-US" i="1" dirty="0" smtClean="0"/>
              <a:t>e.g.</a:t>
            </a:r>
            <a:r>
              <a:rPr lang="en-GB" altLang="en-US" dirty="0" smtClean="0"/>
              <a:t> COBR) and international </a:t>
            </a:r>
            <a:r>
              <a:rPr lang="en-GB" altLang="en-US" dirty="0" smtClean="0"/>
              <a:t>exercises;</a:t>
            </a:r>
            <a:endParaRPr lang="en-GB" altLang="en-US" dirty="0" smtClean="0"/>
          </a:p>
          <a:p>
            <a:pPr lvl="1" algn="just"/>
            <a:r>
              <a:rPr lang="en-GB" altLang="en-US" dirty="0" smtClean="0"/>
              <a:t>Supports </a:t>
            </a:r>
            <a:r>
              <a:rPr lang="en-GB" altLang="en-US" dirty="0" smtClean="0"/>
              <a:t>work at GO Science, </a:t>
            </a:r>
            <a:r>
              <a:rPr lang="en-GB" altLang="en-US" dirty="0" smtClean="0"/>
              <a:t>BEIS, </a:t>
            </a:r>
            <a:r>
              <a:rPr lang="en-GB" altLang="en-US" dirty="0" smtClean="0"/>
              <a:t>and Met </a:t>
            </a:r>
            <a:r>
              <a:rPr lang="en-GB" altLang="en-US" dirty="0" smtClean="0"/>
              <a:t>Office;</a:t>
            </a:r>
            <a:endParaRPr lang="en-GB" altLang="en-US" dirty="0" smtClean="0"/>
          </a:p>
          <a:p>
            <a:pPr lvl="1" algn="just"/>
            <a:r>
              <a:rPr lang="en-GB" altLang="en-US" dirty="0" smtClean="0"/>
              <a:t>RWCS available </a:t>
            </a:r>
            <a:r>
              <a:rPr lang="en-GB" altLang="en-US" dirty="0"/>
              <a:t>as tech report on STFC </a:t>
            </a:r>
            <a:r>
              <a:rPr lang="en-GB" altLang="en-US" dirty="0" smtClean="0"/>
              <a:t>Epubs; and</a:t>
            </a:r>
            <a:endParaRPr lang="en-GB" altLang="en-US" dirty="0" smtClean="0"/>
          </a:p>
          <a:p>
            <a:pPr lvl="1" algn="just"/>
            <a:r>
              <a:rPr lang="en-GB" altLang="en-US" dirty="0" smtClean="0"/>
              <a:t>Narrative </a:t>
            </a:r>
            <a:r>
              <a:rPr lang="en-GB" altLang="en-US" dirty="0"/>
              <a:t>summary </a:t>
            </a:r>
            <a:r>
              <a:rPr lang="en-GB" altLang="en-US" dirty="0" smtClean="0"/>
              <a:t>in-prep. </a:t>
            </a:r>
            <a:r>
              <a:rPr lang="en-GB" altLang="en-US" dirty="0"/>
              <a:t>for peer-reviewed </a:t>
            </a:r>
            <a:r>
              <a:rPr lang="en-GB" altLang="en-US" dirty="0" smtClean="0"/>
              <a:t>publication.</a:t>
            </a:r>
            <a:endParaRPr lang="en-GB" altLang="en-US" dirty="0"/>
          </a:p>
          <a:p>
            <a:pPr algn="just"/>
            <a:endParaRPr lang="en-GB" altLang="en-US" dirty="0" smtClean="0"/>
          </a:p>
        </p:txBody>
      </p:sp>
      <p:sp>
        <p:nvSpPr>
          <p:cNvPr id="6" name="Slide Number Placeholder 3"/>
          <p:cNvSpPr txBox="1">
            <a:spLocks/>
          </p:cNvSpPr>
          <p:nvPr/>
        </p:nvSpPr>
        <p:spPr>
          <a:xfrm>
            <a:off x="6457950" y="635635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dirty="0" smtClean="0">
                <a:solidFill>
                  <a:prstClr val="black">
                    <a:tint val="75000"/>
                  </a:prstClr>
                </a:solidFill>
              </a:rPr>
              <a:t>2</a:t>
            </a:r>
            <a:endParaRPr lang="en-GB" dirty="0">
              <a:solidFill>
                <a:prstClr val="black">
                  <a:tint val="75000"/>
                </a:prstClr>
              </a:solidFill>
            </a:endParaRPr>
          </a:p>
        </p:txBody>
      </p:sp>
      <p:sp>
        <p:nvSpPr>
          <p:cNvPr id="5" name="Date Placeholder 3"/>
          <p:cNvSpPr txBox="1">
            <a:spLocks/>
          </p:cNvSpPr>
          <p:nvPr/>
        </p:nvSpPr>
        <p:spPr>
          <a:xfrm>
            <a:off x="3959109" y="6492875"/>
            <a:ext cx="1225782"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defRPr sz="2358" kern="1200">
                <a:solidFill>
                  <a:schemeClr val="tx1"/>
                </a:solidFill>
                <a:latin typeface="Arial" charset="0"/>
                <a:ea typeface="ＭＳ Ｐゴシック" pitchFamily="84" charset="-128"/>
                <a:cs typeface="Times New Roman" panose="02020603050405020304" pitchFamily="18" charset="0"/>
              </a:defRPr>
            </a:lvl1pPr>
            <a:lvl2pPr marL="742517" indent="-285584" algn="l" defTabSz="457200" rtl="0" eaLnBrk="1" latinLnBrk="0" hangingPunct="1">
              <a:defRPr sz="2358" kern="1200">
                <a:solidFill>
                  <a:schemeClr val="tx1"/>
                </a:solidFill>
                <a:latin typeface="Arial" charset="0"/>
                <a:ea typeface="ＭＳ Ｐゴシック" pitchFamily="84" charset="-128"/>
                <a:cs typeface="+mn-cs"/>
              </a:defRPr>
            </a:lvl2pPr>
            <a:lvl3pPr marL="1142334" indent="-228468" algn="l" defTabSz="457200" rtl="0" eaLnBrk="1" latinLnBrk="0" hangingPunct="1">
              <a:defRPr sz="2358" kern="1200">
                <a:solidFill>
                  <a:schemeClr val="tx1"/>
                </a:solidFill>
                <a:latin typeface="Arial" charset="0"/>
                <a:ea typeface="ＭＳ Ｐゴシック" pitchFamily="84" charset="-128"/>
                <a:cs typeface="+mn-cs"/>
              </a:defRPr>
            </a:lvl3pPr>
            <a:lvl4pPr marL="1599267" indent="-228468" algn="l" defTabSz="457200" rtl="0" eaLnBrk="1" latinLnBrk="0" hangingPunct="1">
              <a:defRPr sz="2358" kern="1200">
                <a:solidFill>
                  <a:schemeClr val="tx1"/>
                </a:solidFill>
                <a:latin typeface="Arial" charset="0"/>
                <a:ea typeface="ＭＳ Ｐゴシック" pitchFamily="84" charset="-128"/>
                <a:cs typeface="+mn-cs"/>
              </a:defRPr>
            </a:lvl4pPr>
            <a:lvl5pPr marL="2056203" indent="-228468" algn="l" defTabSz="457200" rtl="0" eaLnBrk="1" latinLnBrk="0" hangingPunct="1">
              <a:defRPr sz="2358" kern="1200">
                <a:solidFill>
                  <a:schemeClr val="tx1"/>
                </a:solidFill>
                <a:latin typeface="Arial" charset="0"/>
                <a:ea typeface="ＭＳ Ｐゴシック" pitchFamily="84" charset="-128"/>
                <a:cs typeface="+mn-cs"/>
              </a:defRPr>
            </a:lvl5pPr>
            <a:lvl6pPr marL="2513136"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6pPr>
            <a:lvl7pPr marL="2970069"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7pPr>
            <a:lvl8pPr marL="3427003"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8pPr>
            <a:lvl9pPr marL="3883936"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9pPr>
          </a:lstStyle>
          <a:p>
            <a:pPr algn="l"/>
            <a:r>
              <a:rPr lang="en-US" altLang="en-US" sz="1000" dirty="0" smtClean="0">
                <a:latin typeface="Times New Roman" panose="02020603050405020304" pitchFamily="18" charset="0"/>
              </a:rPr>
              <a:t>© 2019 </a:t>
            </a:r>
            <a:r>
              <a:rPr lang="en-US" altLang="en-US" sz="1000" dirty="0" smtClean="0">
                <a:latin typeface="Times New Roman" panose="02020603050405020304" pitchFamily="18" charset="0"/>
              </a:rPr>
              <a:t>RAL Space </a:t>
            </a:r>
            <a:endParaRPr lang="en-US" altLang="en-US" sz="1000" dirty="0">
              <a:latin typeface="Times New Roman" panose="02020603050405020304" pitchFamily="18" charset="0"/>
            </a:endParaRPr>
          </a:p>
        </p:txBody>
      </p:sp>
    </p:spTree>
    <p:extLst>
      <p:ext uri="{BB962C8B-B14F-4D97-AF65-F5344CB8AC3E}">
        <p14:creationId xmlns:p14="http://schemas.microsoft.com/office/powerpoint/2010/main" val="1529799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SWx as a Hazard?</a:t>
            </a:r>
            <a:endParaRPr lang="en-GB" dirty="0"/>
          </a:p>
        </p:txBody>
      </p:sp>
      <p:sp>
        <p:nvSpPr>
          <p:cNvPr id="4" name="Slide Number Placeholder 3"/>
          <p:cNvSpPr>
            <a:spLocks noGrp="1"/>
          </p:cNvSpPr>
          <p:nvPr>
            <p:ph type="sldNum" sz="quarter" idx="10"/>
          </p:nvPr>
        </p:nvSpPr>
        <p:spPr/>
        <p:txBody>
          <a:bodyPr/>
          <a:lstStyle/>
          <a:p>
            <a:fld id="{940600FA-6DE6-4B83-84D2-3DF8FC41D849}" type="slidenum">
              <a:rPr lang="en-GB" smtClean="0"/>
              <a:pPr/>
              <a:t>4</a:t>
            </a:fld>
            <a:endParaRPr lang="en-GB" dirty="0"/>
          </a:p>
        </p:txBody>
      </p:sp>
      <p:graphicFrame>
        <p:nvGraphicFramePr>
          <p:cNvPr id="5" name="Group 158"/>
          <p:cNvGraphicFramePr>
            <a:graphicFrameLocks/>
          </p:cNvGraphicFramePr>
          <p:nvPr>
            <p:extLst/>
          </p:nvPr>
        </p:nvGraphicFramePr>
        <p:xfrm>
          <a:off x="328248" y="2488052"/>
          <a:ext cx="8490382" cy="2155454"/>
        </p:xfrm>
        <a:graphic>
          <a:graphicData uri="http://schemas.openxmlformats.org/drawingml/2006/table">
            <a:tbl>
              <a:tblPr/>
              <a:tblGrid>
                <a:gridCol w="2200632">
                  <a:extLst>
                    <a:ext uri="{9D8B030D-6E8A-4147-A177-3AD203B41FA5}">
                      <a16:colId xmlns:a16="http://schemas.microsoft.com/office/drawing/2014/main" val="20000"/>
                    </a:ext>
                  </a:extLst>
                </a:gridCol>
                <a:gridCol w="6289750">
                  <a:extLst>
                    <a:ext uri="{9D8B030D-6E8A-4147-A177-3AD203B41FA5}">
                      <a16:colId xmlns:a16="http://schemas.microsoft.com/office/drawing/2014/main" val="20001"/>
                    </a:ext>
                  </a:extLst>
                </a:gridCol>
              </a:tblGrid>
              <a:tr h="7847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Flooding</a:t>
                      </a:r>
                      <a:endPar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cap="flat">
                      <a:noFill/>
                    </a:lnL>
                    <a:lnR>
                      <a:noFill/>
                    </a:lnR>
                    <a:lnT cap="flat">
                      <a:noFill/>
                    </a:lnT>
                    <a:lnB>
                      <a:noFill/>
                    </a:lnB>
                    <a:lnTlToBr>
                      <a:noFill/>
                    </a:lnTlToBr>
                    <a:lnBlToTr>
                      <a:noFill/>
                    </a:lnBlToTr>
                    <a:solidFill>
                      <a:srgbClr val="DEFAFE"/>
                    </a:solidFill>
                  </a:tcPr>
                </a:tc>
                <a:tc>
                  <a:txBody>
                    <a:bodyPr/>
                    <a:lstStyle/>
                    <a:p>
                      <a:pPr marL="90488"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People, homes, and infrastructure on flood plains and coasts.</a:t>
                      </a:r>
                      <a:endPar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cap="flat">
                      <a:noFill/>
                    </a:lnR>
                    <a:lnT cap="flat">
                      <a:noFill/>
                    </a:lnT>
                    <a:lnB>
                      <a:noFill/>
                    </a:lnB>
                    <a:lnTlToBr>
                      <a:noFill/>
                    </a:lnTlToBr>
                    <a:lnBlToTr>
                      <a:noFill/>
                    </a:lnBlToTr>
                    <a:solidFill>
                      <a:srgbClr val="DEFAFE"/>
                    </a:solidFill>
                  </a:tcPr>
                </a:tc>
                <a:extLst>
                  <a:ext uri="{0D108BD9-81ED-4DB2-BD59-A6C34878D82A}">
                    <a16:rowId xmlns:a16="http://schemas.microsoft.com/office/drawing/2014/main" val="10000"/>
                  </a:ext>
                </a:extLst>
              </a:tr>
              <a:tr h="521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Tsunami</a:t>
                      </a:r>
                      <a:endPar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cap="flat">
                      <a:noFill/>
                    </a:lnL>
                    <a:lnR>
                      <a:noFill/>
                    </a:lnR>
                    <a:lnT>
                      <a:noFill/>
                    </a:lnT>
                    <a:lnB>
                      <a:noFill/>
                    </a:lnB>
                    <a:lnTlToBr>
                      <a:noFill/>
                    </a:lnTlToBr>
                    <a:lnBlToTr>
                      <a:noFill/>
                    </a:lnBlToTr>
                    <a:solidFill>
                      <a:srgbClr val="DEFAFE"/>
                    </a:solidFill>
                  </a:tcPr>
                </a:tc>
                <a:tc>
                  <a:txBody>
                    <a:bodyPr/>
                    <a:lstStyle/>
                    <a:p>
                      <a:pPr marL="90488"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People, homes, and infrastructure near coast.</a:t>
                      </a:r>
                      <a:endPar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cap="flat">
                      <a:noFill/>
                    </a:lnR>
                    <a:lnT>
                      <a:noFill/>
                    </a:lnT>
                    <a:lnB>
                      <a:noFill/>
                    </a:lnB>
                    <a:lnTlToBr>
                      <a:noFill/>
                    </a:lnTlToBr>
                    <a:lnBlToTr>
                      <a:noFill/>
                    </a:lnBlToTr>
                    <a:solidFill>
                      <a:srgbClr val="DEFAFE"/>
                    </a:solidFill>
                  </a:tcPr>
                </a:tc>
                <a:extLst>
                  <a:ext uri="{0D108BD9-81ED-4DB2-BD59-A6C34878D82A}">
                    <a16:rowId xmlns:a16="http://schemas.microsoft.com/office/drawing/2014/main" val="10001"/>
                  </a:ext>
                </a:extLst>
              </a:tr>
              <a:tr h="8495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Volcanoes</a:t>
                      </a:r>
                      <a:endPar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cap="flat">
                      <a:noFill/>
                    </a:lnL>
                    <a:lnR>
                      <a:noFill/>
                    </a:lnR>
                    <a:lnT>
                      <a:noFill/>
                    </a:lnT>
                    <a:lnB cap="flat">
                      <a:noFill/>
                    </a:lnB>
                    <a:lnTlToBr>
                      <a:noFill/>
                    </a:lnTlToBr>
                    <a:lnBlToTr>
                      <a:noFill/>
                    </a:lnBlToTr>
                    <a:solidFill>
                      <a:srgbClr val="DEFAFE"/>
                    </a:solidFill>
                  </a:tcPr>
                </a:tc>
                <a:tc>
                  <a:txBody>
                    <a:bodyPr/>
                    <a:lstStyle/>
                    <a:p>
                      <a:pPr marL="90488"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People, homes, and infrastructure on pyroclastic and lava flow lines.</a:t>
                      </a:r>
                      <a:endPar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cap="flat">
                      <a:noFill/>
                    </a:lnR>
                    <a:lnT>
                      <a:noFill/>
                    </a:lnT>
                    <a:lnB cap="flat">
                      <a:noFill/>
                    </a:lnB>
                    <a:lnTlToBr>
                      <a:noFill/>
                    </a:lnTlToBr>
                    <a:lnBlToTr>
                      <a:noFill/>
                    </a:lnBlToTr>
                    <a:solidFill>
                      <a:srgbClr val="DEFAFE"/>
                    </a:solidFill>
                  </a:tcPr>
                </a:tc>
                <a:extLst>
                  <a:ext uri="{0D108BD9-81ED-4DB2-BD59-A6C34878D82A}">
                    <a16:rowId xmlns:a16="http://schemas.microsoft.com/office/drawing/2014/main" val="10002"/>
                  </a:ext>
                </a:extLst>
              </a:tr>
            </a:tbl>
          </a:graphicData>
        </a:graphic>
      </p:graphicFrame>
      <p:graphicFrame>
        <p:nvGraphicFramePr>
          <p:cNvPr id="6" name="Group 159"/>
          <p:cNvGraphicFramePr>
            <a:graphicFrameLocks noGrp="1"/>
          </p:cNvGraphicFramePr>
          <p:nvPr>
            <p:extLst/>
          </p:nvPr>
        </p:nvGraphicFramePr>
        <p:xfrm>
          <a:off x="326809" y="4643505"/>
          <a:ext cx="8490382" cy="522666"/>
        </p:xfrm>
        <a:graphic>
          <a:graphicData uri="http://schemas.openxmlformats.org/drawingml/2006/table">
            <a:tbl>
              <a:tblPr/>
              <a:tblGrid>
                <a:gridCol w="2200631">
                  <a:extLst>
                    <a:ext uri="{9D8B030D-6E8A-4147-A177-3AD203B41FA5}">
                      <a16:colId xmlns:a16="http://schemas.microsoft.com/office/drawing/2014/main" val="20000"/>
                    </a:ext>
                  </a:extLst>
                </a:gridCol>
                <a:gridCol w="6289751">
                  <a:extLst>
                    <a:ext uri="{9D8B030D-6E8A-4147-A177-3AD203B41FA5}">
                      <a16:colId xmlns:a16="http://schemas.microsoft.com/office/drawing/2014/main" val="20001"/>
                    </a:ext>
                  </a:extLst>
                </a:gridCol>
              </a:tblGrid>
              <a:tr h="5226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Space weather</a:t>
                      </a:r>
                      <a:endPar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82935" marR="82935" marT="41468" marB="41468" horzOverflow="overflow">
                    <a:lnL cap="flat">
                      <a:noFill/>
                    </a:lnL>
                    <a:lnR>
                      <a:noFill/>
                    </a:lnR>
                    <a:lnT cap="flat">
                      <a:noFill/>
                    </a:lnT>
                    <a:lnB cap="flat">
                      <a:noFill/>
                    </a:lnB>
                    <a:lnTlToBr>
                      <a:noFill/>
                    </a:lnTlToBr>
                    <a:lnBlToTr>
                      <a:noFill/>
                    </a:lnBlToTr>
                    <a:solidFill>
                      <a:srgbClr val="F0F4A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People, homes and infrastructure near a star!</a:t>
                      </a:r>
                      <a:endPar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82935" marR="82935" marT="41468" marB="41468" horzOverflow="overflow">
                    <a:lnL>
                      <a:noFill/>
                    </a:lnL>
                    <a:lnR cap="flat">
                      <a:noFill/>
                    </a:lnR>
                    <a:lnT cap="flat">
                      <a:noFill/>
                    </a:lnT>
                    <a:lnB cap="flat">
                      <a:noFill/>
                    </a:lnB>
                    <a:lnTlToBr>
                      <a:noFill/>
                    </a:lnTlToBr>
                    <a:lnBlToTr>
                      <a:noFill/>
                    </a:lnBlToTr>
                    <a:solidFill>
                      <a:srgbClr val="F0F4A0"/>
                    </a:solidFill>
                  </a:tcPr>
                </a:tc>
                <a:extLst>
                  <a:ext uri="{0D108BD9-81ED-4DB2-BD59-A6C34878D82A}">
                    <a16:rowId xmlns:a16="http://schemas.microsoft.com/office/drawing/2014/main" val="10000"/>
                  </a:ext>
                </a:extLst>
              </a:tr>
            </a:tbl>
          </a:graphicData>
        </a:graphic>
      </p:graphicFrame>
      <p:graphicFrame>
        <p:nvGraphicFramePr>
          <p:cNvPr id="7" name="Group 171"/>
          <p:cNvGraphicFramePr>
            <a:graphicFrameLocks noGrp="1"/>
          </p:cNvGraphicFramePr>
          <p:nvPr>
            <p:extLst/>
          </p:nvPr>
        </p:nvGraphicFramePr>
        <p:xfrm>
          <a:off x="326809" y="5223474"/>
          <a:ext cx="8490383" cy="1155832"/>
        </p:xfrm>
        <a:graphic>
          <a:graphicData uri="http://schemas.openxmlformats.org/drawingml/2006/table">
            <a:tbl>
              <a:tblPr/>
              <a:tblGrid>
                <a:gridCol w="8490383">
                  <a:extLst>
                    <a:ext uri="{9D8B030D-6E8A-4147-A177-3AD203B41FA5}">
                      <a16:colId xmlns:a16="http://schemas.microsoft.com/office/drawing/2014/main" val="20000"/>
                    </a:ext>
                  </a:extLst>
                </a:gridCol>
              </a:tblGrid>
              <a:tr h="1155832">
                <a:tc>
                  <a:txBody>
                    <a:bodyPr/>
                    <a:lstStyle/>
                    <a:p>
                      <a:pPr marL="180975" marR="0" lvl="0" indent="-180975" algn="l" defTabSz="914400" rtl="0" eaLnBrk="1" fontAlgn="base" latinLnBrk="0" hangingPunct="1">
                        <a:lnSpc>
                          <a:spcPct val="100000"/>
                        </a:lnSpc>
                        <a:spcBef>
                          <a:spcPct val="20000"/>
                        </a:spcBef>
                        <a:spcAft>
                          <a:spcPct val="0"/>
                        </a:spcAft>
                        <a:buClrTx/>
                        <a:buSzTx/>
                        <a:buFontTx/>
                        <a:buChar char="•"/>
                        <a:tabLst/>
                      </a:pPr>
                      <a:r>
                        <a:rPr kumimoji="0" lang="en-GB"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Natural hazards occur in places that are good to live and occasionally dangerous.</a:t>
                      </a:r>
                    </a:p>
                    <a:p>
                      <a:pPr marL="180975" marR="0" lvl="0" indent="-180975" algn="l" defTabSz="914400" rtl="0" eaLnBrk="1" fontAlgn="base" latinLnBrk="0" hangingPunct="1">
                        <a:lnSpc>
                          <a:spcPct val="100000"/>
                        </a:lnSpc>
                        <a:spcBef>
                          <a:spcPct val="20000"/>
                        </a:spcBef>
                        <a:spcAft>
                          <a:spcPct val="0"/>
                        </a:spcAft>
                        <a:buClrTx/>
                        <a:buSzTx/>
                        <a:buFontTx/>
                        <a:buChar char="•"/>
                        <a:tabLst/>
                      </a:pPr>
                      <a:r>
                        <a:rPr kumimoji="0" lang="en-GB"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Scale and frequency of extreme risks is a key concern.</a:t>
                      </a:r>
                    </a:p>
                  </a:txBody>
                  <a:tcPr marL="82935" marR="82935" marT="41468" marB="41468"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 name="Title 1"/>
          <p:cNvSpPr txBox="1">
            <a:spLocks/>
          </p:cNvSpPr>
          <p:nvPr/>
        </p:nvSpPr>
        <p:spPr bwMode="auto">
          <a:xfrm>
            <a:off x="688282" y="948803"/>
            <a:ext cx="7993899" cy="125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8" tIns="45607" rIns="91218" bIns="45607" numCol="1" anchor="t" anchorCtr="0" compatLnSpc="1">
            <a:prstTxWarp prst="textNoShape">
              <a:avLst/>
            </a:prstTxWarp>
          </a:bodyPr>
          <a:lstStyle>
            <a:lvl1pPr algn="l" rtl="0" eaLnBrk="0" fontAlgn="base" hangingPunct="0">
              <a:spcBef>
                <a:spcPct val="0"/>
              </a:spcBef>
              <a:spcAft>
                <a:spcPct val="0"/>
              </a:spcAft>
              <a:defRPr sz="4000">
                <a:solidFill>
                  <a:srgbClr val="000066"/>
                </a:solidFill>
                <a:latin typeface="+mj-lt"/>
                <a:ea typeface="+mj-ea"/>
                <a:cs typeface="+mj-cs"/>
              </a:defRPr>
            </a:lvl1pPr>
            <a:lvl2pPr algn="l" rtl="0" eaLnBrk="0" fontAlgn="base" hangingPunct="0">
              <a:spcBef>
                <a:spcPct val="0"/>
              </a:spcBef>
              <a:spcAft>
                <a:spcPct val="0"/>
              </a:spcAft>
              <a:defRPr sz="4000">
                <a:solidFill>
                  <a:srgbClr val="000066"/>
                </a:solidFill>
                <a:latin typeface="Arial" charset="0"/>
                <a:ea typeface="ＭＳ Ｐゴシック" pitchFamily="84" charset="-128"/>
              </a:defRPr>
            </a:lvl2pPr>
            <a:lvl3pPr algn="l" rtl="0" eaLnBrk="0" fontAlgn="base" hangingPunct="0">
              <a:spcBef>
                <a:spcPct val="0"/>
              </a:spcBef>
              <a:spcAft>
                <a:spcPct val="0"/>
              </a:spcAft>
              <a:defRPr sz="4000">
                <a:solidFill>
                  <a:srgbClr val="000066"/>
                </a:solidFill>
                <a:latin typeface="Arial" charset="0"/>
                <a:ea typeface="ＭＳ Ｐゴシック" pitchFamily="84" charset="-128"/>
              </a:defRPr>
            </a:lvl3pPr>
            <a:lvl4pPr algn="l" rtl="0" eaLnBrk="0" fontAlgn="base" hangingPunct="0">
              <a:spcBef>
                <a:spcPct val="0"/>
              </a:spcBef>
              <a:spcAft>
                <a:spcPct val="0"/>
              </a:spcAft>
              <a:defRPr sz="4000">
                <a:solidFill>
                  <a:srgbClr val="000066"/>
                </a:solidFill>
                <a:latin typeface="Arial" charset="0"/>
                <a:ea typeface="ＭＳ Ｐゴシック" pitchFamily="84" charset="-128"/>
              </a:defRPr>
            </a:lvl4pPr>
            <a:lvl5pPr algn="l" rtl="0" eaLnBrk="0" fontAlgn="base" hangingPunct="0">
              <a:spcBef>
                <a:spcPct val="0"/>
              </a:spcBef>
              <a:spcAft>
                <a:spcPct val="0"/>
              </a:spcAft>
              <a:defRPr sz="4000">
                <a:solidFill>
                  <a:srgbClr val="000066"/>
                </a:solidFill>
                <a:latin typeface="Arial" charset="0"/>
                <a:ea typeface="ＭＳ Ｐゴシック" pitchFamily="84" charset="-128"/>
              </a:defRPr>
            </a:lvl5pPr>
            <a:lvl6pPr marL="502899" algn="l" rtl="0" fontAlgn="base">
              <a:spcBef>
                <a:spcPct val="0"/>
              </a:spcBef>
              <a:spcAft>
                <a:spcPct val="0"/>
              </a:spcAft>
              <a:defRPr sz="4000">
                <a:solidFill>
                  <a:srgbClr val="000066"/>
                </a:solidFill>
                <a:latin typeface="Arial" charset="0"/>
                <a:ea typeface="ＭＳ Ｐゴシック" pitchFamily="84" charset="-128"/>
              </a:defRPr>
            </a:lvl6pPr>
            <a:lvl7pPr marL="1005801" algn="l" rtl="0" fontAlgn="base">
              <a:spcBef>
                <a:spcPct val="0"/>
              </a:spcBef>
              <a:spcAft>
                <a:spcPct val="0"/>
              </a:spcAft>
              <a:defRPr sz="4000">
                <a:solidFill>
                  <a:srgbClr val="000066"/>
                </a:solidFill>
                <a:latin typeface="Arial" charset="0"/>
                <a:ea typeface="ＭＳ Ｐゴシック" pitchFamily="84" charset="-128"/>
              </a:defRPr>
            </a:lvl7pPr>
            <a:lvl8pPr marL="1508701" algn="l" rtl="0" fontAlgn="base">
              <a:spcBef>
                <a:spcPct val="0"/>
              </a:spcBef>
              <a:spcAft>
                <a:spcPct val="0"/>
              </a:spcAft>
              <a:defRPr sz="4000">
                <a:solidFill>
                  <a:srgbClr val="000066"/>
                </a:solidFill>
                <a:latin typeface="Arial" charset="0"/>
                <a:ea typeface="ＭＳ Ｐゴシック" pitchFamily="84" charset="-128"/>
              </a:defRPr>
            </a:lvl8pPr>
            <a:lvl9pPr marL="2011607" algn="l" rtl="0" fontAlgn="base">
              <a:spcBef>
                <a:spcPct val="0"/>
              </a:spcBef>
              <a:spcAft>
                <a:spcPct val="0"/>
              </a:spcAft>
              <a:defRPr sz="4000">
                <a:solidFill>
                  <a:srgbClr val="000066"/>
                </a:solidFill>
                <a:latin typeface="Arial" charset="0"/>
                <a:ea typeface="ＭＳ Ｐゴシック" pitchFamily="84" charset="-128"/>
              </a:defRPr>
            </a:lvl9pPr>
          </a:lstStyle>
          <a:p>
            <a:pPr defTabSz="829286"/>
            <a:r>
              <a:rPr lang="en-GB" sz="3400" kern="0" dirty="0" smtClean="0">
                <a:latin typeface="Times New Roman" panose="02020603050405020304" pitchFamily="18" charset="0"/>
                <a:cs typeface="Times New Roman" panose="02020603050405020304" pitchFamily="18" charset="0"/>
              </a:rPr>
              <a:t>Space Weather is a Natural Hazard…									…because:</a:t>
            </a:r>
            <a:endParaRPr lang="en-GB" sz="3400" kern="0" dirty="0">
              <a:latin typeface="Times New Roman" panose="02020603050405020304" pitchFamily="18" charset="0"/>
              <a:cs typeface="Times New Roman" panose="02020603050405020304" pitchFamily="18" charset="0"/>
            </a:endParaRPr>
          </a:p>
        </p:txBody>
      </p:sp>
      <p:sp>
        <p:nvSpPr>
          <p:cNvPr id="9" name="Date Placeholder 3"/>
          <p:cNvSpPr txBox="1">
            <a:spLocks/>
          </p:cNvSpPr>
          <p:nvPr/>
        </p:nvSpPr>
        <p:spPr>
          <a:xfrm>
            <a:off x="3959109" y="6492875"/>
            <a:ext cx="1225782"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defRPr sz="2358" kern="1200">
                <a:solidFill>
                  <a:schemeClr val="tx1"/>
                </a:solidFill>
                <a:latin typeface="Arial" charset="0"/>
                <a:ea typeface="ＭＳ Ｐゴシック" pitchFamily="84" charset="-128"/>
                <a:cs typeface="Times New Roman" panose="02020603050405020304" pitchFamily="18" charset="0"/>
              </a:defRPr>
            </a:lvl1pPr>
            <a:lvl2pPr marL="742517" indent="-285584" algn="l" defTabSz="457200" rtl="0" eaLnBrk="1" latinLnBrk="0" hangingPunct="1">
              <a:defRPr sz="2358" kern="1200">
                <a:solidFill>
                  <a:schemeClr val="tx1"/>
                </a:solidFill>
                <a:latin typeface="Arial" charset="0"/>
                <a:ea typeface="ＭＳ Ｐゴシック" pitchFamily="84" charset="-128"/>
                <a:cs typeface="+mn-cs"/>
              </a:defRPr>
            </a:lvl2pPr>
            <a:lvl3pPr marL="1142334" indent="-228468" algn="l" defTabSz="457200" rtl="0" eaLnBrk="1" latinLnBrk="0" hangingPunct="1">
              <a:defRPr sz="2358" kern="1200">
                <a:solidFill>
                  <a:schemeClr val="tx1"/>
                </a:solidFill>
                <a:latin typeface="Arial" charset="0"/>
                <a:ea typeface="ＭＳ Ｐゴシック" pitchFamily="84" charset="-128"/>
                <a:cs typeface="+mn-cs"/>
              </a:defRPr>
            </a:lvl3pPr>
            <a:lvl4pPr marL="1599267" indent="-228468" algn="l" defTabSz="457200" rtl="0" eaLnBrk="1" latinLnBrk="0" hangingPunct="1">
              <a:defRPr sz="2358" kern="1200">
                <a:solidFill>
                  <a:schemeClr val="tx1"/>
                </a:solidFill>
                <a:latin typeface="Arial" charset="0"/>
                <a:ea typeface="ＭＳ Ｐゴシック" pitchFamily="84" charset="-128"/>
                <a:cs typeface="+mn-cs"/>
              </a:defRPr>
            </a:lvl4pPr>
            <a:lvl5pPr marL="2056203" indent="-228468" algn="l" defTabSz="457200" rtl="0" eaLnBrk="1" latinLnBrk="0" hangingPunct="1">
              <a:defRPr sz="2358" kern="1200">
                <a:solidFill>
                  <a:schemeClr val="tx1"/>
                </a:solidFill>
                <a:latin typeface="Arial" charset="0"/>
                <a:ea typeface="ＭＳ Ｐゴシック" pitchFamily="84" charset="-128"/>
                <a:cs typeface="+mn-cs"/>
              </a:defRPr>
            </a:lvl5pPr>
            <a:lvl6pPr marL="2513136"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6pPr>
            <a:lvl7pPr marL="2970069"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7pPr>
            <a:lvl8pPr marL="3427003"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8pPr>
            <a:lvl9pPr marL="3883936"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9pPr>
          </a:lstStyle>
          <a:p>
            <a:pPr algn="l"/>
            <a:r>
              <a:rPr lang="en-US" altLang="en-US" sz="1000" dirty="0" smtClean="0">
                <a:latin typeface="Times New Roman" panose="02020603050405020304" pitchFamily="18" charset="0"/>
              </a:rPr>
              <a:t>© 2019 </a:t>
            </a:r>
            <a:r>
              <a:rPr lang="en-US" altLang="en-US" sz="1000" dirty="0" smtClean="0">
                <a:latin typeface="Times New Roman" panose="02020603050405020304" pitchFamily="18" charset="0"/>
              </a:rPr>
              <a:t>RAL Space </a:t>
            </a:r>
            <a:endParaRPr lang="en-US" altLang="en-US" sz="1000" dirty="0">
              <a:latin typeface="Times New Roman" panose="02020603050405020304" pitchFamily="18" charset="0"/>
            </a:endParaRPr>
          </a:p>
        </p:txBody>
      </p:sp>
    </p:spTree>
    <p:extLst>
      <p:ext uri="{BB962C8B-B14F-4D97-AF65-F5344CB8AC3E}">
        <p14:creationId xmlns:p14="http://schemas.microsoft.com/office/powerpoint/2010/main" val="323916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84" y="868217"/>
            <a:ext cx="4702365" cy="5966171"/>
          </a:xfrm>
        </p:spPr>
        <p:txBody>
          <a:bodyPr/>
          <a:lstStyle/>
          <a:p>
            <a:r>
              <a:rPr lang="en-GB" sz="2200" dirty="0" smtClean="0">
                <a:latin typeface="Times New Roman" panose="02020603050405020304" pitchFamily="18" charset="0"/>
                <a:cs typeface="Times New Roman" panose="02020603050405020304" pitchFamily="18" charset="0"/>
              </a:rPr>
              <a:t>UK’s National Risk Register (NRR – 2015 edition) – other risks.</a:t>
            </a:r>
          </a:p>
          <a:p>
            <a:r>
              <a:rPr lang="en-GB" sz="2200" dirty="0" smtClean="0">
                <a:latin typeface="Times New Roman" panose="02020603050405020304" pitchFamily="18" charset="0"/>
                <a:cs typeface="Times New Roman" panose="02020603050405020304" pitchFamily="18" charset="0"/>
              </a:rPr>
              <a:t>Severe space weather has been on the UK’s NRR since 2011.</a:t>
            </a:r>
          </a:p>
          <a:p>
            <a:r>
              <a:rPr lang="en-GB" sz="2200" dirty="0" smtClean="0">
                <a:latin typeface="Times New Roman" panose="02020603050405020304" pitchFamily="18" charset="0"/>
                <a:cs typeface="Times New Roman" panose="02020603050405020304" pitchFamily="18" charset="0"/>
              </a:rPr>
              <a:t>This, along with other additional risks, were brought to the Government’s attention following the problems caused by the Iceland ‘Eyjafjallajökull’ volcanic ash clouds in 2010.</a:t>
            </a:r>
          </a:p>
          <a:p>
            <a:r>
              <a:rPr lang="en-GB" sz="2200" dirty="0" smtClean="0">
                <a:latin typeface="Times New Roman" panose="02020603050405020304" pitchFamily="18" charset="0"/>
                <a:cs typeface="Times New Roman" panose="02020603050405020304" pitchFamily="18" charset="0"/>
              </a:rPr>
              <a:t>Not just the UK government is concerned here though – other governments ar</a:t>
            </a:r>
            <a:r>
              <a:rPr lang="en-GB" sz="2200" dirty="0" smtClean="0"/>
              <a:t>e also taking account of the risks of space-weather</a:t>
            </a:r>
            <a:r>
              <a:rPr lang="en-GB" sz="2200" dirty="0" smtClean="0">
                <a:latin typeface="Times New Roman" panose="02020603050405020304" pitchFamily="18" charset="0"/>
                <a:cs typeface="Times New Roman" panose="02020603050405020304" pitchFamily="18" charset="0"/>
              </a:rPr>
              <a:t>!</a:t>
            </a:r>
          </a:p>
          <a:p>
            <a:r>
              <a:rPr lang="en-GB" sz="2200" dirty="0" smtClean="0">
                <a:latin typeface="Times New Roman" panose="02020603050405020304" pitchFamily="18" charset="0"/>
                <a:cs typeface="Times New Roman" panose="02020603050405020304" pitchFamily="18" charset="0"/>
              </a:rPr>
              <a:t>UK Space Agency  have funded a socio-economic study on space-weather impacts and others have followed…</a:t>
            </a:r>
            <a:endParaRPr lang="en-GB" sz="2200" dirty="0">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7208" y="780996"/>
            <a:ext cx="1987825" cy="280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r>
              <a:rPr lang="en-GB" dirty="0" smtClean="0"/>
              <a:t>Assessing the Risk</a:t>
            </a:r>
            <a:endParaRPr lang="en-GB" dirty="0"/>
          </a:p>
        </p:txBody>
      </p:sp>
      <p:grpSp>
        <p:nvGrpSpPr>
          <p:cNvPr id="9" name="Group 8"/>
          <p:cNvGrpSpPr>
            <a:grpSpLocks noChangeAspect="1"/>
          </p:cNvGrpSpPr>
          <p:nvPr/>
        </p:nvGrpSpPr>
        <p:grpSpPr>
          <a:xfrm>
            <a:off x="4876834" y="1736436"/>
            <a:ext cx="4193278" cy="5047675"/>
            <a:chOff x="7356421" y="141740"/>
            <a:chExt cx="4635707" cy="5580250"/>
          </a:xfrm>
        </p:grpSpPr>
        <p:pic>
          <p:nvPicPr>
            <p:cNvPr id="10" name="Picture 9">
              <a:extLst>
                <a:ext uri="{FF2B5EF4-FFF2-40B4-BE49-F238E27FC236}">
                  <a16:creationId xmlns:a16="http://schemas.microsoft.com/office/drawing/2014/main" id="{EA2C81F3-AF06-4DB6-89F3-1FE05D0C086E}"/>
                </a:ext>
              </a:extLst>
            </p:cNvPr>
            <p:cNvPicPr>
              <a:picLocks noChangeAspect="1"/>
            </p:cNvPicPr>
            <p:nvPr/>
          </p:nvPicPr>
          <p:blipFill rotWithShape="1">
            <a:blip r:embed="rId3"/>
            <a:srcRect l="17511" t="18730" r="45486" b="10001"/>
            <a:stretch/>
          </p:blipFill>
          <p:spPr>
            <a:xfrm>
              <a:off x="7356421" y="141740"/>
              <a:ext cx="4635707" cy="5580250"/>
            </a:xfrm>
            <a:prstGeom prst="rect">
              <a:avLst/>
            </a:prstGeom>
          </p:spPr>
        </p:pic>
        <p:sp>
          <p:nvSpPr>
            <p:cNvPr id="11" name="Oval 10">
              <a:extLst>
                <a:ext uri="{FF2B5EF4-FFF2-40B4-BE49-F238E27FC236}">
                  <a16:creationId xmlns:a16="http://schemas.microsoft.com/office/drawing/2014/main" id="{DDCD5437-F69E-4566-8874-919B16683DC9}"/>
                </a:ext>
              </a:extLst>
            </p:cNvPr>
            <p:cNvSpPr/>
            <p:nvPr/>
          </p:nvSpPr>
          <p:spPr>
            <a:xfrm>
              <a:off x="10602848" y="2135697"/>
              <a:ext cx="517947" cy="5174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 name="Slide Number Placeholder 3"/>
          <p:cNvSpPr>
            <a:spLocks noGrp="1"/>
          </p:cNvSpPr>
          <p:nvPr>
            <p:ph type="sldNum" sz="quarter" idx="10"/>
          </p:nvPr>
        </p:nvSpPr>
        <p:spPr>
          <a:xfrm>
            <a:off x="6457950" y="6356350"/>
            <a:ext cx="2057400" cy="365125"/>
          </a:xfrm>
        </p:spPr>
        <p:txBody>
          <a:bodyPr/>
          <a:lstStyle/>
          <a:p>
            <a:r>
              <a:rPr lang="en-GB" dirty="0" smtClean="0"/>
              <a:t>5</a:t>
            </a:r>
            <a:endParaRPr lang="en-GB" dirty="0"/>
          </a:p>
        </p:txBody>
      </p:sp>
      <p:sp>
        <p:nvSpPr>
          <p:cNvPr id="15" name="Date Placeholder 3"/>
          <p:cNvSpPr txBox="1">
            <a:spLocks/>
          </p:cNvSpPr>
          <p:nvPr/>
        </p:nvSpPr>
        <p:spPr>
          <a:xfrm>
            <a:off x="3959109" y="6492875"/>
            <a:ext cx="1225782"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defRPr sz="2358" kern="1200">
                <a:solidFill>
                  <a:schemeClr val="tx1"/>
                </a:solidFill>
                <a:latin typeface="Arial" charset="0"/>
                <a:ea typeface="ＭＳ Ｐゴシック" pitchFamily="84" charset="-128"/>
                <a:cs typeface="Times New Roman" panose="02020603050405020304" pitchFamily="18" charset="0"/>
              </a:defRPr>
            </a:lvl1pPr>
            <a:lvl2pPr marL="742517" indent="-285584" algn="l" defTabSz="457200" rtl="0" eaLnBrk="1" latinLnBrk="0" hangingPunct="1">
              <a:defRPr sz="2358" kern="1200">
                <a:solidFill>
                  <a:schemeClr val="tx1"/>
                </a:solidFill>
                <a:latin typeface="Arial" charset="0"/>
                <a:ea typeface="ＭＳ Ｐゴシック" pitchFamily="84" charset="-128"/>
                <a:cs typeface="+mn-cs"/>
              </a:defRPr>
            </a:lvl2pPr>
            <a:lvl3pPr marL="1142334" indent="-228468" algn="l" defTabSz="457200" rtl="0" eaLnBrk="1" latinLnBrk="0" hangingPunct="1">
              <a:defRPr sz="2358" kern="1200">
                <a:solidFill>
                  <a:schemeClr val="tx1"/>
                </a:solidFill>
                <a:latin typeface="Arial" charset="0"/>
                <a:ea typeface="ＭＳ Ｐゴシック" pitchFamily="84" charset="-128"/>
                <a:cs typeface="+mn-cs"/>
              </a:defRPr>
            </a:lvl3pPr>
            <a:lvl4pPr marL="1599267" indent="-228468" algn="l" defTabSz="457200" rtl="0" eaLnBrk="1" latinLnBrk="0" hangingPunct="1">
              <a:defRPr sz="2358" kern="1200">
                <a:solidFill>
                  <a:schemeClr val="tx1"/>
                </a:solidFill>
                <a:latin typeface="Arial" charset="0"/>
                <a:ea typeface="ＭＳ Ｐゴシック" pitchFamily="84" charset="-128"/>
                <a:cs typeface="+mn-cs"/>
              </a:defRPr>
            </a:lvl4pPr>
            <a:lvl5pPr marL="2056203" indent="-228468" algn="l" defTabSz="457200" rtl="0" eaLnBrk="1" latinLnBrk="0" hangingPunct="1">
              <a:defRPr sz="2358" kern="1200">
                <a:solidFill>
                  <a:schemeClr val="tx1"/>
                </a:solidFill>
                <a:latin typeface="Arial" charset="0"/>
                <a:ea typeface="ＭＳ Ｐゴシック" pitchFamily="84" charset="-128"/>
                <a:cs typeface="+mn-cs"/>
              </a:defRPr>
            </a:lvl5pPr>
            <a:lvl6pPr marL="2513136"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6pPr>
            <a:lvl7pPr marL="2970069"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7pPr>
            <a:lvl8pPr marL="3427003"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8pPr>
            <a:lvl9pPr marL="3883936"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9pPr>
          </a:lstStyle>
          <a:p>
            <a:pPr algn="l"/>
            <a:r>
              <a:rPr lang="en-US" altLang="en-US" sz="1000" dirty="0" smtClean="0">
                <a:latin typeface="Times New Roman" panose="02020603050405020304" pitchFamily="18" charset="0"/>
              </a:rPr>
              <a:t>© 2019 </a:t>
            </a:r>
            <a:r>
              <a:rPr lang="en-US" altLang="en-US" sz="1000" dirty="0" smtClean="0">
                <a:latin typeface="Times New Roman" panose="02020603050405020304" pitchFamily="18" charset="0"/>
              </a:rPr>
              <a:t>RAL Space </a:t>
            </a:r>
            <a:endParaRPr lang="en-US" altLang="en-US" sz="1000" dirty="0">
              <a:latin typeface="Times New Roman" panose="02020603050405020304" pitchFamily="18" charset="0"/>
            </a:endParaRPr>
          </a:p>
        </p:txBody>
      </p:sp>
      <p:pic>
        <p:nvPicPr>
          <p:cNvPr id="1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1278471"/>
            <a:ext cx="9144000" cy="5483042"/>
          </a:xfrm>
          <a:prstGeom prst="rect">
            <a:avLst/>
          </a:prstGeom>
          <a:solidFill>
            <a:schemeClr val="accent1"/>
          </a:solidFill>
          <a:ln>
            <a:noFill/>
          </a:ln>
          <a:effectLst/>
          <a:extLst/>
        </p:spPr>
      </p:pic>
    </p:spTree>
    <p:extLst>
      <p:ext uri="{BB962C8B-B14F-4D97-AF65-F5344CB8AC3E}">
        <p14:creationId xmlns:p14="http://schemas.microsoft.com/office/powerpoint/2010/main" val="175261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Understanding</a:t>
            </a:r>
            <a:endParaRPr lang="en-GB" dirty="0"/>
          </a:p>
        </p:txBody>
      </p:sp>
      <p:sp>
        <p:nvSpPr>
          <p:cNvPr id="3" name="Content Placeholder 2"/>
          <p:cNvSpPr>
            <a:spLocks noGrp="1"/>
          </p:cNvSpPr>
          <p:nvPr>
            <p:ph idx="1"/>
          </p:nvPr>
        </p:nvSpPr>
        <p:spPr>
          <a:xfrm>
            <a:off x="0" y="1478394"/>
            <a:ext cx="9144000" cy="2770333"/>
          </a:xfrm>
        </p:spPr>
        <p:txBody>
          <a:bodyPr/>
          <a:lstStyle/>
          <a:p>
            <a:r>
              <a:rPr lang="en-GB" sz="2200" dirty="0" smtClean="0"/>
              <a:t>Take the scale </a:t>
            </a:r>
            <a:r>
              <a:rPr lang="en-GB" sz="2200" dirty="0"/>
              <a:t>of the Carrington Storm (1859</a:t>
            </a:r>
            <a:r>
              <a:rPr lang="en-GB" sz="2200" dirty="0" smtClean="0"/>
              <a:t>) </a:t>
            </a:r>
            <a:r>
              <a:rPr lang="en-GB" sz="2200" dirty="0"/>
              <a:t>lasting 1-2 </a:t>
            </a:r>
            <a:r>
              <a:rPr lang="en-GB" sz="2200" dirty="0" smtClean="0"/>
              <a:t>weeks.</a:t>
            </a:r>
            <a:endParaRPr lang="en-GB" sz="2200" dirty="0"/>
          </a:p>
          <a:p>
            <a:r>
              <a:rPr lang="en-GB" sz="2200" dirty="0"/>
              <a:t>Mix of phenomena </a:t>
            </a:r>
            <a:r>
              <a:rPr lang="en-GB" sz="2200" dirty="0" smtClean="0"/>
              <a:t>– coronal </a:t>
            </a:r>
            <a:r>
              <a:rPr lang="en-GB" sz="2200" dirty="0"/>
              <a:t>mass </a:t>
            </a:r>
            <a:r>
              <a:rPr lang="en-GB" sz="2200" dirty="0" smtClean="0"/>
              <a:t>ejections (CMEs), </a:t>
            </a:r>
            <a:r>
              <a:rPr lang="en-GB" sz="2200" dirty="0"/>
              <a:t>solar flares, solar radiation </a:t>
            </a:r>
            <a:r>
              <a:rPr lang="en-GB" sz="2200" dirty="0" smtClean="0"/>
              <a:t>storms, </a:t>
            </a:r>
            <a:r>
              <a:rPr lang="en-GB" sz="2200" dirty="0"/>
              <a:t>and solar radio </a:t>
            </a:r>
            <a:r>
              <a:rPr lang="en-GB" sz="2200" dirty="0" smtClean="0"/>
              <a:t>bursts…</a:t>
            </a:r>
            <a:endParaRPr lang="en-GB" sz="2200" dirty="0"/>
          </a:p>
          <a:p>
            <a:r>
              <a:rPr lang="en-GB" sz="2200" dirty="0"/>
              <a:t>Each phenomena may occur </a:t>
            </a:r>
            <a:r>
              <a:rPr lang="en-GB" sz="2200" dirty="0" smtClean="0"/>
              <a:t>multiple times and </a:t>
            </a:r>
            <a:r>
              <a:rPr lang="en-GB" sz="2200" dirty="0"/>
              <a:t>vary in magnitude, </a:t>
            </a:r>
            <a:r>
              <a:rPr lang="en-GB" sz="2200" dirty="0" smtClean="0"/>
              <a:t>timing and time scales as well as in </a:t>
            </a:r>
            <a:r>
              <a:rPr lang="en-GB" sz="2200" dirty="0"/>
              <a:t>spatial </a:t>
            </a:r>
            <a:r>
              <a:rPr lang="en-GB" sz="2200" dirty="0" smtClean="0"/>
              <a:t>size.</a:t>
            </a:r>
            <a:endParaRPr lang="en-GB" sz="2200" dirty="0"/>
          </a:p>
          <a:p>
            <a:r>
              <a:rPr lang="en-GB" sz="2200" dirty="0"/>
              <a:t>High degree </a:t>
            </a:r>
            <a:r>
              <a:rPr lang="en-GB" sz="2200" dirty="0" smtClean="0"/>
              <a:t>of </a:t>
            </a:r>
            <a:r>
              <a:rPr lang="en-GB" sz="2200" dirty="0"/>
              <a:t>overlap or synchronicity between individual </a:t>
            </a:r>
            <a:r>
              <a:rPr lang="en-GB" sz="2200" dirty="0" smtClean="0"/>
              <a:t>phenomena.</a:t>
            </a:r>
            <a:endParaRPr lang="en-GB" sz="2200" dirty="0"/>
          </a:p>
          <a:p>
            <a:r>
              <a:rPr lang="en-GB" sz="2200" dirty="0" smtClean="0"/>
              <a:t>Commissioning of several reports and studies including economic studies…</a:t>
            </a:r>
            <a:endParaRPr lang="en-GB" sz="2200" dirty="0"/>
          </a:p>
        </p:txBody>
      </p:sp>
      <p:sp>
        <p:nvSpPr>
          <p:cNvPr id="4" name="Slide Number Placeholder 3"/>
          <p:cNvSpPr>
            <a:spLocks noGrp="1"/>
          </p:cNvSpPr>
          <p:nvPr>
            <p:ph type="sldNum" sz="quarter" idx="10"/>
          </p:nvPr>
        </p:nvSpPr>
        <p:spPr/>
        <p:txBody>
          <a:bodyPr/>
          <a:lstStyle/>
          <a:p>
            <a:fld id="{940600FA-6DE6-4B83-84D2-3DF8FC41D849}" type="slidenum">
              <a:rPr lang="en-GB" smtClean="0"/>
              <a:pPr/>
              <a:t>6</a:t>
            </a:fld>
            <a:endParaRPr lang="en-GB" dirty="0"/>
          </a:p>
        </p:txBody>
      </p:sp>
      <p:sp>
        <p:nvSpPr>
          <p:cNvPr id="5" name="Title 1"/>
          <p:cNvSpPr txBox="1">
            <a:spLocks/>
          </p:cNvSpPr>
          <p:nvPr/>
        </p:nvSpPr>
        <p:spPr>
          <a:xfrm>
            <a:off x="0" y="950400"/>
            <a:ext cx="9144000" cy="680713"/>
          </a:xfrm>
          <a:prstGeom prst="rect">
            <a:avLst/>
          </a:prstGeom>
        </p:spPr>
        <p:txBody>
          <a:bodyPr/>
          <a:lstStyle>
            <a:lvl1pPr algn="l" defTabSz="914400" rtl="0" eaLnBrk="1" latinLnBrk="0" hangingPunct="1">
              <a:lnSpc>
                <a:spcPct val="90000"/>
              </a:lnSpc>
              <a:spcBef>
                <a:spcPct val="0"/>
              </a:spcBef>
              <a:buNone/>
              <a:defRPr sz="3600" b="1" kern="1200">
                <a:solidFill>
                  <a:srgbClr val="002060"/>
                </a:solidFill>
                <a:latin typeface="Times New Roman" panose="02020603050405020304" pitchFamily="18" charset="0"/>
                <a:ea typeface="+mj-ea"/>
                <a:cs typeface="Times New Roman" panose="02020603050405020304" pitchFamily="18"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400" b="0" i="0" u="none" strike="noStrike" kern="1200" cap="none" spc="0" normalizeH="0" baseline="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t>Reasonable worst-case scenario and understanding:</a:t>
            </a:r>
            <a:endParaRPr kumimoji="0" lang="en-GB" sz="3400" b="0"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078" y="4320000"/>
            <a:ext cx="1781818"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1725" y="4320000"/>
            <a:ext cx="1775095" cy="252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9"/>
          <p:cNvPicPr>
            <a:picLocks noChangeAspect="1"/>
          </p:cNvPicPr>
          <p:nvPr/>
        </p:nvPicPr>
        <p:blipFill>
          <a:blip r:embed="rId4"/>
          <a:stretch>
            <a:fillRect/>
          </a:stretch>
        </p:blipFill>
        <p:spPr>
          <a:xfrm>
            <a:off x="4347609" y="4320000"/>
            <a:ext cx="1775118" cy="2520000"/>
          </a:xfrm>
          <a:prstGeom prst="rect">
            <a:avLst/>
          </a:prstGeom>
          <a:ln>
            <a:solidFill>
              <a:schemeClr val="accent1"/>
            </a:solidFill>
          </a:ln>
        </p:spPr>
      </p:pic>
      <p:sp>
        <p:nvSpPr>
          <p:cNvPr id="13" name="Rectangle 12"/>
          <p:cNvSpPr/>
          <p:nvPr/>
        </p:nvSpPr>
        <p:spPr>
          <a:xfrm>
            <a:off x="0" y="969812"/>
            <a:ext cx="9144000" cy="3231654"/>
          </a:xfrm>
          <a:prstGeom prst="rect">
            <a:avLst/>
          </a:prstGeom>
          <a:solidFill>
            <a:schemeClr val="accent1">
              <a:lumMod val="20000"/>
              <a:lumOff val="80000"/>
            </a:schemeClr>
          </a:solidFill>
        </p:spPr>
        <p:txBody>
          <a:bodyPr wrap="square">
            <a:spAutoFit/>
          </a:bodyPr>
          <a:lstStyle/>
          <a:p>
            <a:pPr algn="ctr"/>
            <a:r>
              <a:rPr lang="en-GB" sz="3400" dirty="0">
                <a:solidFill>
                  <a:srgbClr val="002060"/>
                </a:solidFill>
                <a:latin typeface="Times New Roman" panose="02020603050405020304" pitchFamily="18" charset="0"/>
                <a:cs typeface="Times New Roman" panose="02020603050405020304" pitchFamily="18" charset="0"/>
              </a:rPr>
              <a:t>These reports </a:t>
            </a:r>
            <a:r>
              <a:rPr lang="en-GB" sz="3400" dirty="0" smtClean="0">
                <a:solidFill>
                  <a:srgbClr val="002060"/>
                </a:solidFill>
                <a:latin typeface="Times New Roman" panose="02020603050405020304" pitchFamily="18" charset="0"/>
                <a:cs typeface="Times New Roman" panose="02020603050405020304" pitchFamily="18" charset="0"/>
              </a:rPr>
              <a:t>have collectively </a:t>
            </a:r>
            <a:r>
              <a:rPr lang="en-GB" sz="3400" dirty="0">
                <a:solidFill>
                  <a:srgbClr val="002060"/>
                </a:solidFill>
                <a:latin typeface="Times New Roman" panose="02020603050405020304" pitchFamily="18" charset="0"/>
                <a:cs typeface="Times New Roman" panose="02020603050405020304" pitchFamily="18" charset="0"/>
              </a:rPr>
              <a:t>provided valuable information for </a:t>
            </a:r>
            <a:r>
              <a:rPr lang="en-GB" sz="3400" dirty="0" smtClean="0">
                <a:solidFill>
                  <a:srgbClr val="002060"/>
                </a:solidFill>
                <a:latin typeface="Times New Roman" panose="02020603050405020304" pitchFamily="18" charset="0"/>
                <a:cs typeface="Times New Roman" panose="02020603050405020304" pitchFamily="18" charset="0"/>
              </a:rPr>
              <a:t>UK Government Departments </a:t>
            </a:r>
            <a:r>
              <a:rPr lang="en-GB" sz="3400" dirty="0">
                <a:solidFill>
                  <a:srgbClr val="002060"/>
                </a:solidFill>
                <a:latin typeface="Times New Roman" panose="02020603050405020304" pitchFamily="18" charset="0"/>
                <a:cs typeface="Times New Roman" panose="02020603050405020304" pitchFamily="18" charset="0"/>
              </a:rPr>
              <a:t>trying to understand what their vulnerabilities to space weather might be and are used to inform </a:t>
            </a:r>
            <a:r>
              <a:rPr lang="en-GB" sz="3400" dirty="0" smtClean="0">
                <a:solidFill>
                  <a:srgbClr val="002060"/>
                </a:solidFill>
                <a:latin typeface="Times New Roman" panose="02020603050405020304" pitchFamily="18" charset="0"/>
                <a:cs typeface="Times New Roman" panose="02020603050405020304" pitchFamily="18" charset="0"/>
              </a:rPr>
              <a:t/>
            </a:r>
            <a:br>
              <a:rPr lang="en-GB" sz="3400" dirty="0" smtClean="0">
                <a:solidFill>
                  <a:srgbClr val="002060"/>
                </a:solidFill>
                <a:latin typeface="Times New Roman" panose="02020603050405020304" pitchFamily="18" charset="0"/>
                <a:cs typeface="Times New Roman" panose="02020603050405020304" pitchFamily="18" charset="0"/>
              </a:rPr>
            </a:br>
            <a:r>
              <a:rPr lang="en-GB" sz="3400" dirty="0" smtClean="0">
                <a:solidFill>
                  <a:srgbClr val="002060"/>
                </a:solidFill>
                <a:latin typeface="Times New Roman" panose="02020603050405020304" pitchFamily="18" charset="0"/>
                <a:cs typeface="Times New Roman" panose="02020603050405020304" pitchFamily="18" charset="0"/>
              </a:rPr>
              <a:t>the </a:t>
            </a:r>
            <a:r>
              <a:rPr lang="en-GB" sz="3400" dirty="0">
                <a:solidFill>
                  <a:srgbClr val="002060"/>
                </a:solidFill>
                <a:latin typeface="Times New Roman" panose="02020603050405020304" pitchFamily="18" charset="0"/>
                <a:cs typeface="Times New Roman" panose="02020603050405020304" pitchFamily="18" charset="0"/>
              </a:rPr>
              <a:t>development of proportionate risk </a:t>
            </a:r>
            <a:r>
              <a:rPr lang="en-GB" sz="3400" dirty="0" smtClean="0">
                <a:solidFill>
                  <a:srgbClr val="002060"/>
                </a:solidFill>
                <a:latin typeface="Times New Roman" panose="02020603050405020304" pitchFamily="18" charset="0"/>
                <a:cs typeface="Times New Roman" panose="02020603050405020304" pitchFamily="18" charset="0"/>
              </a:rPr>
              <a:t/>
            </a:r>
            <a:br>
              <a:rPr lang="en-GB" sz="3400" dirty="0" smtClean="0">
                <a:solidFill>
                  <a:srgbClr val="002060"/>
                </a:solidFill>
                <a:latin typeface="Times New Roman" panose="02020603050405020304" pitchFamily="18" charset="0"/>
                <a:cs typeface="Times New Roman" panose="02020603050405020304" pitchFamily="18" charset="0"/>
              </a:rPr>
            </a:br>
            <a:r>
              <a:rPr lang="en-GB" sz="3400" dirty="0" smtClean="0">
                <a:solidFill>
                  <a:srgbClr val="002060"/>
                </a:solidFill>
                <a:latin typeface="Times New Roman" panose="02020603050405020304" pitchFamily="18" charset="0"/>
                <a:cs typeface="Times New Roman" panose="02020603050405020304" pitchFamily="18" charset="0"/>
              </a:rPr>
              <a:t>mitigation strategies…</a:t>
            </a:r>
            <a:endParaRPr lang="en-GB" sz="3400" dirty="0">
              <a:solidFill>
                <a:srgbClr val="002060"/>
              </a:solidFill>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6245755" y="4320000"/>
            <a:ext cx="1954077" cy="2520000"/>
            <a:chOff x="6245755" y="4320000"/>
            <a:chExt cx="1954077" cy="2520000"/>
          </a:xfrm>
        </p:grpSpPr>
        <p:pic>
          <p:nvPicPr>
            <p:cNvPr id="9" name="Picture 8">
              <a:extLst>
                <a:ext uri="{FF2B5EF4-FFF2-40B4-BE49-F238E27FC236}">
                  <a16:creationId xmlns:a16="http://schemas.microsoft.com/office/drawing/2014/main" id="{D29A0FA3-AEB3-4DC2-A7A8-FC94E995020D}"/>
                </a:ext>
              </a:extLst>
            </p:cNvPr>
            <p:cNvPicPr>
              <a:picLocks noChangeAspect="1"/>
            </p:cNvPicPr>
            <p:nvPr/>
          </p:nvPicPr>
          <p:blipFill rotWithShape="1">
            <a:blip r:embed="rId5"/>
            <a:srcRect l="26751" t="18831" r="39718" b="11983"/>
            <a:stretch/>
          </p:blipFill>
          <p:spPr>
            <a:xfrm>
              <a:off x="6245755" y="4320000"/>
              <a:ext cx="1954077" cy="2520000"/>
            </a:xfrm>
            <a:prstGeom prst="rect">
              <a:avLst/>
            </a:prstGeom>
            <a:ln>
              <a:solidFill>
                <a:schemeClr val="accent1"/>
              </a:solidFill>
            </a:ln>
          </p:spPr>
        </p:pic>
        <p:sp>
          <p:nvSpPr>
            <p:cNvPr id="8" name="Rectangle 7"/>
            <p:cNvSpPr/>
            <p:nvPr/>
          </p:nvSpPr>
          <p:spPr>
            <a:xfrm>
              <a:off x="6822355" y="5368303"/>
              <a:ext cx="1344181" cy="738664"/>
            </a:xfrm>
            <a:prstGeom prst="rect">
              <a:avLst/>
            </a:prstGeom>
          </p:spPr>
          <p:txBody>
            <a:bodyPr wrap="square">
              <a:spAutoFit/>
            </a:bodyPr>
            <a:lstStyle/>
            <a:p>
              <a:r>
                <a:rPr lang="en-GB" sz="1400" i="1" dirty="0" smtClean="0">
                  <a:solidFill>
                    <a:srgbClr val="1F497D"/>
                  </a:solidFill>
                  <a:latin typeface="Times New Roman" panose="02020603050405020304" pitchFamily="18" charset="0"/>
                  <a:ea typeface="Calibri" panose="020F0502020204030204" pitchFamily="34" charset="0"/>
                  <a:cs typeface="Times New Roman" panose="02020603050405020304" pitchFamily="18" charset="0"/>
                </a:rPr>
                <a:t>£3B inferred </a:t>
              </a:r>
              <a:r>
                <a:rPr lang="en-GB" sz="1400" i="1"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for the loss GNSS for </a:t>
              </a:r>
              <a:r>
                <a:rPr lang="en-GB" sz="1400" i="1" dirty="0" smtClean="0">
                  <a:solidFill>
                    <a:srgbClr val="1F497D"/>
                  </a:solidFill>
                  <a:latin typeface="Times New Roman" panose="02020603050405020304" pitchFamily="18" charset="0"/>
                  <a:ea typeface="Calibri" panose="020F0502020204030204" pitchFamily="34" charset="0"/>
                  <a:cs typeface="Times New Roman" panose="02020603050405020304" pitchFamily="18" charset="0"/>
                </a:rPr>
                <a:t>three days…</a:t>
              </a:r>
              <a:endParaRPr lang="en-GB" sz="1400" i="1" dirty="0">
                <a:latin typeface="Times New Roman" panose="02020603050405020304" pitchFamily="18" charset="0"/>
                <a:cs typeface="Times New Roman" panose="02020603050405020304" pitchFamily="18" charset="0"/>
              </a:endParaRPr>
            </a:p>
          </p:txBody>
        </p:sp>
      </p:grpSp>
      <p:sp>
        <p:nvSpPr>
          <p:cNvPr id="11" name="Rectangle 4"/>
          <p:cNvSpPr txBox="1">
            <a:spLocks noChangeArrowheads="1"/>
          </p:cNvSpPr>
          <p:nvPr/>
        </p:nvSpPr>
        <p:spPr bwMode="auto">
          <a:xfrm rot="729324">
            <a:off x="1225416" y="5191049"/>
            <a:ext cx="6658762" cy="723378"/>
          </a:xfrm>
          <a:prstGeom prst="rect">
            <a:avLst/>
          </a:prstGeom>
          <a:solidFill>
            <a:schemeClr val="accent1"/>
          </a:solidFill>
          <a:ln w="9525">
            <a:noFill/>
            <a:miter lim="800000"/>
            <a:headEnd/>
            <a:tailEnd/>
          </a:ln>
        </p:spPr>
        <p:txBody>
          <a:bodyPr vert="horz" wrap="square" lIns="91407" tIns="45703" rIns="91407" bIns="45703" numCol="1" anchor="t" anchorCtr="0" compatLnSpc="1">
            <a:prstTxWarp prst="textNoShape">
              <a:avLst/>
            </a:prstTxWarp>
          </a:bodyPr>
          <a:lstStyle>
            <a:lvl1pPr algn="l" rtl="0" eaLnBrk="0" fontAlgn="base" hangingPunct="0">
              <a:spcBef>
                <a:spcPct val="0"/>
              </a:spcBef>
              <a:spcAft>
                <a:spcPct val="0"/>
              </a:spcAft>
              <a:defRPr sz="3600">
                <a:solidFill>
                  <a:srgbClr val="000066"/>
                </a:solidFill>
                <a:latin typeface="+mj-lt"/>
                <a:ea typeface="+mj-ea"/>
                <a:cs typeface="+mj-cs"/>
              </a:defRPr>
            </a:lvl1pPr>
            <a:lvl2pPr algn="l" rtl="0" eaLnBrk="0" fontAlgn="base" hangingPunct="0">
              <a:spcBef>
                <a:spcPct val="0"/>
              </a:spcBef>
              <a:spcAft>
                <a:spcPct val="0"/>
              </a:spcAft>
              <a:defRPr sz="3600">
                <a:solidFill>
                  <a:srgbClr val="000066"/>
                </a:solidFill>
                <a:latin typeface="Arial" charset="0"/>
                <a:ea typeface="ＭＳ Ｐゴシック" pitchFamily="84" charset="-128"/>
              </a:defRPr>
            </a:lvl2pPr>
            <a:lvl3pPr algn="l" rtl="0" eaLnBrk="0" fontAlgn="base" hangingPunct="0">
              <a:spcBef>
                <a:spcPct val="0"/>
              </a:spcBef>
              <a:spcAft>
                <a:spcPct val="0"/>
              </a:spcAft>
              <a:defRPr sz="3600">
                <a:solidFill>
                  <a:srgbClr val="000066"/>
                </a:solidFill>
                <a:latin typeface="Arial" charset="0"/>
                <a:ea typeface="ＭＳ Ｐゴシック" pitchFamily="84" charset="-128"/>
              </a:defRPr>
            </a:lvl3pPr>
            <a:lvl4pPr algn="l" rtl="0" eaLnBrk="0" fontAlgn="base" hangingPunct="0">
              <a:spcBef>
                <a:spcPct val="0"/>
              </a:spcBef>
              <a:spcAft>
                <a:spcPct val="0"/>
              </a:spcAft>
              <a:defRPr sz="3600">
                <a:solidFill>
                  <a:srgbClr val="000066"/>
                </a:solidFill>
                <a:latin typeface="Arial" charset="0"/>
                <a:ea typeface="ＭＳ Ｐゴシック" pitchFamily="84" charset="-128"/>
              </a:defRPr>
            </a:lvl4pPr>
            <a:lvl5pPr algn="l" rtl="0" eaLnBrk="0" fontAlgn="base" hangingPunct="0">
              <a:spcBef>
                <a:spcPct val="0"/>
              </a:spcBef>
              <a:spcAft>
                <a:spcPct val="0"/>
              </a:spcAft>
              <a:defRPr sz="3600">
                <a:solidFill>
                  <a:srgbClr val="000066"/>
                </a:solidFill>
                <a:latin typeface="Arial" charset="0"/>
                <a:ea typeface="ＭＳ Ｐゴシック" pitchFamily="84" charset="-128"/>
              </a:defRPr>
            </a:lvl5pPr>
            <a:lvl6pPr marL="457200" algn="l" rtl="0" fontAlgn="base">
              <a:spcBef>
                <a:spcPct val="0"/>
              </a:spcBef>
              <a:spcAft>
                <a:spcPct val="0"/>
              </a:spcAft>
              <a:defRPr sz="3600">
                <a:solidFill>
                  <a:srgbClr val="000066"/>
                </a:solidFill>
                <a:latin typeface="Arial" charset="0"/>
                <a:ea typeface="ＭＳ Ｐゴシック" pitchFamily="84" charset="-128"/>
              </a:defRPr>
            </a:lvl6pPr>
            <a:lvl7pPr marL="914400" algn="l" rtl="0" fontAlgn="base">
              <a:spcBef>
                <a:spcPct val="0"/>
              </a:spcBef>
              <a:spcAft>
                <a:spcPct val="0"/>
              </a:spcAft>
              <a:defRPr sz="3600">
                <a:solidFill>
                  <a:srgbClr val="000066"/>
                </a:solidFill>
                <a:latin typeface="Arial" charset="0"/>
                <a:ea typeface="ＭＳ Ｐゴシック" pitchFamily="84" charset="-128"/>
              </a:defRPr>
            </a:lvl7pPr>
            <a:lvl8pPr marL="1371600" algn="l" rtl="0" fontAlgn="base">
              <a:spcBef>
                <a:spcPct val="0"/>
              </a:spcBef>
              <a:spcAft>
                <a:spcPct val="0"/>
              </a:spcAft>
              <a:defRPr sz="3600">
                <a:solidFill>
                  <a:srgbClr val="000066"/>
                </a:solidFill>
                <a:latin typeface="Arial" charset="0"/>
                <a:ea typeface="ＭＳ Ｐゴシック" pitchFamily="84" charset="-128"/>
              </a:defRPr>
            </a:lvl8pPr>
            <a:lvl9pPr marL="1828800" algn="l" rtl="0" fontAlgn="base">
              <a:spcBef>
                <a:spcPct val="0"/>
              </a:spcBef>
              <a:spcAft>
                <a:spcPct val="0"/>
              </a:spcAft>
              <a:defRPr sz="3600">
                <a:solidFill>
                  <a:srgbClr val="000066"/>
                </a:solidFill>
                <a:latin typeface="Arial" charset="0"/>
                <a:ea typeface="ＭＳ Ｐゴシック" pitchFamily="84" charset="-128"/>
              </a:defRPr>
            </a:lvl9pPr>
          </a:lstStyle>
          <a:p>
            <a:pPr algn="ctr"/>
            <a:r>
              <a:rPr lang="en-GB" altLang="de-DE" kern="0" dirty="0" smtClean="0">
                <a:solidFill>
                  <a:schemeClr val="tx1"/>
                </a:solidFill>
                <a:latin typeface="Times New Roman" panose="02020603050405020304" pitchFamily="18" charset="0"/>
                <a:cs typeface="Times New Roman" panose="02020603050405020304" pitchFamily="18" charset="0"/>
              </a:rPr>
              <a:t>Don’t panic, do prepare!</a:t>
            </a:r>
          </a:p>
        </p:txBody>
      </p:sp>
    </p:spTree>
    <p:extLst>
      <p:ext uri="{BB962C8B-B14F-4D97-AF65-F5344CB8AC3E}">
        <p14:creationId xmlns:p14="http://schemas.microsoft.com/office/powerpoint/2010/main" val="397441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a:grpSpLocks noChangeAspect="1"/>
          </p:cNvGrpSpPr>
          <p:nvPr/>
        </p:nvGrpSpPr>
        <p:grpSpPr>
          <a:xfrm>
            <a:off x="483" y="1224442"/>
            <a:ext cx="9142473" cy="5610018"/>
            <a:chOff x="0" y="1140403"/>
            <a:chExt cx="9144000" cy="5610954"/>
          </a:xfrm>
        </p:grpSpPr>
        <p:sp>
          <p:nvSpPr>
            <p:cNvPr id="5" name="Rectangle 4"/>
            <p:cNvSpPr/>
            <p:nvPr/>
          </p:nvSpPr>
          <p:spPr>
            <a:xfrm>
              <a:off x="0" y="2003637"/>
              <a:ext cx="9144000" cy="4090124"/>
            </a:xfrm>
            <a:prstGeom prst="rect">
              <a:avLst/>
            </a:prstGeom>
            <a:pattFill prst="dkDnDiag">
              <a:fgClr>
                <a:schemeClr val="accent6">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50"/>
              <a:endParaRPr lang="en-US" sz="1542" dirty="0">
                <a:solidFill>
                  <a:srgbClr val="FFFFFF"/>
                </a:solidFill>
                <a:latin typeface="Times New Roman" panose="02020603050405020304" pitchFamily="18" charset="0"/>
                <a:cs typeface="Times New Roman" panose="02020603050405020304" pitchFamily="18" charset="0"/>
              </a:endParaRPr>
            </a:p>
          </p:txBody>
        </p:sp>
        <p:sp>
          <p:nvSpPr>
            <p:cNvPr id="6" name="Freeform 8"/>
            <p:cNvSpPr>
              <a:spLocks/>
            </p:cNvSpPr>
            <p:nvPr/>
          </p:nvSpPr>
          <p:spPr bwMode="auto">
            <a:xfrm>
              <a:off x="4411938" y="3721254"/>
              <a:ext cx="2979743" cy="2579657"/>
            </a:xfrm>
            <a:custGeom>
              <a:avLst/>
              <a:gdLst>
                <a:gd name="T0" fmla="*/ 1248 w 2495"/>
                <a:gd name="T1" fmla="*/ 2160 h 2160"/>
                <a:gd name="T2" fmla="*/ 624 w 2495"/>
                <a:gd name="T3" fmla="*/ 1080 h 2160"/>
                <a:gd name="T4" fmla="*/ 0 w 2495"/>
                <a:gd name="T5" fmla="*/ 0 h 2160"/>
                <a:gd name="T6" fmla="*/ 1248 w 2495"/>
                <a:gd name="T7" fmla="*/ 0 h 2160"/>
                <a:gd name="T8" fmla="*/ 2495 w 2495"/>
                <a:gd name="T9" fmla="*/ 0 h 2160"/>
                <a:gd name="T10" fmla="*/ 1872 w 2495"/>
                <a:gd name="T11" fmla="*/ 1080 h 2160"/>
                <a:gd name="T12" fmla="*/ 1248 w 2495"/>
                <a:gd name="T13" fmla="*/ 2160 h 2160"/>
              </a:gdLst>
              <a:ahLst/>
              <a:cxnLst>
                <a:cxn ang="0">
                  <a:pos x="T0" y="T1"/>
                </a:cxn>
                <a:cxn ang="0">
                  <a:pos x="T2" y="T3"/>
                </a:cxn>
                <a:cxn ang="0">
                  <a:pos x="T4" y="T5"/>
                </a:cxn>
                <a:cxn ang="0">
                  <a:pos x="T6" y="T7"/>
                </a:cxn>
                <a:cxn ang="0">
                  <a:pos x="T8" y="T9"/>
                </a:cxn>
                <a:cxn ang="0">
                  <a:pos x="T10" y="T11"/>
                </a:cxn>
                <a:cxn ang="0">
                  <a:pos x="T12" y="T13"/>
                </a:cxn>
              </a:cxnLst>
              <a:rect l="0" t="0" r="r" b="b"/>
              <a:pathLst>
                <a:path w="2495" h="2160">
                  <a:moveTo>
                    <a:pt x="1248" y="2160"/>
                  </a:moveTo>
                  <a:lnTo>
                    <a:pt x="624" y="1080"/>
                  </a:lnTo>
                  <a:lnTo>
                    <a:pt x="0" y="0"/>
                  </a:lnTo>
                  <a:lnTo>
                    <a:pt x="1248" y="0"/>
                  </a:lnTo>
                  <a:lnTo>
                    <a:pt x="2495" y="0"/>
                  </a:lnTo>
                  <a:lnTo>
                    <a:pt x="1872" y="1080"/>
                  </a:lnTo>
                  <a:lnTo>
                    <a:pt x="1248" y="2160"/>
                  </a:lnTo>
                  <a:close/>
                </a:path>
              </a:pathLst>
            </a:custGeom>
            <a:solidFill>
              <a:schemeClr val="bg1"/>
            </a:solidFill>
            <a:ln>
              <a:noFill/>
            </a:ln>
          </p:spPr>
          <p:txBody>
            <a:bodyPr vert="horz" wrap="square" lIns="62201" tIns="31101" rIns="62201" bIns="31101" numCol="1" anchor="t" anchorCtr="0" compatLnSpc="1">
              <a:prstTxWarp prst="textNoShape">
                <a:avLst/>
              </a:prstTxWarp>
            </a:bodyPr>
            <a:lstStyle/>
            <a:p>
              <a:pPr defTabSz="913950"/>
              <a:endParaRPr lang="en-US" sz="1542" dirty="0">
                <a:solidFill>
                  <a:srgbClr val="000000"/>
                </a:solidFill>
                <a:latin typeface="Times New Roman" panose="02020603050405020304" pitchFamily="18" charset="0"/>
                <a:ea typeface="ＭＳ Ｐゴシック"/>
                <a:cs typeface="Times New Roman" panose="02020603050405020304" pitchFamily="18" charset="0"/>
              </a:endParaRPr>
            </a:p>
          </p:txBody>
        </p:sp>
        <p:sp>
          <p:nvSpPr>
            <p:cNvPr id="7" name="TextBox 6"/>
            <p:cNvSpPr txBox="1"/>
            <p:nvPr/>
          </p:nvSpPr>
          <p:spPr>
            <a:xfrm>
              <a:off x="4507160" y="6320398"/>
              <a:ext cx="2790494" cy="430959"/>
            </a:xfrm>
            <a:prstGeom prst="rect">
              <a:avLst/>
            </a:prstGeom>
            <a:noFill/>
          </p:spPr>
          <p:txBody>
            <a:bodyPr wrap="square" rtlCol="0">
              <a:spAutoFit/>
            </a:bodyPr>
            <a:lstStyle/>
            <a:p>
              <a:pPr algn="ctr" defTabSz="913950"/>
              <a:r>
                <a:rPr lang="en-GB" sz="2200" dirty="0">
                  <a:solidFill>
                    <a:sysClr val="windowText" lastClr="000000"/>
                  </a:solidFill>
                  <a:latin typeface="Times New Roman" panose="02020603050405020304" pitchFamily="18" charset="0"/>
                  <a:ea typeface="Calibri" charset="0"/>
                  <a:cs typeface="Times New Roman" panose="02020603050405020304" pitchFamily="18" charset="0"/>
                </a:rPr>
                <a:t>Provision of service</a:t>
              </a:r>
            </a:p>
          </p:txBody>
        </p:sp>
        <p:sp>
          <p:nvSpPr>
            <p:cNvPr id="8" name="Freeform 5"/>
            <p:cNvSpPr>
              <a:spLocks/>
            </p:cNvSpPr>
            <p:nvPr/>
          </p:nvSpPr>
          <p:spPr bwMode="auto">
            <a:xfrm>
              <a:off x="2922664" y="3721254"/>
              <a:ext cx="2979743" cy="2579657"/>
            </a:xfrm>
            <a:custGeom>
              <a:avLst/>
              <a:gdLst>
                <a:gd name="T0" fmla="*/ 1247 w 2495"/>
                <a:gd name="T1" fmla="*/ 0 h 2160"/>
                <a:gd name="T2" fmla="*/ 1871 w 2495"/>
                <a:gd name="T3" fmla="*/ 1080 h 2160"/>
                <a:gd name="T4" fmla="*/ 2495 w 2495"/>
                <a:gd name="T5" fmla="*/ 2160 h 2160"/>
                <a:gd name="T6" fmla="*/ 1247 w 2495"/>
                <a:gd name="T7" fmla="*/ 2160 h 2160"/>
                <a:gd name="T8" fmla="*/ 0 w 2495"/>
                <a:gd name="T9" fmla="*/ 2160 h 2160"/>
                <a:gd name="T10" fmla="*/ 624 w 2495"/>
                <a:gd name="T11" fmla="*/ 1080 h 2160"/>
                <a:gd name="T12" fmla="*/ 1247 w 2495"/>
                <a:gd name="T13" fmla="*/ 0 h 2160"/>
              </a:gdLst>
              <a:ahLst/>
              <a:cxnLst>
                <a:cxn ang="0">
                  <a:pos x="T0" y="T1"/>
                </a:cxn>
                <a:cxn ang="0">
                  <a:pos x="T2" y="T3"/>
                </a:cxn>
                <a:cxn ang="0">
                  <a:pos x="T4" y="T5"/>
                </a:cxn>
                <a:cxn ang="0">
                  <a:pos x="T6" y="T7"/>
                </a:cxn>
                <a:cxn ang="0">
                  <a:pos x="T8" y="T9"/>
                </a:cxn>
                <a:cxn ang="0">
                  <a:pos x="T10" y="T11"/>
                </a:cxn>
                <a:cxn ang="0">
                  <a:pos x="T12" y="T13"/>
                </a:cxn>
              </a:cxnLst>
              <a:rect l="0" t="0" r="r" b="b"/>
              <a:pathLst>
                <a:path w="2495" h="2160">
                  <a:moveTo>
                    <a:pt x="1247" y="0"/>
                  </a:moveTo>
                  <a:lnTo>
                    <a:pt x="1871" y="1080"/>
                  </a:lnTo>
                  <a:lnTo>
                    <a:pt x="2495" y="2160"/>
                  </a:lnTo>
                  <a:lnTo>
                    <a:pt x="1247" y="2160"/>
                  </a:lnTo>
                  <a:lnTo>
                    <a:pt x="0" y="2160"/>
                  </a:lnTo>
                  <a:lnTo>
                    <a:pt x="624" y="1080"/>
                  </a:lnTo>
                  <a:lnTo>
                    <a:pt x="1247" y="0"/>
                  </a:lnTo>
                  <a:close/>
                </a:path>
              </a:pathLst>
            </a:custGeom>
            <a:solidFill>
              <a:schemeClr val="tx2">
                <a:lumMod val="75000"/>
                <a:lumOff val="25000"/>
              </a:schemeClr>
            </a:solidFill>
            <a:ln>
              <a:noFill/>
            </a:ln>
          </p:spPr>
          <p:txBody>
            <a:bodyPr vert="horz" wrap="square" lIns="62201" tIns="31101" rIns="62201" bIns="31101" numCol="1" anchor="t" anchorCtr="0" compatLnSpc="1">
              <a:prstTxWarp prst="textNoShape">
                <a:avLst/>
              </a:prstTxWarp>
            </a:bodyPr>
            <a:lstStyle/>
            <a:p>
              <a:pPr defTabSz="913950"/>
              <a:endParaRPr lang="en-US" sz="1542" dirty="0">
                <a:solidFill>
                  <a:srgbClr val="000000"/>
                </a:solidFill>
                <a:latin typeface="Times New Roman" panose="02020603050405020304" pitchFamily="18" charset="0"/>
                <a:ea typeface="ＭＳ Ｐゴシック"/>
                <a:cs typeface="Times New Roman" panose="02020603050405020304" pitchFamily="18" charset="0"/>
              </a:endParaRPr>
            </a:p>
          </p:txBody>
        </p:sp>
        <p:sp>
          <p:nvSpPr>
            <p:cNvPr id="9" name="Freeform 6"/>
            <p:cNvSpPr>
              <a:spLocks/>
            </p:cNvSpPr>
            <p:nvPr/>
          </p:nvSpPr>
          <p:spPr bwMode="auto">
            <a:xfrm>
              <a:off x="5902406" y="3721254"/>
              <a:ext cx="2979743" cy="2579657"/>
            </a:xfrm>
            <a:custGeom>
              <a:avLst/>
              <a:gdLst>
                <a:gd name="T0" fmla="*/ 1247 w 2495"/>
                <a:gd name="T1" fmla="*/ 0 h 2160"/>
                <a:gd name="T2" fmla="*/ 1871 w 2495"/>
                <a:gd name="T3" fmla="*/ 1080 h 2160"/>
                <a:gd name="T4" fmla="*/ 2495 w 2495"/>
                <a:gd name="T5" fmla="*/ 2160 h 2160"/>
                <a:gd name="T6" fmla="*/ 1247 w 2495"/>
                <a:gd name="T7" fmla="*/ 2160 h 2160"/>
                <a:gd name="T8" fmla="*/ 0 w 2495"/>
                <a:gd name="T9" fmla="*/ 2160 h 2160"/>
                <a:gd name="T10" fmla="*/ 624 w 2495"/>
                <a:gd name="T11" fmla="*/ 1080 h 2160"/>
                <a:gd name="T12" fmla="*/ 1247 w 2495"/>
                <a:gd name="T13" fmla="*/ 0 h 2160"/>
              </a:gdLst>
              <a:ahLst/>
              <a:cxnLst>
                <a:cxn ang="0">
                  <a:pos x="T0" y="T1"/>
                </a:cxn>
                <a:cxn ang="0">
                  <a:pos x="T2" y="T3"/>
                </a:cxn>
                <a:cxn ang="0">
                  <a:pos x="T4" y="T5"/>
                </a:cxn>
                <a:cxn ang="0">
                  <a:pos x="T6" y="T7"/>
                </a:cxn>
                <a:cxn ang="0">
                  <a:pos x="T8" y="T9"/>
                </a:cxn>
                <a:cxn ang="0">
                  <a:pos x="T10" y="T11"/>
                </a:cxn>
                <a:cxn ang="0">
                  <a:pos x="T12" y="T13"/>
                </a:cxn>
              </a:cxnLst>
              <a:rect l="0" t="0" r="r" b="b"/>
              <a:pathLst>
                <a:path w="2495" h="2160">
                  <a:moveTo>
                    <a:pt x="1247" y="0"/>
                  </a:moveTo>
                  <a:lnTo>
                    <a:pt x="1871" y="1080"/>
                  </a:lnTo>
                  <a:lnTo>
                    <a:pt x="2495" y="2160"/>
                  </a:lnTo>
                  <a:lnTo>
                    <a:pt x="1247" y="2160"/>
                  </a:lnTo>
                  <a:lnTo>
                    <a:pt x="0" y="2160"/>
                  </a:lnTo>
                  <a:lnTo>
                    <a:pt x="624" y="1080"/>
                  </a:lnTo>
                  <a:lnTo>
                    <a:pt x="1247" y="0"/>
                  </a:lnTo>
                  <a:close/>
                </a:path>
              </a:pathLst>
            </a:custGeom>
            <a:solidFill>
              <a:schemeClr val="accent1">
                <a:lumMod val="50000"/>
              </a:schemeClr>
            </a:solidFill>
            <a:ln>
              <a:noFill/>
            </a:ln>
          </p:spPr>
          <p:txBody>
            <a:bodyPr vert="horz" wrap="square" lIns="62201" tIns="31101" rIns="62201" bIns="31101" numCol="1" anchor="t" anchorCtr="0" compatLnSpc="1">
              <a:prstTxWarp prst="textNoShape">
                <a:avLst/>
              </a:prstTxWarp>
            </a:bodyPr>
            <a:lstStyle/>
            <a:p>
              <a:pPr defTabSz="913950"/>
              <a:endParaRPr lang="en-US" sz="1542" dirty="0">
                <a:solidFill>
                  <a:srgbClr val="000000"/>
                </a:solidFill>
                <a:latin typeface="Times New Roman" panose="02020603050405020304" pitchFamily="18" charset="0"/>
                <a:ea typeface="ＭＳ Ｐゴシック"/>
                <a:cs typeface="Times New Roman" panose="02020603050405020304" pitchFamily="18" charset="0"/>
              </a:endParaRPr>
            </a:p>
          </p:txBody>
        </p:sp>
        <p:sp>
          <p:nvSpPr>
            <p:cNvPr id="10" name="Freeform 7"/>
            <p:cNvSpPr>
              <a:spLocks/>
            </p:cNvSpPr>
            <p:nvPr/>
          </p:nvSpPr>
          <p:spPr bwMode="auto">
            <a:xfrm>
              <a:off x="4411938" y="1140403"/>
              <a:ext cx="2979743" cy="2580851"/>
            </a:xfrm>
            <a:custGeom>
              <a:avLst/>
              <a:gdLst>
                <a:gd name="T0" fmla="*/ 1248 w 2495"/>
                <a:gd name="T1" fmla="*/ 0 h 2161"/>
                <a:gd name="T2" fmla="*/ 1872 w 2495"/>
                <a:gd name="T3" fmla="*/ 1080 h 2161"/>
                <a:gd name="T4" fmla="*/ 2495 w 2495"/>
                <a:gd name="T5" fmla="*/ 2161 h 2161"/>
                <a:gd name="T6" fmla="*/ 1248 w 2495"/>
                <a:gd name="T7" fmla="*/ 2161 h 2161"/>
                <a:gd name="T8" fmla="*/ 0 w 2495"/>
                <a:gd name="T9" fmla="*/ 2161 h 2161"/>
                <a:gd name="T10" fmla="*/ 624 w 2495"/>
                <a:gd name="T11" fmla="*/ 1080 h 2161"/>
                <a:gd name="T12" fmla="*/ 1248 w 2495"/>
                <a:gd name="T13" fmla="*/ 0 h 2161"/>
              </a:gdLst>
              <a:ahLst/>
              <a:cxnLst>
                <a:cxn ang="0">
                  <a:pos x="T0" y="T1"/>
                </a:cxn>
                <a:cxn ang="0">
                  <a:pos x="T2" y="T3"/>
                </a:cxn>
                <a:cxn ang="0">
                  <a:pos x="T4" y="T5"/>
                </a:cxn>
                <a:cxn ang="0">
                  <a:pos x="T6" y="T7"/>
                </a:cxn>
                <a:cxn ang="0">
                  <a:pos x="T8" y="T9"/>
                </a:cxn>
                <a:cxn ang="0">
                  <a:pos x="T10" y="T11"/>
                </a:cxn>
                <a:cxn ang="0">
                  <a:pos x="T12" y="T13"/>
                </a:cxn>
              </a:cxnLst>
              <a:rect l="0" t="0" r="r" b="b"/>
              <a:pathLst>
                <a:path w="2495" h="2161">
                  <a:moveTo>
                    <a:pt x="1248" y="0"/>
                  </a:moveTo>
                  <a:lnTo>
                    <a:pt x="1872" y="1080"/>
                  </a:lnTo>
                  <a:lnTo>
                    <a:pt x="2495" y="2161"/>
                  </a:lnTo>
                  <a:lnTo>
                    <a:pt x="1248" y="2161"/>
                  </a:lnTo>
                  <a:lnTo>
                    <a:pt x="0" y="2161"/>
                  </a:lnTo>
                  <a:lnTo>
                    <a:pt x="624" y="1080"/>
                  </a:lnTo>
                  <a:lnTo>
                    <a:pt x="1248" y="0"/>
                  </a:lnTo>
                  <a:close/>
                </a:path>
              </a:pathLst>
            </a:custGeom>
            <a:solidFill>
              <a:schemeClr val="accent2"/>
            </a:solidFill>
            <a:ln>
              <a:noFill/>
            </a:ln>
          </p:spPr>
          <p:txBody>
            <a:bodyPr vert="horz" wrap="square" lIns="62201" tIns="31101" rIns="62201" bIns="31101" numCol="1" anchor="t" anchorCtr="0" compatLnSpc="1">
              <a:prstTxWarp prst="textNoShape">
                <a:avLst/>
              </a:prstTxWarp>
            </a:bodyPr>
            <a:lstStyle/>
            <a:p>
              <a:pPr defTabSz="913950"/>
              <a:endParaRPr lang="en-US" sz="1542" dirty="0">
                <a:solidFill>
                  <a:srgbClr val="000000"/>
                </a:solidFill>
                <a:latin typeface="Times New Roman" panose="02020603050405020304" pitchFamily="18" charset="0"/>
                <a:ea typeface="ＭＳ Ｐゴシック"/>
                <a:cs typeface="Times New Roman" panose="02020603050405020304" pitchFamily="18" charset="0"/>
              </a:endParaRPr>
            </a:p>
          </p:txBody>
        </p:sp>
        <p:grpSp>
          <p:nvGrpSpPr>
            <p:cNvPr id="11" name="Group 10"/>
            <p:cNvGrpSpPr/>
            <p:nvPr/>
          </p:nvGrpSpPr>
          <p:grpSpPr>
            <a:xfrm>
              <a:off x="4747541" y="3855124"/>
              <a:ext cx="2317107" cy="2039564"/>
              <a:chOff x="5176211" y="3613560"/>
              <a:chExt cx="3089476" cy="2719419"/>
            </a:xfrm>
          </p:grpSpPr>
          <p:grpSp>
            <p:nvGrpSpPr>
              <p:cNvPr id="12" name="Group 11"/>
              <p:cNvGrpSpPr/>
              <p:nvPr/>
            </p:nvGrpSpPr>
            <p:grpSpPr>
              <a:xfrm>
                <a:off x="5176211" y="3613560"/>
                <a:ext cx="3089476" cy="318363"/>
                <a:chOff x="5176211" y="3613560"/>
                <a:chExt cx="3089476" cy="318363"/>
              </a:xfrm>
            </p:grpSpPr>
            <p:grpSp>
              <p:nvGrpSpPr>
                <p:cNvPr id="16" name="Group 15"/>
                <p:cNvGrpSpPr/>
                <p:nvPr/>
              </p:nvGrpSpPr>
              <p:grpSpPr>
                <a:xfrm rot="18900000">
                  <a:off x="5176211" y="3613560"/>
                  <a:ext cx="318362" cy="318362"/>
                  <a:chOff x="4573326" y="1463746"/>
                  <a:chExt cx="1037212" cy="1037212"/>
                </a:xfrm>
              </p:grpSpPr>
              <p:sp>
                <p:nvSpPr>
                  <p:cNvPr id="20" name="Oval 19"/>
                  <p:cNvSpPr/>
                  <p:nvPr/>
                </p:nvSpPr>
                <p:spPr>
                  <a:xfrm>
                    <a:off x="4573326" y="1463746"/>
                    <a:ext cx="1037212" cy="10372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50"/>
                    <a:endParaRPr lang="en-US" sz="1542" dirty="0">
                      <a:solidFill>
                        <a:srgbClr val="FFFFFF"/>
                      </a:solidFill>
                      <a:latin typeface="Times New Roman" panose="02020603050405020304" pitchFamily="18" charset="0"/>
                      <a:cs typeface="Times New Roman" panose="02020603050405020304" pitchFamily="18" charset="0"/>
                    </a:endParaRPr>
                  </a:p>
                </p:txBody>
              </p:sp>
              <p:sp>
                <p:nvSpPr>
                  <p:cNvPr id="21" name="Freeform 12"/>
                  <p:cNvSpPr>
                    <a:spLocks/>
                  </p:cNvSpPr>
                  <p:nvPr/>
                </p:nvSpPr>
                <p:spPr bwMode="auto">
                  <a:xfrm>
                    <a:off x="4806847" y="1637998"/>
                    <a:ext cx="459337" cy="694636"/>
                  </a:xfrm>
                  <a:custGeom>
                    <a:avLst/>
                    <a:gdLst>
                      <a:gd name="T0" fmla="*/ 327 w 327"/>
                      <a:gd name="T1" fmla="*/ 79 h 494"/>
                      <a:gd name="T2" fmla="*/ 318 w 327"/>
                      <a:gd name="T3" fmla="*/ 57 h 494"/>
                      <a:gd name="T4" fmla="*/ 269 w 327"/>
                      <a:gd name="T5" fmla="*/ 9 h 494"/>
                      <a:gd name="T6" fmla="*/ 248 w 327"/>
                      <a:gd name="T7" fmla="*/ 0 h 494"/>
                      <a:gd name="T8" fmla="*/ 226 w 327"/>
                      <a:gd name="T9" fmla="*/ 9 h 494"/>
                      <a:gd name="T10" fmla="*/ 10 w 327"/>
                      <a:gd name="T11" fmla="*/ 226 h 494"/>
                      <a:gd name="T12" fmla="*/ 0 w 327"/>
                      <a:gd name="T13" fmla="*/ 247 h 494"/>
                      <a:gd name="T14" fmla="*/ 10 w 327"/>
                      <a:gd name="T15" fmla="*/ 268 h 494"/>
                      <a:gd name="T16" fmla="*/ 226 w 327"/>
                      <a:gd name="T17" fmla="*/ 485 h 494"/>
                      <a:gd name="T18" fmla="*/ 248 w 327"/>
                      <a:gd name="T19" fmla="*/ 494 h 494"/>
                      <a:gd name="T20" fmla="*/ 269 w 327"/>
                      <a:gd name="T21" fmla="*/ 485 h 494"/>
                      <a:gd name="T22" fmla="*/ 318 w 327"/>
                      <a:gd name="T23" fmla="*/ 437 h 494"/>
                      <a:gd name="T24" fmla="*/ 327 w 327"/>
                      <a:gd name="T25" fmla="*/ 415 h 494"/>
                      <a:gd name="T26" fmla="*/ 318 w 327"/>
                      <a:gd name="T27" fmla="*/ 393 h 494"/>
                      <a:gd name="T28" fmla="*/ 171 w 327"/>
                      <a:gd name="T29" fmla="*/ 247 h 494"/>
                      <a:gd name="T30" fmla="*/ 318 w 327"/>
                      <a:gd name="T31" fmla="*/ 101 h 494"/>
                      <a:gd name="T32" fmla="*/ 327 w 327"/>
                      <a:gd name="T33" fmla="*/ 79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7" h="494">
                        <a:moveTo>
                          <a:pt x="327" y="79"/>
                        </a:moveTo>
                        <a:cubicBezTo>
                          <a:pt x="327" y="71"/>
                          <a:pt x="324" y="64"/>
                          <a:pt x="318" y="57"/>
                        </a:cubicBezTo>
                        <a:cubicBezTo>
                          <a:pt x="269" y="9"/>
                          <a:pt x="269" y="9"/>
                          <a:pt x="269" y="9"/>
                        </a:cubicBezTo>
                        <a:cubicBezTo>
                          <a:pt x="263" y="3"/>
                          <a:pt x="256" y="0"/>
                          <a:pt x="248" y="0"/>
                        </a:cubicBezTo>
                        <a:cubicBezTo>
                          <a:pt x="239" y="0"/>
                          <a:pt x="232" y="3"/>
                          <a:pt x="226" y="9"/>
                        </a:cubicBezTo>
                        <a:cubicBezTo>
                          <a:pt x="10" y="226"/>
                          <a:pt x="10" y="226"/>
                          <a:pt x="10" y="226"/>
                        </a:cubicBezTo>
                        <a:cubicBezTo>
                          <a:pt x="4" y="231"/>
                          <a:pt x="0" y="238"/>
                          <a:pt x="0" y="247"/>
                        </a:cubicBezTo>
                        <a:cubicBezTo>
                          <a:pt x="0" y="256"/>
                          <a:pt x="4" y="263"/>
                          <a:pt x="10" y="268"/>
                        </a:cubicBezTo>
                        <a:cubicBezTo>
                          <a:pt x="226" y="485"/>
                          <a:pt x="226" y="485"/>
                          <a:pt x="226" y="485"/>
                        </a:cubicBezTo>
                        <a:cubicBezTo>
                          <a:pt x="232" y="491"/>
                          <a:pt x="240" y="494"/>
                          <a:pt x="248" y="494"/>
                        </a:cubicBezTo>
                        <a:cubicBezTo>
                          <a:pt x="256" y="494"/>
                          <a:pt x="263" y="491"/>
                          <a:pt x="269" y="485"/>
                        </a:cubicBezTo>
                        <a:cubicBezTo>
                          <a:pt x="318" y="437"/>
                          <a:pt x="318" y="437"/>
                          <a:pt x="318" y="437"/>
                        </a:cubicBezTo>
                        <a:cubicBezTo>
                          <a:pt x="324" y="431"/>
                          <a:pt x="327" y="423"/>
                          <a:pt x="327" y="415"/>
                        </a:cubicBezTo>
                        <a:cubicBezTo>
                          <a:pt x="327" y="406"/>
                          <a:pt x="324" y="399"/>
                          <a:pt x="318" y="393"/>
                        </a:cubicBezTo>
                        <a:cubicBezTo>
                          <a:pt x="171" y="247"/>
                          <a:pt x="171" y="247"/>
                          <a:pt x="171" y="247"/>
                        </a:cubicBezTo>
                        <a:cubicBezTo>
                          <a:pt x="318" y="101"/>
                          <a:pt x="318" y="101"/>
                          <a:pt x="318" y="101"/>
                        </a:cubicBezTo>
                        <a:cubicBezTo>
                          <a:pt x="324" y="95"/>
                          <a:pt x="327" y="87"/>
                          <a:pt x="327" y="79"/>
                        </a:cubicBezTo>
                        <a:close/>
                      </a:path>
                    </a:pathLst>
                  </a:custGeom>
                  <a:solidFill>
                    <a:schemeClr val="bg1"/>
                  </a:solidFill>
                  <a:ln>
                    <a:noFill/>
                  </a:ln>
                </p:spPr>
                <p:txBody>
                  <a:bodyPr vert="horz" wrap="square" lIns="62201" tIns="31101" rIns="62201" bIns="31101" numCol="1" anchor="t" anchorCtr="0" compatLnSpc="1">
                    <a:prstTxWarp prst="textNoShape">
                      <a:avLst/>
                    </a:prstTxWarp>
                  </a:bodyPr>
                  <a:lstStyle/>
                  <a:p>
                    <a:pPr defTabSz="913950"/>
                    <a:endParaRPr lang="en-US" sz="1542" dirty="0">
                      <a:solidFill>
                        <a:srgbClr val="000000"/>
                      </a:solidFill>
                      <a:latin typeface="Times New Roman" panose="02020603050405020304" pitchFamily="18" charset="0"/>
                      <a:ea typeface="ＭＳ Ｐゴシック"/>
                      <a:cs typeface="Times New Roman" panose="02020603050405020304" pitchFamily="18" charset="0"/>
                    </a:endParaRPr>
                  </a:p>
                </p:txBody>
              </p:sp>
            </p:grpSp>
            <p:grpSp>
              <p:nvGrpSpPr>
                <p:cNvPr id="17" name="Group 16"/>
                <p:cNvGrpSpPr/>
                <p:nvPr/>
              </p:nvGrpSpPr>
              <p:grpSpPr>
                <a:xfrm rot="2700000" flipH="1">
                  <a:off x="7947325" y="3613561"/>
                  <a:ext cx="318362" cy="318362"/>
                  <a:chOff x="4573326" y="1463746"/>
                  <a:chExt cx="1037212" cy="1037212"/>
                </a:xfrm>
              </p:grpSpPr>
              <p:sp>
                <p:nvSpPr>
                  <p:cNvPr id="18" name="Oval 17"/>
                  <p:cNvSpPr/>
                  <p:nvPr/>
                </p:nvSpPr>
                <p:spPr>
                  <a:xfrm>
                    <a:off x="4573326" y="1463746"/>
                    <a:ext cx="1037212" cy="10372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50"/>
                    <a:endParaRPr lang="en-US" sz="1542" dirty="0">
                      <a:solidFill>
                        <a:srgbClr val="FFFFFF"/>
                      </a:solidFill>
                      <a:latin typeface="Times New Roman" panose="02020603050405020304" pitchFamily="18" charset="0"/>
                      <a:cs typeface="Times New Roman" panose="02020603050405020304" pitchFamily="18" charset="0"/>
                    </a:endParaRPr>
                  </a:p>
                </p:txBody>
              </p:sp>
              <p:sp>
                <p:nvSpPr>
                  <p:cNvPr id="19" name="Freeform 12"/>
                  <p:cNvSpPr>
                    <a:spLocks/>
                  </p:cNvSpPr>
                  <p:nvPr/>
                </p:nvSpPr>
                <p:spPr bwMode="auto">
                  <a:xfrm>
                    <a:off x="4806847" y="1637998"/>
                    <a:ext cx="459337" cy="694636"/>
                  </a:xfrm>
                  <a:custGeom>
                    <a:avLst/>
                    <a:gdLst>
                      <a:gd name="T0" fmla="*/ 327 w 327"/>
                      <a:gd name="T1" fmla="*/ 79 h 494"/>
                      <a:gd name="T2" fmla="*/ 318 w 327"/>
                      <a:gd name="T3" fmla="*/ 57 h 494"/>
                      <a:gd name="T4" fmla="*/ 269 w 327"/>
                      <a:gd name="T5" fmla="*/ 9 h 494"/>
                      <a:gd name="T6" fmla="*/ 248 w 327"/>
                      <a:gd name="T7" fmla="*/ 0 h 494"/>
                      <a:gd name="T8" fmla="*/ 226 w 327"/>
                      <a:gd name="T9" fmla="*/ 9 h 494"/>
                      <a:gd name="T10" fmla="*/ 10 w 327"/>
                      <a:gd name="T11" fmla="*/ 226 h 494"/>
                      <a:gd name="T12" fmla="*/ 0 w 327"/>
                      <a:gd name="T13" fmla="*/ 247 h 494"/>
                      <a:gd name="T14" fmla="*/ 10 w 327"/>
                      <a:gd name="T15" fmla="*/ 268 h 494"/>
                      <a:gd name="T16" fmla="*/ 226 w 327"/>
                      <a:gd name="T17" fmla="*/ 485 h 494"/>
                      <a:gd name="T18" fmla="*/ 248 w 327"/>
                      <a:gd name="T19" fmla="*/ 494 h 494"/>
                      <a:gd name="T20" fmla="*/ 269 w 327"/>
                      <a:gd name="T21" fmla="*/ 485 h 494"/>
                      <a:gd name="T22" fmla="*/ 318 w 327"/>
                      <a:gd name="T23" fmla="*/ 437 h 494"/>
                      <a:gd name="T24" fmla="*/ 327 w 327"/>
                      <a:gd name="T25" fmla="*/ 415 h 494"/>
                      <a:gd name="T26" fmla="*/ 318 w 327"/>
                      <a:gd name="T27" fmla="*/ 393 h 494"/>
                      <a:gd name="T28" fmla="*/ 171 w 327"/>
                      <a:gd name="T29" fmla="*/ 247 h 494"/>
                      <a:gd name="T30" fmla="*/ 318 w 327"/>
                      <a:gd name="T31" fmla="*/ 101 h 494"/>
                      <a:gd name="T32" fmla="*/ 327 w 327"/>
                      <a:gd name="T33" fmla="*/ 79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7" h="494">
                        <a:moveTo>
                          <a:pt x="327" y="79"/>
                        </a:moveTo>
                        <a:cubicBezTo>
                          <a:pt x="327" y="71"/>
                          <a:pt x="324" y="64"/>
                          <a:pt x="318" y="57"/>
                        </a:cubicBezTo>
                        <a:cubicBezTo>
                          <a:pt x="269" y="9"/>
                          <a:pt x="269" y="9"/>
                          <a:pt x="269" y="9"/>
                        </a:cubicBezTo>
                        <a:cubicBezTo>
                          <a:pt x="263" y="3"/>
                          <a:pt x="256" y="0"/>
                          <a:pt x="248" y="0"/>
                        </a:cubicBezTo>
                        <a:cubicBezTo>
                          <a:pt x="239" y="0"/>
                          <a:pt x="232" y="3"/>
                          <a:pt x="226" y="9"/>
                        </a:cubicBezTo>
                        <a:cubicBezTo>
                          <a:pt x="10" y="226"/>
                          <a:pt x="10" y="226"/>
                          <a:pt x="10" y="226"/>
                        </a:cubicBezTo>
                        <a:cubicBezTo>
                          <a:pt x="4" y="231"/>
                          <a:pt x="0" y="238"/>
                          <a:pt x="0" y="247"/>
                        </a:cubicBezTo>
                        <a:cubicBezTo>
                          <a:pt x="0" y="256"/>
                          <a:pt x="4" y="263"/>
                          <a:pt x="10" y="268"/>
                        </a:cubicBezTo>
                        <a:cubicBezTo>
                          <a:pt x="226" y="485"/>
                          <a:pt x="226" y="485"/>
                          <a:pt x="226" y="485"/>
                        </a:cubicBezTo>
                        <a:cubicBezTo>
                          <a:pt x="232" y="491"/>
                          <a:pt x="240" y="494"/>
                          <a:pt x="248" y="494"/>
                        </a:cubicBezTo>
                        <a:cubicBezTo>
                          <a:pt x="256" y="494"/>
                          <a:pt x="263" y="491"/>
                          <a:pt x="269" y="485"/>
                        </a:cubicBezTo>
                        <a:cubicBezTo>
                          <a:pt x="318" y="437"/>
                          <a:pt x="318" y="437"/>
                          <a:pt x="318" y="437"/>
                        </a:cubicBezTo>
                        <a:cubicBezTo>
                          <a:pt x="324" y="431"/>
                          <a:pt x="327" y="423"/>
                          <a:pt x="327" y="415"/>
                        </a:cubicBezTo>
                        <a:cubicBezTo>
                          <a:pt x="327" y="406"/>
                          <a:pt x="324" y="399"/>
                          <a:pt x="318" y="393"/>
                        </a:cubicBezTo>
                        <a:cubicBezTo>
                          <a:pt x="171" y="247"/>
                          <a:pt x="171" y="247"/>
                          <a:pt x="171" y="247"/>
                        </a:cubicBezTo>
                        <a:cubicBezTo>
                          <a:pt x="318" y="101"/>
                          <a:pt x="318" y="101"/>
                          <a:pt x="318" y="101"/>
                        </a:cubicBezTo>
                        <a:cubicBezTo>
                          <a:pt x="324" y="95"/>
                          <a:pt x="327" y="87"/>
                          <a:pt x="327" y="79"/>
                        </a:cubicBezTo>
                        <a:close/>
                      </a:path>
                    </a:pathLst>
                  </a:custGeom>
                  <a:solidFill>
                    <a:schemeClr val="bg1"/>
                  </a:solidFill>
                  <a:ln>
                    <a:noFill/>
                  </a:ln>
                </p:spPr>
                <p:txBody>
                  <a:bodyPr vert="horz" wrap="square" lIns="62201" tIns="31101" rIns="62201" bIns="31101" numCol="1" anchor="t" anchorCtr="0" compatLnSpc="1">
                    <a:prstTxWarp prst="textNoShape">
                      <a:avLst/>
                    </a:prstTxWarp>
                  </a:bodyPr>
                  <a:lstStyle/>
                  <a:p>
                    <a:pPr defTabSz="913950"/>
                    <a:endParaRPr lang="en-US" sz="1542" dirty="0">
                      <a:solidFill>
                        <a:srgbClr val="000000"/>
                      </a:solidFill>
                      <a:latin typeface="Times New Roman" panose="02020603050405020304" pitchFamily="18" charset="0"/>
                      <a:ea typeface="ＭＳ Ｐゴシック"/>
                      <a:cs typeface="Times New Roman" panose="02020603050405020304" pitchFamily="18" charset="0"/>
                    </a:endParaRPr>
                  </a:p>
                </p:txBody>
              </p:sp>
            </p:grpSp>
          </p:grpSp>
          <p:grpSp>
            <p:nvGrpSpPr>
              <p:cNvPr id="13" name="Group 12"/>
              <p:cNvGrpSpPr/>
              <p:nvPr/>
            </p:nvGrpSpPr>
            <p:grpSpPr>
              <a:xfrm flipH="1">
                <a:off x="6561768" y="6014617"/>
                <a:ext cx="318362" cy="318362"/>
                <a:chOff x="4573326" y="1463746"/>
                <a:chExt cx="1037212" cy="1037212"/>
              </a:xfrm>
            </p:grpSpPr>
            <p:sp>
              <p:nvSpPr>
                <p:cNvPr id="14" name="Oval 13"/>
                <p:cNvSpPr/>
                <p:nvPr/>
              </p:nvSpPr>
              <p:spPr>
                <a:xfrm>
                  <a:off x="4573326" y="1463746"/>
                  <a:ext cx="1037212" cy="10372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50"/>
                  <a:endParaRPr lang="en-US" sz="1542" dirty="0">
                    <a:solidFill>
                      <a:srgbClr val="FFFFFF"/>
                    </a:solidFill>
                    <a:latin typeface="Times New Roman" panose="02020603050405020304" pitchFamily="18" charset="0"/>
                    <a:cs typeface="Times New Roman" panose="02020603050405020304" pitchFamily="18" charset="0"/>
                  </a:endParaRPr>
                </a:p>
              </p:txBody>
            </p:sp>
            <p:sp>
              <p:nvSpPr>
                <p:cNvPr id="15" name="Freeform 12"/>
                <p:cNvSpPr>
                  <a:spLocks/>
                </p:cNvSpPr>
                <p:nvPr/>
              </p:nvSpPr>
              <p:spPr bwMode="auto">
                <a:xfrm>
                  <a:off x="4806847" y="1637998"/>
                  <a:ext cx="459337" cy="694636"/>
                </a:xfrm>
                <a:custGeom>
                  <a:avLst/>
                  <a:gdLst>
                    <a:gd name="T0" fmla="*/ 327 w 327"/>
                    <a:gd name="T1" fmla="*/ 79 h 494"/>
                    <a:gd name="T2" fmla="*/ 318 w 327"/>
                    <a:gd name="T3" fmla="*/ 57 h 494"/>
                    <a:gd name="T4" fmla="*/ 269 w 327"/>
                    <a:gd name="T5" fmla="*/ 9 h 494"/>
                    <a:gd name="T6" fmla="*/ 248 w 327"/>
                    <a:gd name="T7" fmla="*/ 0 h 494"/>
                    <a:gd name="T8" fmla="*/ 226 w 327"/>
                    <a:gd name="T9" fmla="*/ 9 h 494"/>
                    <a:gd name="T10" fmla="*/ 10 w 327"/>
                    <a:gd name="T11" fmla="*/ 226 h 494"/>
                    <a:gd name="T12" fmla="*/ 0 w 327"/>
                    <a:gd name="T13" fmla="*/ 247 h 494"/>
                    <a:gd name="T14" fmla="*/ 10 w 327"/>
                    <a:gd name="T15" fmla="*/ 268 h 494"/>
                    <a:gd name="T16" fmla="*/ 226 w 327"/>
                    <a:gd name="T17" fmla="*/ 485 h 494"/>
                    <a:gd name="T18" fmla="*/ 248 w 327"/>
                    <a:gd name="T19" fmla="*/ 494 h 494"/>
                    <a:gd name="T20" fmla="*/ 269 w 327"/>
                    <a:gd name="T21" fmla="*/ 485 h 494"/>
                    <a:gd name="T22" fmla="*/ 318 w 327"/>
                    <a:gd name="T23" fmla="*/ 437 h 494"/>
                    <a:gd name="T24" fmla="*/ 327 w 327"/>
                    <a:gd name="T25" fmla="*/ 415 h 494"/>
                    <a:gd name="T26" fmla="*/ 318 w 327"/>
                    <a:gd name="T27" fmla="*/ 393 h 494"/>
                    <a:gd name="T28" fmla="*/ 171 w 327"/>
                    <a:gd name="T29" fmla="*/ 247 h 494"/>
                    <a:gd name="T30" fmla="*/ 318 w 327"/>
                    <a:gd name="T31" fmla="*/ 101 h 494"/>
                    <a:gd name="T32" fmla="*/ 327 w 327"/>
                    <a:gd name="T33" fmla="*/ 79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7" h="494">
                      <a:moveTo>
                        <a:pt x="327" y="79"/>
                      </a:moveTo>
                      <a:cubicBezTo>
                        <a:pt x="327" y="71"/>
                        <a:pt x="324" y="64"/>
                        <a:pt x="318" y="57"/>
                      </a:cubicBezTo>
                      <a:cubicBezTo>
                        <a:pt x="269" y="9"/>
                        <a:pt x="269" y="9"/>
                        <a:pt x="269" y="9"/>
                      </a:cubicBezTo>
                      <a:cubicBezTo>
                        <a:pt x="263" y="3"/>
                        <a:pt x="256" y="0"/>
                        <a:pt x="248" y="0"/>
                      </a:cubicBezTo>
                      <a:cubicBezTo>
                        <a:pt x="239" y="0"/>
                        <a:pt x="232" y="3"/>
                        <a:pt x="226" y="9"/>
                      </a:cubicBezTo>
                      <a:cubicBezTo>
                        <a:pt x="10" y="226"/>
                        <a:pt x="10" y="226"/>
                        <a:pt x="10" y="226"/>
                      </a:cubicBezTo>
                      <a:cubicBezTo>
                        <a:pt x="4" y="231"/>
                        <a:pt x="0" y="238"/>
                        <a:pt x="0" y="247"/>
                      </a:cubicBezTo>
                      <a:cubicBezTo>
                        <a:pt x="0" y="256"/>
                        <a:pt x="4" y="263"/>
                        <a:pt x="10" y="268"/>
                      </a:cubicBezTo>
                      <a:cubicBezTo>
                        <a:pt x="226" y="485"/>
                        <a:pt x="226" y="485"/>
                        <a:pt x="226" y="485"/>
                      </a:cubicBezTo>
                      <a:cubicBezTo>
                        <a:pt x="232" y="491"/>
                        <a:pt x="240" y="494"/>
                        <a:pt x="248" y="494"/>
                      </a:cubicBezTo>
                      <a:cubicBezTo>
                        <a:pt x="256" y="494"/>
                        <a:pt x="263" y="491"/>
                        <a:pt x="269" y="485"/>
                      </a:cubicBezTo>
                      <a:cubicBezTo>
                        <a:pt x="318" y="437"/>
                        <a:pt x="318" y="437"/>
                        <a:pt x="318" y="437"/>
                      </a:cubicBezTo>
                      <a:cubicBezTo>
                        <a:pt x="324" y="431"/>
                        <a:pt x="327" y="423"/>
                        <a:pt x="327" y="415"/>
                      </a:cubicBezTo>
                      <a:cubicBezTo>
                        <a:pt x="327" y="406"/>
                        <a:pt x="324" y="399"/>
                        <a:pt x="318" y="393"/>
                      </a:cubicBezTo>
                      <a:cubicBezTo>
                        <a:pt x="171" y="247"/>
                        <a:pt x="171" y="247"/>
                        <a:pt x="171" y="247"/>
                      </a:cubicBezTo>
                      <a:cubicBezTo>
                        <a:pt x="318" y="101"/>
                        <a:pt x="318" y="101"/>
                        <a:pt x="318" y="101"/>
                      </a:cubicBezTo>
                      <a:cubicBezTo>
                        <a:pt x="324" y="95"/>
                        <a:pt x="327" y="87"/>
                        <a:pt x="327" y="79"/>
                      </a:cubicBezTo>
                      <a:close/>
                    </a:path>
                  </a:pathLst>
                </a:custGeom>
                <a:solidFill>
                  <a:schemeClr val="bg1"/>
                </a:solidFill>
                <a:ln>
                  <a:noFill/>
                </a:ln>
              </p:spPr>
              <p:txBody>
                <a:bodyPr vert="horz" wrap="square" lIns="62201" tIns="31101" rIns="62201" bIns="31101" numCol="1" anchor="t" anchorCtr="0" compatLnSpc="1">
                  <a:prstTxWarp prst="textNoShape">
                    <a:avLst/>
                  </a:prstTxWarp>
                </a:bodyPr>
                <a:lstStyle/>
                <a:p>
                  <a:pPr defTabSz="913950"/>
                  <a:endParaRPr lang="en-US" sz="1542" dirty="0">
                    <a:solidFill>
                      <a:srgbClr val="000000"/>
                    </a:solidFill>
                    <a:latin typeface="Times New Roman" panose="02020603050405020304" pitchFamily="18" charset="0"/>
                    <a:ea typeface="ＭＳ Ｐゴシック"/>
                    <a:cs typeface="Times New Roman" panose="02020603050405020304" pitchFamily="18" charset="0"/>
                  </a:endParaRPr>
                </a:p>
              </p:txBody>
            </p:sp>
          </p:grpSp>
        </p:grpSp>
        <p:sp>
          <p:nvSpPr>
            <p:cNvPr id="22" name="TextBox 21"/>
            <p:cNvSpPr txBox="1"/>
            <p:nvPr/>
          </p:nvSpPr>
          <p:spPr>
            <a:xfrm>
              <a:off x="5110808" y="2512014"/>
              <a:ext cx="1617759" cy="1185941"/>
            </a:xfrm>
            <a:prstGeom prst="rect">
              <a:avLst/>
            </a:prstGeom>
            <a:noFill/>
          </p:spPr>
          <p:txBody>
            <a:bodyPr wrap="square" lIns="124403" tIns="124403" rIns="124403" bIns="186604" rtlCol="0" anchor="ctr">
              <a:noAutofit/>
            </a:bodyPr>
            <a:lstStyle/>
            <a:p>
              <a:pPr algn="ctr" defTabSz="913950"/>
              <a:r>
                <a:rPr lang="en-GB" sz="2000" dirty="0">
                  <a:solidFill>
                    <a:prstClr val="white"/>
                  </a:solidFill>
                  <a:latin typeface="Times New Roman" panose="02020603050405020304" pitchFamily="18" charset="0"/>
                  <a:ea typeface="Calibri" charset="0"/>
                  <a:cs typeface="Times New Roman" panose="02020603050405020304" pitchFamily="18" charset="0"/>
                </a:rPr>
                <a:t>Government and Regulators</a:t>
              </a:r>
            </a:p>
          </p:txBody>
        </p:sp>
        <p:sp>
          <p:nvSpPr>
            <p:cNvPr id="23" name="TextBox 22"/>
            <p:cNvSpPr txBox="1"/>
            <p:nvPr/>
          </p:nvSpPr>
          <p:spPr>
            <a:xfrm>
              <a:off x="3546619" y="4998667"/>
              <a:ext cx="1736692" cy="1185941"/>
            </a:xfrm>
            <a:prstGeom prst="rect">
              <a:avLst/>
            </a:prstGeom>
            <a:noFill/>
          </p:spPr>
          <p:txBody>
            <a:bodyPr wrap="square" lIns="124403" tIns="124403" rIns="124403" bIns="186604" rtlCol="0" anchor="ctr">
              <a:noAutofit/>
            </a:bodyPr>
            <a:lstStyle/>
            <a:p>
              <a:pPr algn="ctr" defTabSz="913950"/>
              <a:r>
                <a:rPr lang="en-GB" sz="2000" dirty="0">
                  <a:solidFill>
                    <a:prstClr val="white"/>
                  </a:solidFill>
                  <a:latin typeface="Times New Roman" panose="02020603050405020304" pitchFamily="18" charset="0"/>
                  <a:ea typeface="Calibri" charset="0"/>
                  <a:cs typeface="Times New Roman" panose="02020603050405020304" pitchFamily="18" charset="0"/>
                </a:rPr>
                <a:t>Private Sector Critical Infrastructure Companies</a:t>
              </a:r>
            </a:p>
          </p:txBody>
        </p:sp>
        <p:sp>
          <p:nvSpPr>
            <p:cNvPr id="24" name="TextBox 23"/>
            <p:cNvSpPr txBox="1"/>
            <p:nvPr/>
          </p:nvSpPr>
          <p:spPr>
            <a:xfrm>
              <a:off x="6625185" y="4935533"/>
              <a:ext cx="1569941" cy="1185941"/>
            </a:xfrm>
            <a:prstGeom prst="rect">
              <a:avLst/>
            </a:prstGeom>
            <a:noFill/>
          </p:spPr>
          <p:txBody>
            <a:bodyPr wrap="square" lIns="124403" tIns="124403" rIns="124403" bIns="186604" rtlCol="0" anchor="ctr">
              <a:noAutofit/>
            </a:bodyPr>
            <a:lstStyle/>
            <a:p>
              <a:pPr algn="ctr" defTabSz="913950"/>
              <a:r>
                <a:rPr lang="en-GB" sz="2000" dirty="0">
                  <a:solidFill>
                    <a:prstClr val="white"/>
                  </a:solidFill>
                  <a:latin typeface="Times New Roman" panose="02020603050405020304" pitchFamily="18" charset="0"/>
                  <a:ea typeface="Calibri" charset="0"/>
                  <a:cs typeface="Times New Roman" panose="02020603050405020304" pitchFamily="18" charset="0"/>
                </a:rPr>
                <a:t>Society: Corporate and Private Consumers</a:t>
              </a:r>
            </a:p>
          </p:txBody>
        </p:sp>
        <p:sp>
          <p:nvSpPr>
            <p:cNvPr id="25" name="TextBox 24"/>
            <p:cNvSpPr txBox="1"/>
            <p:nvPr/>
          </p:nvSpPr>
          <p:spPr>
            <a:xfrm rot="3600000">
              <a:off x="6086049" y="3404269"/>
              <a:ext cx="2958354" cy="430959"/>
            </a:xfrm>
            <a:prstGeom prst="rect">
              <a:avLst/>
            </a:prstGeom>
            <a:noFill/>
          </p:spPr>
          <p:txBody>
            <a:bodyPr wrap="none" rtlCol="0">
              <a:spAutoFit/>
            </a:bodyPr>
            <a:lstStyle/>
            <a:p>
              <a:pPr defTabSz="913950"/>
              <a:r>
                <a:rPr lang="en-GB" sz="2200" dirty="0">
                  <a:solidFill>
                    <a:sysClr val="windowText" lastClr="000000"/>
                  </a:solidFill>
                  <a:latin typeface="Times New Roman" panose="02020603050405020304" pitchFamily="18" charset="0"/>
                  <a:ea typeface="Calibri" charset="0"/>
                  <a:cs typeface="Times New Roman" panose="02020603050405020304" pitchFamily="18" charset="0"/>
                </a:rPr>
                <a:t>Responsibility for safety</a:t>
              </a:r>
            </a:p>
          </p:txBody>
        </p:sp>
        <p:sp>
          <p:nvSpPr>
            <p:cNvPr id="26" name="TextBox 25"/>
            <p:cNvSpPr txBox="1"/>
            <p:nvPr/>
          </p:nvSpPr>
          <p:spPr>
            <a:xfrm rot="18000000">
              <a:off x="3370181" y="3355472"/>
              <a:ext cx="1612897" cy="430959"/>
            </a:xfrm>
            <a:prstGeom prst="rect">
              <a:avLst/>
            </a:prstGeom>
            <a:noFill/>
          </p:spPr>
          <p:txBody>
            <a:bodyPr wrap="square" rtlCol="0">
              <a:spAutoFit/>
            </a:bodyPr>
            <a:lstStyle/>
            <a:p>
              <a:pPr defTabSz="913950"/>
              <a:r>
                <a:rPr lang="en-GB" sz="2200" dirty="0">
                  <a:solidFill>
                    <a:sysClr val="windowText" lastClr="000000"/>
                  </a:solidFill>
                  <a:latin typeface="Times New Roman" panose="02020603050405020304" pitchFamily="18" charset="0"/>
                  <a:ea typeface="Calibri" charset="0"/>
                  <a:cs typeface="Times New Roman" panose="02020603050405020304" pitchFamily="18" charset="0"/>
                </a:rPr>
                <a:t>Do not own</a:t>
              </a:r>
            </a:p>
          </p:txBody>
        </p:sp>
        <p:sp>
          <p:nvSpPr>
            <p:cNvPr id="27" name="TextBox 26"/>
            <p:cNvSpPr txBox="1"/>
            <p:nvPr/>
          </p:nvSpPr>
          <p:spPr>
            <a:xfrm>
              <a:off x="265570" y="2124447"/>
              <a:ext cx="3778286" cy="2105411"/>
            </a:xfrm>
            <a:prstGeom prst="rect">
              <a:avLst/>
            </a:prstGeom>
            <a:noFill/>
          </p:spPr>
          <p:txBody>
            <a:bodyPr wrap="square" rtlCol="0" anchor="b">
              <a:noAutofit/>
            </a:bodyPr>
            <a:lstStyle/>
            <a:p>
              <a:pPr marL="414527" indent="-414527" defTabSz="913950">
                <a:buFont typeface="Arial" panose="020B0604020202020204" pitchFamily="34" charset="0"/>
                <a:buChar char="•"/>
              </a:pPr>
              <a:endParaRPr lang="en-GB" sz="2200" dirty="0" smtClean="0">
                <a:solidFill>
                  <a:srgbClr val="2D2D8A"/>
                </a:solidFill>
                <a:latin typeface="Times New Roman" panose="02020603050405020304" pitchFamily="18" charset="0"/>
                <a:ea typeface="Calibri" charset="0"/>
                <a:cs typeface="Times New Roman" panose="02020603050405020304" pitchFamily="18" charset="0"/>
              </a:endParaRPr>
            </a:p>
            <a:p>
              <a:pPr marL="414527" indent="-414527" defTabSz="913950">
                <a:buFont typeface="Arial" panose="020B0604020202020204" pitchFamily="34" charset="0"/>
                <a:buChar char="•"/>
              </a:pPr>
              <a:endParaRPr lang="en-GB" sz="2200" dirty="0">
                <a:solidFill>
                  <a:srgbClr val="2D2D8A"/>
                </a:solidFill>
                <a:latin typeface="Times New Roman" panose="02020603050405020304" pitchFamily="18" charset="0"/>
                <a:ea typeface="Calibri" charset="0"/>
                <a:cs typeface="Times New Roman" panose="02020603050405020304" pitchFamily="18" charset="0"/>
              </a:endParaRPr>
            </a:p>
            <a:p>
              <a:pPr marL="414527" indent="-414527" defTabSz="913950">
                <a:buFont typeface="Arial" panose="020B0604020202020204" pitchFamily="34" charset="0"/>
                <a:buChar char="•"/>
              </a:pPr>
              <a:r>
                <a:rPr lang="en-GB" sz="2200" dirty="0" smtClean="0">
                  <a:solidFill>
                    <a:srgbClr val="2D2D8A"/>
                  </a:solidFill>
                  <a:latin typeface="Times New Roman" panose="02020603050405020304" pitchFamily="18" charset="0"/>
                  <a:ea typeface="Calibri" charset="0"/>
                  <a:cs typeface="Times New Roman" panose="02020603050405020304" pitchFamily="18" charset="0"/>
                </a:rPr>
                <a:t>The “Triangle of Pain”…</a:t>
              </a:r>
            </a:p>
            <a:p>
              <a:pPr marL="414527" indent="-414527" defTabSz="913950">
                <a:buFont typeface="Arial" panose="020B0604020202020204" pitchFamily="34" charset="0"/>
                <a:buChar char="•"/>
              </a:pPr>
              <a:endParaRPr lang="en-GB" sz="2200" dirty="0" smtClean="0">
                <a:solidFill>
                  <a:srgbClr val="2D2D8A"/>
                </a:solidFill>
                <a:latin typeface="Times New Roman" panose="02020603050405020304" pitchFamily="18" charset="0"/>
                <a:ea typeface="Calibri" charset="0"/>
                <a:cs typeface="Times New Roman" panose="02020603050405020304" pitchFamily="18" charset="0"/>
              </a:endParaRPr>
            </a:p>
            <a:p>
              <a:pPr marL="414527" indent="-414527" defTabSz="913950">
                <a:buFont typeface="Arial" panose="020B0604020202020204" pitchFamily="34" charset="0"/>
                <a:buChar char="•"/>
              </a:pPr>
              <a:r>
                <a:rPr lang="en-GB" sz="2200" dirty="0" smtClean="0">
                  <a:solidFill>
                    <a:srgbClr val="2D2D8A"/>
                  </a:solidFill>
                  <a:latin typeface="Times New Roman" panose="02020603050405020304" pitchFamily="18" charset="0"/>
                  <a:ea typeface="Calibri" charset="0"/>
                  <a:cs typeface="Times New Roman" panose="02020603050405020304" pitchFamily="18" charset="0"/>
                </a:rPr>
                <a:t>Who </a:t>
              </a:r>
              <a:r>
                <a:rPr lang="en-GB" sz="2200" dirty="0">
                  <a:solidFill>
                    <a:srgbClr val="2D2D8A"/>
                  </a:solidFill>
                  <a:latin typeface="Times New Roman" panose="02020603050405020304" pitchFamily="18" charset="0"/>
                  <a:ea typeface="Calibri" charset="0"/>
                  <a:cs typeface="Times New Roman" panose="02020603050405020304" pitchFamily="18" charset="0"/>
                </a:rPr>
                <a:t>Bears the Risk?</a:t>
              </a:r>
            </a:p>
            <a:p>
              <a:pPr defTabSz="913950"/>
              <a:endParaRPr lang="en-GB" sz="2200" dirty="0">
                <a:solidFill>
                  <a:srgbClr val="2D2D8A"/>
                </a:solidFill>
                <a:latin typeface="Times New Roman" panose="02020603050405020304" pitchFamily="18" charset="0"/>
                <a:ea typeface="Calibri" charset="0"/>
                <a:cs typeface="Times New Roman" panose="02020603050405020304" pitchFamily="18" charset="0"/>
              </a:endParaRPr>
            </a:p>
            <a:p>
              <a:pPr marL="414527" indent="-414527" defTabSz="913950">
                <a:buFont typeface="Arial" panose="020B0604020202020204" pitchFamily="34" charset="0"/>
                <a:buChar char="•"/>
              </a:pPr>
              <a:r>
                <a:rPr lang="en-GB" sz="2200" dirty="0">
                  <a:solidFill>
                    <a:srgbClr val="2D2D8A"/>
                  </a:solidFill>
                  <a:latin typeface="Times New Roman" panose="02020603050405020304" pitchFamily="18" charset="0"/>
                  <a:ea typeface="Calibri" charset="0"/>
                  <a:cs typeface="Times New Roman" panose="02020603050405020304" pitchFamily="18" charset="0"/>
                </a:rPr>
                <a:t>Who Benefits from Resilience?</a:t>
              </a:r>
            </a:p>
          </p:txBody>
        </p:sp>
      </p:grpSp>
      <p:sp>
        <p:nvSpPr>
          <p:cNvPr id="28" name="Title 1"/>
          <p:cNvSpPr txBox="1">
            <a:spLocks/>
          </p:cNvSpPr>
          <p:nvPr/>
        </p:nvSpPr>
        <p:spPr>
          <a:xfrm>
            <a:off x="60960" y="169689"/>
            <a:ext cx="4275909" cy="506546"/>
          </a:xfrm>
          <a:prstGeom prst="rect">
            <a:avLst/>
          </a:prstGeom>
        </p:spPr>
        <p:txBody>
          <a:bodyPr/>
          <a:lstStyle>
            <a:lvl1pPr algn="l" defTabSz="914400" rtl="0" eaLnBrk="1" latinLnBrk="0" hangingPunct="1">
              <a:lnSpc>
                <a:spcPct val="90000"/>
              </a:lnSpc>
              <a:spcBef>
                <a:spcPct val="0"/>
              </a:spcBef>
              <a:buNone/>
              <a:defRPr sz="3600" b="1" kern="1200">
                <a:solidFill>
                  <a:srgbClr val="002060"/>
                </a:solidFill>
                <a:latin typeface="Times New Roman" panose="02020603050405020304" pitchFamily="18" charset="0"/>
                <a:ea typeface="+mj-ea"/>
                <a:cs typeface="Times New Roman" panose="02020603050405020304" pitchFamily="18" charset="0"/>
              </a:defRPr>
            </a:lvl1pPr>
          </a:lstStyle>
          <a:p>
            <a:r>
              <a:rPr lang="en-GB" dirty="0" smtClean="0"/>
              <a:t>What about Risks?</a:t>
            </a:r>
            <a:endParaRPr lang="en-GB" dirty="0"/>
          </a:p>
        </p:txBody>
      </p:sp>
      <p:sp>
        <p:nvSpPr>
          <p:cNvPr id="31" name="Title 1"/>
          <p:cNvSpPr txBox="1">
            <a:spLocks/>
          </p:cNvSpPr>
          <p:nvPr/>
        </p:nvSpPr>
        <p:spPr>
          <a:xfrm>
            <a:off x="0" y="950400"/>
            <a:ext cx="9144000" cy="680713"/>
          </a:xfrm>
          <a:prstGeom prst="rect">
            <a:avLst/>
          </a:prstGeom>
        </p:spPr>
        <p:txBody>
          <a:bodyPr/>
          <a:lstStyle>
            <a:lvl1pPr algn="l" defTabSz="914400" rtl="0" eaLnBrk="1" latinLnBrk="0" hangingPunct="1">
              <a:lnSpc>
                <a:spcPct val="90000"/>
              </a:lnSpc>
              <a:spcBef>
                <a:spcPct val="0"/>
              </a:spcBef>
              <a:buNone/>
              <a:defRPr sz="3600" b="1" kern="1200">
                <a:solidFill>
                  <a:srgbClr val="002060"/>
                </a:solidFill>
                <a:latin typeface="Times New Roman" panose="02020603050405020304" pitchFamily="18" charset="0"/>
                <a:ea typeface="+mj-ea"/>
                <a:cs typeface="Times New Roman" panose="02020603050405020304" pitchFamily="18" charset="0"/>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3400" b="0" i="0" u="none" strike="noStrike" kern="1200" cap="none" spc="0" normalizeH="0" baseline="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t>Optimising the Risk Equation…</a:t>
            </a:r>
            <a:endParaRPr kumimoji="0" lang="en-GB" sz="3400" b="0"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endParaRPr>
          </a:p>
        </p:txBody>
      </p:sp>
      <p:sp>
        <p:nvSpPr>
          <p:cNvPr id="32" name="Slide Number Placeholder 3"/>
          <p:cNvSpPr>
            <a:spLocks noGrp="1"/>
          </p:cNvSpPr>
          <p:nvPr>
            <p:ph type="sldNum" sz="quarter" idx="10"/>
          </p:nvPr>
        </p:nvSpPr>
        <p:spPr>
          <a:xfrm>
            <a:off x="6457950" y="6356350"/>
            <a:ext cx="2057400" cy="365125"/>
          </a:xfrm>
        </p:spPr>
        <p:txBody>
          <a:bodyPr/>
          <a:lstStyle/>
          <a:p>
            <a:r>
              <a:rPr lang="en-GB" dirty="0" smtClean="0"/>
              <a:t>8</a:t>
            </a:r>
            <a:endParaRPr lang="en-GB" dirty="0"/>
          </a:p>
        </p:txBody>
      </p:sp>
      <p:sp>
        <p:nvSpPr>
          <p:cNvPr id="33" name="TextBox 32"/>
          <p:cNvSpPr txBox="1"/>
          <p:nvPr/>
        </p:nvSpPr>
        <p:spPr>
          <a:xfrm>
            <a:off x="0" y="6550223"/>
            <a:ext cx="2453551" cy="307777"/>
          </a:xfrm>
          <a:prstGeom prst="rect">
            <a:avLst/>
          </a:prstGeom>
          <a:noFill/>
        </p:spPr>
        <p:txBody>
          <a:bodyPr wrap="square" rtlCol="0">
            <a:spAutoFit/>
          </a:bodyPr>
          <a:lstStyle/>
          <a:p>
            <a:pPr algn="ctr" defTabSz="913950"/>
            <a:r>
              <a:rPr lang="en-GB" sz="1400" i="1" dirty="0">
                <a:solidFill>
                  <a:sysClr val="windowText" lastClr="000000"/>
                </a:solidFill>
                <a:latin typeface="Times New Roman" panose="02020603050405020304" pitchFamily="18" charset="0"/>
                <a:ea typeface="Calibri" charset="0"/>
                <a:cs typeface="Times New Roman" panose="02020603050405020304" pitchFamily="18" charset="0"/>
              </a:rPr>
              <a:t>Courtesy of </a:t>
            </a:r>
            <a:r>
              <a:rPr lang="en-GB" sz="1400" i="1" dirty="0" smtClean="0">
                <a:solidFill>
                  <a:sysClr val="windowText" lastClr="000000"/>
                </a:solidFill>
                <a:latin typeface="Times New Roman" panose="02020603050405020304" pitchFamily="18" charset="0"/>
                <a:ea typeface="Calibri" charset="0"/>
                <a:cs typeface="Times New Roman" panose="02020603050405020304" pitchFamily="18" charset="0"/>
              </a:rPr>
              <a:t>Edward J. </a:t>
            </a:r>
            <a:r>
              <a:rPr lang="en-GB" sz="1400" i="1" dirty="0">
                <a:solidFill>
                  <a:sysClr val="windowText" lastClr="000000"/>
                </a:solidFill>
                <a:latin typeface="Times New Roman" panose="02020603050405020304" pitchFamily="18" charset="0"/>
                <a:ea typeface="Calibri" charset="0"/>
                <a:cs typeface="Times New Roman" panose="02020603050405020304" pitchFamily="18" charset="0"/>
              </a:rPr>
              <a:t>Oughton</a:t>
            </a:r>
          </a:p>
        </p:txBody>
      </p:sp>
    </p:spTree>
    <p:extLst>
      <p:ext uri="{BB962C8B-B14F-4D97-AF65-F5344CB8AC3E}">
        <p14:creationId xmlns:p14="http://schemas.microsoft.com/office/powerpoint/2010/main" val="580178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Economic Impacts</a:t>
            </a:r>
            <a:endParaRPr lang="en-GB" dirty="0"/>
          </a:p>
        </p:txBody>
      </p:sp>
      <p:sp>
        <p:nvSpPr>
          <p:cNvPr id="3" name="Content Placeholder 2"/>
          <p:cNvSpPr>
            <a:spLocks noGrp="1"/>
          </p:cNvSpPr>
          <p:nvPr>
            <p:ph idx="1"/>
          </p:nvPr>
        </p:nvSpPr>
        <p:spPr>
          <a:xfrm>
            <a:off x="0" y="1598462"/>
            <a:ext cx="9144000" cy="5070188"/>
          </a:xfrm>
        </p:spPr>
        <p:txBody>
          <a:bodyPr/>
          <a:lstStyle/>
          <a:p>
            <a:r>
              <a:rPr lang="en-GB" sz="2200" dirty="0"/>
              <a:t>The </a:t>
            </a:r>
            <a:r>
              <a:rPr lang="en-GB" sz="2200" dirty="0" smtClean="0"/>
              <a:t>risk and scenarios have </a:t>
            </a:r>
            <a:r>
              <a:rPr lang="en-GB" sz="2200" dirty="0"/>
              <a:t>to be regularly monitored and </a:t>
            </a:r>
            <a:r>
              <a:rPr lang="en-GB" sz="2200" dirty="0" smtClean="0"/>
              <a:t>updated (guided in the UK case </a:t>
            </a:r>
            <a:r>
              <a:rPr lang="en-GB" sz="2200" dirty="0"/>
              <a:t>by the </a:t>
            </a:r>
            <a:r>
              <a:rPr lang="en-GB" sz="2200" dirty="0" smtClean="0"/>
              <a:t>Space </a:t>
            </a:r>
            <a:r>
              <a:rPr lang="en-GB" sz="2200" dirty="0"/>
              <a:t>Environment Impacts Expert </a:t>
            </a:r>
            <a:r>
              <a:rPr lang="en-GB" sz="2200" dirty="0" smtClean="0"/>
              <a:t>Group – SEIEG).</a:t>
            </a:r>
            <a:endParaRPr lang="en-GB" sz="2200" dirty="0"/>
          </a:p>
          <a:p>
            <a:endParaRPr lang="en-GB" sz="2200" dirty="0" smtClean="0"/>
          </a:p>
          <a:p>
            <a:r>
              <a:rPr lang="en-GB" sz="2200" i="1" dirty="0" smtClean="0"/>
              <a:t>All </a:t>
            </a:r>
            <a:r>
              <a:rPr lang="en-GB" sz="2200" i="1" dirty="0"/>
              <a:t>aspects of society are interconnected making this a difficult task!</a:t>
            </a:r>
          </a:p>
          <a:p>
            <a:endParaRPr lang="en-GB" sz="2200" dirty="0" smtClean="0"/>
          </a:p>
          <a:p>
            <a:r>
              <a:rPr lang="en-GB" sz="2200" dirty="0" smtClean="0"/>
              <a:t>A </a:t>
            </a:r>
            <a:r>
              <a:rPr lang="en-GB" sz="2200" dirty="0"/>
              <a:t>clear financial benefit is derived from space weather forecasting.</a:t>
            </a:r>
          </a:p>
          <a:p>
            <a:pPr lvl="1"/>
            <a:endParaRPr lang="en-GB" sz="1000" dirty="0" smtClean="0"/>
          </a:p>
          <a:p>
            <a:pPr lvl="1"/>
            <a:r>
              <a:rPr lang="en-GB" sz="1800" dirty="0" smtClean="0"/>
              <a:t>Lessons </a:t>
            </a:r>
            <a:r>
              <a:rPr lang="en-GB" sz="1800" dirty="0"/>
              <a:t>learned from completed socio-economic studies (</a:t>
            </a:r>
            <a:r>
              <a:rPr lang="en-GB" sz="1800" i="1" dirty="0"/>
              <a:t>e.g.</a:t>
            </a:r>
            <a:r>
              <a:rPr lang="en-GB" sz="1800" dirty="0"/>
              <a:t> UKSA IPSP, University of Cambridge, </a:t>
            </a:r>
            <a:r>
              <a:rPr lang="en-GB" sz="1800" i="1" dirty="0"/>
              <a:t>etc</a:t>
            </a:r>
            <a:r>
              <a:rPr lang="en-GB" sz="1800" dirty="0"/>
              <a:t>…), and these are and will be applied to future pertinent studies.</a:t>
            </a:r>
          </a:p>
          <a:p>
            <a:pPr lvl="1"/>
            <a:endParaRPr lang="en-GB" sz="1000" dirty="0" smtClean="0"/>
          </a:p>
          <a:p>
            <a:pPr lvl="1"/>
            <a:r>
              <a:rPr lang="en-GB" sz="1800" dirty="0" smtClean="0"/>
              <a:t>Wider UK impact (with current forecasting) from the IPSP moderately-severe event case </a:t>
            </a:r>
            <a:r>
              <a:rPr lang="en-GB" sz="1800" dirty="0"/>
              <a:t>was </a:t>
            </a:r>
            <a:r>
              <a:rPr lang="en-GB" sz="1800" dirty="0" smtClean="0"/>
              <a:t>~€</a:t>
            </a:r>
            <a:r>
              <a:rPr lang="en-GB" sz="1800" dirty="0"/>
              <a:t>5B, but across Europe (including Scandinavia) </a:t>
            </a:r>
            <a:r>
              <a:rPr lang="en-GB" sz="1800" dirty="0" smtClean="0"/>
              <a:t>suggested impacts </a:t>
            </a:r>
            <a:r>
              <a:rPr lang="en-GB" sz="1800" dirty="0"/>
              <a:t>of up to €82B.</a:t>
            </a:r>
          </a:p>
          <a:p>
            <a:pPr lvl="1"/>
            <a:endParaRPr lang="en-GB" sz="1000" dirty="0" smtClean="0"/>
          </a:p>
          <a:p>
            <a:pPr lvl="1"/>
            <a:r>
              <a:rPr lang="en-GB" sz="1800" dirty="0" smtClean="0"/>
              <a:t>Loss </a:t>
            </a:r>
            <a:r>
              <a:rPr lang="en-GB" sz="1800" dirty="0"/>
              <a:t>of </a:t>
            </a:r>
            <a:r>
              <a:rPr lang="en-GB" sz="1800" dirty="0" smtClean="0"/>
              <a:t>power costs </a:t>
            </a:r>
            <a:r>
              <a:rPr lang="en-GB" sz="1800" dirty="0"/>
              <a:t>far outweigh the </a:t>
            </a:r>
            <a:r>
              <a:rPr lang="en-GB" sz="1800" dirty="0" smtClean="0"/>
              <a:t>civil </a:t>
            </a:r>
            <a:r>
              <a:rPr lang="en-GB" sz="1800" dirty="0"/>
              <a:t>aviation – but other sectors need greater study.</a:t>
            </a:r>
          </a:p>
          <a:p>
            <a:pPr lvl="1"/>
            <a:endParaRPr lang="en-GB" sz="1000" dirty="0" smtClean="0"/>
          </a:p>
          <a:p>
            <a:pPr lvl="1"/>
            <a:r>
              <a:rPr lang="en-GB" sz="1800" dirty="0" smtClean="0"/>
              <a:t>Similar </a:t>
            </a:r>
            <a:r>
              <a:rPr lang="en-GB" sz="1800" dirty="0"/>
              <a:t>such impact costs were derived by an ESA </a:t>
            </a:r>
            <a:r>
              <a:rPr lang="en-GB" sz="1800" dirty="0" smtClean="0"/>
              <a:t>socio-economic study</a:t>
            </a:r>
            <a:r>
              <a:rPr lang="en-GB" sz="1800" dirty="0"/>
              <a:t>.</a:t>
            </a:r>
          </a:p>
        </p:txBody>
      </p:sp>
      <p:sp>
        <p:nvSpPr>
          <p:cNvPr id="4" name="Slide Number Placeholder 3"/>
          <p:cNvSpPr>
            <a:spLocks noGrp="1"/>
          </p:cNvSpPr>
          <p:nvPr>
            <p:ph type="sldNum" sz="quarter" idx="10"/>
          </p:nvPr>
        </p:nvSpPr>
        <p:spPr/>
        <p:txBody>
          <a:bodyPr/>
          <a:lstStyle/>
          <a:p>
            <a:fld id="{940600FA-6DE6-4B83-84D2-3DF8FC41D849}" type="slidenum">
              <a:rPr lang="en-GB" smtClean="0"/>
              <a:pPr/>
              <a:t>8</a:t>
            </a:fld>
            <a:endParaRPr lang="en-GB" dirty="0"/>
          </a:p>
        </p:txBody>
      </p:sp>
      <p:sp>
        <p:nvSpPr>
          <p:cNvPr id="5" name="Title 1"/>
          <p:cNvSpPr txBox="1">
            <a:spLocks/>
          </p:cNvSpPr>
          <p:nvPr/>
        </p:nvSpPr>
        <p:spPr>
          <a:xfrm>
            <a:off x="0" y="950400"/>
            <a:ext cx="9144000" cy="680713"/>
          </a:xfrm>
          <a:prstGeom prst="rect">
            <a:avLst/>
          </a:prstGeom>
        </p:spPr>
        <p:txBody>
          <a:bodyPr/>
          <a:lstStyle>
            <a:lvl1pPr algn="l" defTabSz="914400" rtl="0" eaLnBrk="1" latinLnBrk="0" hangingPunct="1">
              <a:lnSpc>
                <a:spcPct val="90000"/>
              </a:lnSpc>
              <a:spcBef>
                <a:spcPct val="0"/>
              </a:spcBef>
              <a:buNone/>
              <a:defRPr sz="3600" b="1" kern="1200">
                <a:solidFill>
                  <a:srgbClr val="002060"/>
                </a:solidFill>
                <a:latin typeface="Times New Roman" panose="02020603050405020304" pitchFamily="18" charset="0"/>
                <a:ea typeface="+mj-ea"/>
                <a:cs typeface="Times New Roman" panose="02020603050405020304" pitchFamily="18"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400" b="0" i="0" u="none" strike="noStrike" kern="1200" cap="none" spc="0" normalizeH="0" baseline="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t>Reasonable worst-case scenario and understanding:</a:t>
            </a:r>
            <a:endParaRPr kumimoji="0" lang="en-GB" sz="3400" b="0"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endParaRPr>
          </a:p>
        </p:txBody>
      </p:sp>
      <p:sp>
        <p:nvSpPr>
          <p:cNvPr id="6" name="Date Placeholder 3"/>
          <p:cNvSpPr txBox="1">
            <a:spLocks/>
          </p:cNvSpPr>
          <p:nvPr/>
        </p:nvSpPr>
        <p:spPr>
          <a:xfrm>
            <a:off x="3959109" y="6492875"/>
            <a:ext cx="1225782"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defRPr sz="2358" kern="1200">
                <a:solidFill>
                  <a:schemeClr val="tx1"/>
                </a:solidFill>
                <a:latin typeface="Arial" charset="0"/>
                <a:ea typeface="ＭＳ Ｐゴシック" pitchFamily="84" charset="-128"/>
                <a:cs typeface="Times New Roman" panose="02020603050405020304" pitchFamily="18" charset="0"/>
              </a:defRPr>
            </a:lvl1pPr>
            <a:lvl2pPr marL="742517" indent="-285584" algn="l" defTabSz="457200" rtl="0" eaLnBrk="1" latinLnBrk="0" hangingPunct="1">
              <a:defRPr sz="2358" kern="1200">
                <a:solidFill>
                  <a:schemeClr val="tx1"/>
                </a:solidFill>
                <a:latin typeface="Arial" charset="0"/>
                <a:ea typeface="ＭＳ Ｐゴシック" pitchFamily="84" charset="-128"/>
                <a:cs typeface="+mn-cs"/>
              </a:defRPr>
            </a:lvl2pPr>
            <a:lvl3pPr marL="1142334" indent="-228468" algn="l" defTabSz="457200" rtl="0" eaLnBrk="1" latinLnBrk="0" hangingPunct="1">
              <a:defRPr sz="2358" kern="1200">
                <a:solidFill>
                  <a:schemeClr val="tx1"/>
                </a:solidFill>
                <a:latin typeface="Arial" charset="0"/>
                <a:ea typeface="ＭＳ Ｐゴシック" pitchFamily="84" charset="-128"/>
                <a:cs typeface="+mn-cs"/>
              </a:defRPr>
            </a:lvl3pPr>
            <a:lvl4pPr marL="1599267" indent="-228468" algn="l" defTabSz="457200" rtl="0" eaLnBrk="1" latinLnBrk="0" hangingPunct="1">
              <a:defRPr sz="2358" kern="1200">
                <a:solidFill>
                  <a:schemeClr val="tx1"/>
                </a:solidFill>
                <a:latin typeface="Arial" charset="0"/>
                <a:ea typeface="ＭＳ Ｐゴシック" pitchFamily="84" charset="-128"/>
                <a:cs typeface="+mn-cs"/>
              </a:defRPr>
            </a:lvl4pPr>
            <a:lvl5pPr marL="2056203" indent="-228468" algn="l" defTabSz="457200" rtl="0" eaLnBrk="1" latinLnBrk="0" hangingPunct="1">
              <a:defRPr sz="2358" kern="1200">
                <a:solidFill>
                  <a:schemeClr val="tx1"/>
                </a:solidFill>
                <a:latin typeface="Arial" charset="0"/>
                <a:ea typeface="ＭＳ Ｐゴシック" pitchFamily="84" charset="-128"/>
                <a:cs typeface="+mn-cs"/>
              </a:defRPr>
            </a:lvl5pPr>
            <a:lvl6pPr marL="2513136"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6pPr>
            <a:lvl7pPr marL="2970069"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7pPr>
            <a:lvl8pPr marL="3427003"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8pPr>
            <a:lvl9pPr marL="3883936"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9pPr>
          </a:lstStyle>
          <a:p>
            <a:pPr algn="l"/>
            <a:r>
              <a:rPr lang="en-US" altLang="en-US" sz="1000" dirty="0" smtClean="0">
                <a:latin typeface="Times New Roman" panose="02020603050405020304" pitchFamily="18" charset="0"/>
              </a:rPr>
              <a:t>© 2019 </a:t>
            </a:r>
            <a:r>
              <a:rPr lang="en-US" altLang="en-US" sz="1000" dirty="0" smtClean="0">
                <a:latin typeface="Times New Roman" panose="02020603050405020304" pitchFamily="18" charset="0"/>
              </a:rPr>
              <a:t>RAL Space </a:t>
            </a:r>
            <a:endParaRPr lang="en-US" altLang="en-US" sz="1000" dirty="0">
              <a:latin typeface="Times New Roman" panose="02020603050405020304" pitchFamily="18" charset="0"/>
            </a:endParaRPr>
          </a:p>
        </p:txBody>
      </p:sp>
    </p:spTree>
    <p:extLst>
      <p:ext uri="{BB962C8B-B14F-4D97-AF65-F5344CB8AC3E}">
        <p14:creationId xmlns:p14="http://schemas.microsoft.com/office/powerpoint/2010/main" val="347681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 Impact</a:t>
            </a:r>
            <a:endParaRPr lang="en-GB" dirty="0"/>
          </a:p>
        </p:txBody>
      </p:sp>
      <p:sp>
        <p:nvSpPr>
          <p:cNvPr id="4" name="Slide Number Placeholder 3"/>
          <p:cNvSpPr>
            <a:spLocks noGrp="1"/>
          </p:cNvSpPr>
          <p:nvPr>
            <p:ph type="sldNum" sz="quarter" idx="10"/>
          </p:nvPr>
        </p:nvSpPr>
        <p:spPr/>
        <p:txBody>
          <a:bodyPr/>
          <a:lstStyle/>
          <a:p>
            <a:fld id="{940600FA-6DE6-4B83-84D2-3DF8FC41D849}" type="slidenum">
              <a:rPr lang="en-GB" smtClean="0"/>
              <a:pPr/>
              <a:t>9</a:t>
            </a:fld>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000"/>
            <a:ext cx="9142473" cy="369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idx="1"/>
          </p:nvPr>
        </p:nvSpPr>
        <p:spPr>
          <a:xfrm>
            <a:off x="0" y="4809682"/>
            <a:ext cx="9144000" cy="2048318"/>
          </a:xfrm>
        </p:spPr>
        <p:txBody>
          <a:bodyPr/>
          <a:lstStyle/>
          <a:p>
            <a:r>
              <a:rPr lang="en-GB" sz="2200" dirty="0" smtClean="0"/>
              <a:t>SEIEG Sun-to-Earth Impact tree (above) developed in response to government request. </a:t>
            </a:r>
          </a:p>
          <a:p>
            <a:r>
              <a:rPr lang="en-GB" sz="2200" dirty="0" smtClean="0"/>
              <a:t>Government work now building on this to deepen sector-specific understanding on the </a:t>
            </a:r>
            <a:r>
              <a:rPr lang="en-GB" sz="2200" dirty="0"/>
              <a:t>scale of the </a:t>
            </a:r>
            <a:r>
              <a:rPr lang="en-GB" sz="2200" dirty="0" smtClean="0"/>
              <a:t>impacts, </a:t>
            </a:r>
            <a:r>
              <a:rPr lang="en-GB" sz="2200" dirty="0"/>
              <a:t>the level of understanding about the </a:t>
            </a:r>
            <a:r>
              <a:rPr lang="en-GB" sz="2200" dirty="0" smtClean="0"/>
              <a:t>impact, </a:t>
            </a:r>
            <a:r>
              <a:rPr lang="en-GB" sz="2200" dirty="0"/>
              <a:t>and the level of sector preparedness</a:t>
            </a:r>
            <a:r>
              <a:rPr lang="en-GB" sz="2200" dirty="0" smtClean="0"/>
              <a:t>.</a:t>
            </a:r>
            <a:endParaRPr lang="en-GB" sz="2200" dirty="0"/>
          </a:p>
        </p:txBody>
      </p:sp>
      <p:sp>
        <p:nvSpPr>
          <p:cNvPr id="10" name="Date Placeholder 3"/>
          <p:cNvSpPr txBox="1">
            <a:spLocks/>
          </p:cNvSpPr>
          <p:nvPr/>
        </p:nvSpPr>
        <p:spPr>
          <a:xfrm>
            <a:off x="3959109" y="6492875"/>
            <a:ext cx="1225782"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defRPr sz="2358" kern="1200">
                <a:solidFill>
                  <a:schemeClr val="tx1"/>
                </a:solidFill>
                <a:latin typeface="Arial" charset="0"/>
                <a:ea typeface="ＭＳ Ｐゴシック" pitchFamily="84" charset="-128"/>
                <a:cs typeface="Times New Roman" panose="02020603050405020304" pitchFamily="18" charset="0"/>
              </a:defRPr>
            </a:lvl1pPr>
            <a:lvl2pPr marL="742517" indent="-285584" algn="l" defTabSz="457200" rtl="0" eaLnBrk="1" latinLnBrk="0" hangingPunct="1">
              <a:defRPr sz="2358" kern="1200">
                <a:solidFill>
                  <a:schemeClr val="tx1"/>
                </a:solidFill>
                <a:latin typeface="Arial" charset="0"/>
                <a:ea typeface="ＭＳ Ｐゴシック" pitchFamily="84" charset="-128"/>
                <a:cs typeface="+mn-cs"/>
              </a:defRPr>
            </a:lvl2pPr>
            <a:lvl3pPr marL="1142334" indent="-228468" algn="l" defTabSz="457200" rtl="0" eaLnBrk="1" latinLnBrk="0" hangingPunct="1">
              <a:defRPr sz="2358" kern="1200">
                <a:solidFill>
                  <a:schemeClr val="tx1"/>
                </a:solidFill>
                <a:latin typeface="Arial" charset="0"/>
                <a:ea typeface="ＭＳ Ｐゴシック" pitchFamily="84" charset="-128"/>
                <a:cs typeface="+mn-cs"/>
              </a:defRPr>
            </a:lvl3pPr>
            <a:lvl4pPr marL="1599267" indent="-228468" algn="l" defTabSz="457200" rtl="0" eaLnBrk="1" latinLnBrk="0" hangingPunct="1">
              <a:defRPr sz="2358" kern="1200">
                <a:solidFill>
                  <a:schemeClr val="tx1"/>
                </a:solidFill>
                <a:latin typeface="Arial" charset="0"/>
                <a:ea typeface="ＭＳ Ｐゴシック" pitchFamily="84" charset="-128"/>
                <a:cs typeface="+mn-cs"/>
              </a:defRPr>
            </a:lvl4pPr>
            <a:lvl5pPr marL="2056203" indent="-228468" algn="l" defTabSz="457200" rtl="0" eaLnBrk="1" latinLnBrk="0" hangingPunct="1">
              <a:defRPr sz="2358" kern="1200">
                <a:solidFill>
                  <a:schemeClr val="tx1"/>
                </a:solidFill>
                <a:latin typeface="Arial" charset="0"/>
                <a:ea typeface="ＭＳ Ｐゴシック" pitchFamily="84" charset="-128"/>
                <a:cs typeface="+mn-cs"/>
              </a:defRPr>
            </a:lvl5pPr>
            <a:lvl6pPr marL="2513136"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6pPr>
            <a:lvl7pPr marL="2970069"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7pPr>
            <a:lvl8pPr marL="3427003"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8pPr>
            <a:lvl9pPr marL="3883936" indent="-228468" algn="l" defTabSz="457200" rtl="0" eaLnBrk="0" fontAlgn="base" latinLnBrk="0" hangingPunct="0">
              <a:spcBef>
                <a:spcPct val="0"/>
              </a:spcBef>
              <a:spcAft>
                <a:spcPct val="0"/>
              </a:spcAft>
              <a:defRPr sz="2358" kern="1200">
                <a:solidFill>
                  <a:schemeClr val="tx1"/>
                </a:solidFill>
                <a:latin typeface="Arial" charset="0"/>
                <a:ea typeface="ＭＳ Ｐゴシック" pitchFamily="84" charset="-128"/>
                <a:cs typeface="+mn-cs"/>
              </a:defRPr>
            </a:lvl9pPr>
          </a:lstStyle>
          <a:p>
            <a:pPr algn="l"/>
            <a:r>
              <a:rPr lang="en-US" altLang="en-US" sz="1000" dirty="0" smtClean="0">
                <a:latin typeface="Times New Roman" panose="02020603050405020304" pitchFamily="18" charset="0"/>
              </a:rPr>
              <a:t>© 2019 RAL Space </a:t>
            </a:r>
            <a:endParaRPr lang="en-US" altLang="en-US" sz="1000" dirty="0">
              <a:latin typeface="Times New Roman" panose="02020603050405020304" pitchFamily="18" charset="0"/>
            </a:endParaRPr>
          </a:p>
        </p:txBody>
      </p:sp>
    </p:spTree>
    <p:extLst>
      <p:ext uri="{BB962C8B-B14F-4D97-AF65-F5344CB8AC3E}">
        <p14:creationId xmlns:p14="http://schemas.microsoft.com/office/powerpoint/2010/main" val="149835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2740</TotalTime>
  <Words>1579</Words>
  <Application>Microsoft Office PowerPoint</Application>
  <PresentationFormat>On-screen Show (4:3)</PresentationFormat>
  <Paragraphs>227</Paragraphs>
  <Slides>13</Slides>
  <Notes>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ＭＳ Ｐゴシック</vt:lpstr>
      <vt:lpstr>Arial</vt:lpstr>
      <vt:lpstr>Calibri</vt:lpstr>
      <vt:lpstr>Times New Roman</vt:lpstr>
      <vt:lpstr>Office Theme</vt:lpstr>
      <vt:lpstr>Mario M. Bisi (1), Mike A. Hapgood (1), Richard A. Harrison (1), Mark Gibbs (2),  Catherine Burnett (2), and Mike Willis (3).  (1) RAL Space, UK Research and Innovation – Science &amp; Technology Facilities Council – Rutherford Appleton Laboratory, Harwell Campus, Oxfordshire, OX11 0QX, UK.  (2) Met Office Space Weather Operations Centre, Met Office, FitzRoy Road, Exeter, Devon, EX1 3PB, UK.  (3) UK Space Agency, Electron Building, Fermi Avenue, Harwell Campus, Oxfordshire, OX11 0QR, UK.</vt:lpstr>
      <vt:lpstr>Acknowledgements</vt:lpstr>
      <vt:lpstr>Work of SEIEG</vt:lpstr>
      <vt:lpstr>SWx as a Hazard?</vt:lpstr>
      <vt:lpstr>Assessing the Risk</vt:lpstr>
      <vt:lpstr>Our Understanding</vt:lpstr>
      <vt:lpstr>PowerPoint Presentation</vt:lpstr>
      <vt:lpstr>Economic Impacts</vt:lpstr>
      <vt:lpstr>Understand Impact</vt:lpstr>
      <vt:lpstr>Understand Impact</vt:lpstr>
      <vt:lpstr>Ongoing Work…</vt:lpstr>
      <vt:lpstr>UK SWx Strategy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Lambourne, Emma (STFC,RAL,RALSP)</dc:creator>
  <cp:lastModifiedBy>Bisi, Mario (STFC,RAL,RALSP)</cp:lastModifiedBy>
  <cp:revision>173</cp:revision>
  <dcterms:created xsi:type="dcterms:W3CDTF">2017-11-23T13:30:44Z</dcterms:created>
  <dcterms:modified xsi:type="dcterms:W3CDTF">2019-03-08T07:52:33Z</dcterms:modified>
</cp:coreProperties>
</file>