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5" r:id="rId3"/>
    <p:sldMasterId id="2147483690" r:id="rId4"/>
  </p:sldMasterIdLst>
  <p:notesMasterIdLst>
    <p:notesMasterId r:id="rId44"/>
  </p:notesMasterIdLst>
  <p:sldIdLst>
    <p:sldId id="294" r:id="rId5"/>
    <p:sldId id="306" r:id="rId6"/>
    <p:sldId id="304" r:id="rId7"/>
    <p:sldId id="389" r:id="rId8"/>
    <p:sldId id="379" r:id="rId9"/>
    <p:sldId id="302" r:id="rId10"/>
    <p:sldId id="398" r:id="rId11"/>
    <p:sldId id="399" r:id="rId12"/>
    <p:sldId id="392" r:id="rId13"/>
    <p:sldId id="400" r:id="rId14"/>
    <p:sldId id="393" r:id="rId15"/>
    <p:sldId id="394" r:id="rId16"/>
    <p:sldId id="396" r:id="rId17"/>
    <p:sldId id="385" r:id="rId18"/>
    <p:sldId id="303" r:id="rId19"/>
    <p:sldId id="397" r:id="rId20"/>
    <p:sldId id="403" r:id="rId21"/>
    <p:sldId id="262" r:id="rId22"/>
    <p:sldId id="390" r:id="rId23"/>
    <p:sldId id="395" r:id="rId24"/>
    <p:sldId id="402" r:id="rId25"/>
    <p:sldId id="404" r:id="rId26"/>
    <p:sldId id="401" r:id="rId27"/>
    <p:sldId id="380" r:id="rId28"/>
    <p:sldId id="391" r:id="rId29"/>
    <p:sldId id="297" r:id="rId30"/>
    <p:sldId id="259" r:id="rId31"/>
    <p:sldId id="314" r:id="rId32"/>
    <p:sldId id="269" r:id="rId33"/>
    <p:sldId id="367" r:id="rId34"/>
    <p:sldId id="263" r:id="rId35"/>
    <p:sldId id="270" r:id="rId36"/>
    <p:sldId id="372" r:id="rId37"/>
    <p:sldId id="356" r:id="rId38"/>
    <p:sldId id="368" r:id="rId39"/>
    <p:sldId id="357" r:id="rId40"/>
    <p:sldId id="369" r:id="rId41"/>
    <p:sldId id="340" r:id="rId42"/>
    <p:sldId id="335" r:id="rId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00"/>
    <a:srgbClr val="FFC125"/>
    <a:srgbClr val="698B22"/>
    <a:srgbClr val="E0FFFF"/>
    <a:srgbClr val="CAE1FF"/>
    <a:srgbClr val="FFFACD"/>
    <a:srgbClr val="EE4000"/>
    <a:srgbClr val="FF6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8B2924-0F34-42FE-9F0D-F07507A1F1DB}">
  <a:tblStyle styleId="{048B2924-0F34-42FE-9F0D-F07507A1F1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441BCF8-A6CF-4922-94F6-03055387D3B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98" autoAdjust="0"/>
  </p:normalViewPr>
  <p:slideViewPr>
    <p:cSldViewPr snapToGrid="0">
      <p:cViewPr varScale="1">
        <p:scale>
          <a:sx n="86" d="100"/>
          <a:sy n="86" d="100"/>
        </p:scale>
        <p:origin x="442"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135009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27" y="8684926"/>
            <a:ext cx="2972421" cy="457513"/>
          </a:xfrm>
          <a:prstGeom prst="rect">
            <a:avLst/>
          </a:prstGeom>
          <a:ln/>
        </p:spPr>
        <p:txBody>
          <a:bodyPr lIns="89730" tIns="44865" rIns="89730" bIns="44865"/>
          <a:lstStyle/>
          <a:p>
            <a:fld id="{CBD84B69-27E3-FD44-983A-1F654FA099D0}" type="slidenum">
              <a:rPr lang="en-US"/>
              <a:pPr/>
              <a:t>1</a:t>
            </a:fld>
            <a:endParaRPr lang="en-US" dirty="0"/>
          </a:p>
        </p:txBody>
      </p:sp>
      <p:sp>
        <p:nvSpPr>
          <p:cNvPr id="138242" name="Rectangle 2"/>
          <p:cNvSpPr>
            <a:spLocks noGrp="1" noRot="1" noChangeAspect="1" noChangeArrowheads="1" noTextEdit="1"/>
          </p:cNvSpPr>
          <p:nvPr>
            <p:ph type="sldImg"/>
          </p:nvPr>
        </p:nvSpPr>
        <p:spPr>
          <a:xfrm>
            <a:off x="1143000" y="685800"/>
            <a:ext cx="4572000" cy="3429000"/>
          </a:xfrm>
          <a:ln/>
        </p:spPr>
      </p:sp>
      <p:sp>
        <p:nvSpPr>
          <p:cNvPr id="138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7970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0d25fb8b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0d25fb8b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No comment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fe3a9df43_1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fe3a9df4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No comment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ff36a46ce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ff36a46c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No comment</a:t>
            </a:r>
          </a:p>
          <a:p>
            <a:pPr marL="0" lvl="0" indent="0" rtl="0">
              <a:spcBef>
                <a:spcPts val="0"/>
              </a:spcBef>
              <a:spcAft>
                <a:spcPts val="0"/>
              </a:spcAft>
              <a:buNone/>
            </a:pPr>
            <a:endParaRPr lang="en-US" dirty="0"/>
          </a:p>
          <a:p>
            <a:pPr marL="0" lvl="0" indent="0" rtl="0">
              <a:spcBef>
                <a:spcPts val="0"/>
              </a:spcBef>
              <a:spcAft>
                <a:spcPts val="0"/>
              </a:spcAft>
              <a:buNone/>
            </a:pPr>
            <a:r>
              <a:rPr lang="en" dirty="0"/>
              <a:t>Outliers in TSIS actuals around 20-60 beta are due to EVA activities, visiting vehicle docking events, payload MDM bounces, etc. artificially affecting the data. Note that the TSIS actuals was derived from data selected randomly, and is not a comprehensive dataset.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fe9716fc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fe9716fc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fe3a9df43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fe3a9df4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fe3a9df43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fe3a9df43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fe3a9df43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fe3a9df4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fe3a9df43_1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fe3a9df43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fe3a9df43_1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fe3a9df43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Moved  up to be near deployment sequence</a:t>
            </a:r>
          </a:p>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fe3a9df43_1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fe3a9df4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No comment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2" name="Picture 31" descr="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 y="10949"/>
            <a:ext cx="9144000" cy="6853084"/>
          </a:xfrm>
          <a:prstGeom prst="rect">
            <a:avLst/>
          </a:prstGeom>
        </p:spPr>
      </p:pic>
      <p:sp>
        <p:nvSpPr>
          <p:cNvPr id="8" name="Rectangle 21"/>
          <p:cNvSpPr>
            <a:spLocks noChangeArrowheads="1"/>
          </p:cNvSpPr>
          <p:nvPr/>
        </p:nvSpPr>
        <p:spPr bwMode="auto">
          <a:xfrm>
            <a:off x="-33567" y="4918076"/>
            <a:ext cx="9206143" cy="1006475"/>
          </a:xfrm>
          <a:prstGeom prst="rect">
            <a:avLst/>
          </a:prstGeom>
          <a:solidFill>
            <a:schemeClr val="bg1"/>
          </a:solidFill>
          <a:ln w="19050" algn="ctr">
            <a:noFill/>
            <a:round/>
            <a:headEnd/>
            <a:tailEnd/>
          </a:ln>
          <a:scene3d>
            <a:camera prst="orthographicFront"/>
            <a:lightRig rig="threePt" dir="t"/>
          </a:scene3d>
          <a:sp3d>
            <a:bevelT/>
          </a:sp3d>
        </p:spPr>
        <p:txBody>
          <a:bodyPr lIns="91429" tIns="45714" rIns="91429" bIns="45714"/>
          <a:lstStyle/>
          <a:p>
            <a:pPr eaLnBrk="0" fontAlgn="base" hangingPunct="0">
              <a:spcBef>
                <a:spcPct val="0"/>
              </a:spcBef>
              <a:spcAft>
                <a:spcPct val="0"/>
              </a:spcAft>
              <a:buClrTx/>
              <a:buFontTx/>
              <a:buNone/>
              <a:defRPr/>
            </a:pPr>
            <a:endParaRPr lang="en-US" sz="900" kern="1200">
              <a:solidFill>
                <a:srgbClr val="666666"/>
              </a:solidFill>
              <a:latin typeface="55 Helvetica Roman" pitchFamily="1" charset="0"/>
              <a:ea typeface="ＭＳ Ｐゴシック" charset="-128"/>
              <a:cs typeface="+mn-cs"/>
            </a:endParaRPr>
          </a:p>
        </p:txBody>
      </p:sp>
      <p:sp>
        <p:nvSpPr>
          <p:cNvPr id="47" name="Rectangle 2"/>
          <p:cNvSpPr>
            <a:spLocks noGrp="1" noChangeArrowheads="1"/>
          </p:cNvSpPr>
          <p:nvPr>
            <p:ph type="ctrTitle"/>
          </p:nvPr>
        </p:nvSpPr>
        <p:spPr>
          <a:xfrm>
            <a:off x="148624" y="2714428"/>
            <a:ext cx="6823677" cy="1269956"/>
          </a:xfrm>
        </p:spPr>
        <p:txBody>
          <a:bodyPr/>
          <a:lstStyle>
            <a:lvl1pPr algn="l">
              <a:defRPr sz="2800">
                <a:solidFill>
                  <a:schemeClr val="accent2"/>
                </a:solidFill>
              </a:defRPr>
            </a:lvl1pPr>
          </a:lstStyle>
          <a:p>
            <a:r>
              <a:rPr lang="en-US"/>
              <a:t>Click to edit Master title style</a:t>
            </a:r>
            <a:endParaRPr lang="en-US" dirty="0"/>
          </a:p>
        </p:txBody>
      </p:sp>
      <p:sp>
        <p:nvSpPr>
          <p:cNvPr id="48" name="Rectangle 3"/>
          <p:cNvSpPr>
            <a:spLocks noGrp="1" noChangeArrowheads="1"/>
          </p:cNvSpPr>
          <p:nvPr>
            <p:ph type="subTitle" idx="1"/>
          </p:nvPr>
        </p:nvSpPr>
        <p:spPr>
          <a:xfrm>
            <a:off x="5152355" y="5924551"/>
            <a:ext cx="3541874" cy="743147"/>
          </a:xfrm>
        </p:spPr>
        <p:txBody>
          <a:bodyPr/>
          <a:lstStyle>
            <a:lvl1pPr marL="0" indent="0" algn="r">
              <a:lnSpc>
                <a:spcPts val="1999"/>
              </a:lnSpc>
              <a:spcBef>
                <a:spcPts val="0"/>
              </a:spcBef>
              <a:spcAft>
                <a:spcPts val="0"/>
              </a:spcAft>
              <a:buFont typeface="AGaramond RegularSC" pitchFamily="1" charset="0"/>
              <a:buNone/>
              <a:defRPr sz="1600" b="1" i="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a:t>Click to edit Master subtitle style</a:t>
            </a:r>
            <a:endParaRPr lang="en-US" dirty="0"/>
          </a:p>
        </p:txBody>
      </p:sp>
      <p:sp>
        <p:nvSpPr>
          <p:cNvPr id="19" name="Rectangle 24"/>
          <p:cNvSpPr>
            <a:spLocks noChangeArrowheads="1"/>
          </p:cNvSpPr>
          <p:nvPr/>
        </p:nvSpPr>
        <p:spPr bwMode="auto">
          <a:xfrm>
            <a:off x="349250" y="374650"/>
            <a:ext cx="220503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09" rIns="91418" bIns="45709"/>
          <a:lstStyle/>
          <a:p>
            <a:pPr fontAlgn="base">
              <a:spcBef>
                <a:spcPct val="0"/>
              </a:spcBef>
              <a:spcAft>
                <a:spcPct val="0"/>
              </a:spcAft>
              <a:buClrTx/>
              <a:buFontTx/>
              <a:buNone/>
            </a:pPr>
            <a:r>
              <a:rPr lang="en-US" sz="700" kern="1200" dirty="0">
                <a:solidFill>
                  <a:srgbClr val="F3F5DD"/>
                </a:solidFill>
                <a:latin typeface="55 Helvetica Roman" pitchFamily="1" charset="0"/>
                <a:ea typeface="+mn-ea"/>
                <a:cs typeface="+mn-cs"/>
              </a:rPr>
              <a:t>National Aeronautics and  Space Administration</a:t>
            </a:r>
            <a:endParaRPr lang="en-US" sz="1800" kern="1200" dirty="0">
              <a:solidFill>
                <a:srgbClr val="F3F5DD"/>
              </a:solidFill>
              <a:latin typeface="55 Helvetica Roman" pitchFamily="1" charset="0"/>
              <a:ea typeface="+mn-ea"/>
              <a:cs typeface="+mn-cs"/>
            </a:endParaRPr>
          </a:p>
        </p:txBody>
      </p:sp>
      <p:pic>
        <p:nvPicPr>
          <p:cNvPr id="21" name="Picture 9"/>
          <p:cNvPicPr>
            <a:picLocks noChangeAspect="1" noChangeArrowheads="1"/>
          </p:cNvPicPr>
          <p:nvPr/>
        </p:nvPicPr>
        <p:blipFill>
          <a:blip r:embed="rId3">
            <a:clrChange>
              <a:clrFrom>
                <a:srgbClr val="000000"/>
              </a:clrFrom>
              <a:clrTo>
                <a:srgbClr val="000000">
                  <a:alpha val="0"/>
                </a:srgbClr>
              </a:clrTo>
            </a:clrChange>
            <a:lum contrast="14000"/>
            <a:extLst>
              <a:ext uri="{28A0092B-C50C-407E-A947-70E740481C1C}">
                <a14:useLocalDpi xmlns:a14="http://schemas.microsoft.com/office/drawing/2010/main" val="0"/>
              </a:ext>
            </a:extLst>
          </a:blip>
          <a:srcRect/>
          <a:stretch>
            <a:fillRect/>
          </a:stretch>
        </p:blipFill>
        <p:spPr bwMode="auto">
          <a:xfrm>
            <a:off x="8214680" y="225425"/>
            <a:ext cx="6858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a:spLocks noChangeArrowheads="1"/>
          </p:cNvSpPr>
          <p:nvPr/>
        </p:nvSpPr>
        <p:spPr bwMode="auto">
          <a:xfrm>
            <a:off x="-33567" y="4800601"/>
            <a:ext cx="9206143" cy="1123950"/>
          </a:xfrm>
          <a:prstGeom prst="rect">
            <a:avLst/>
          </a:prstGeom>
          <a:solidFill>
            <a:schemeClr val="tx1"/>
          </a:solidFill>
          <a:ln w="19050" algn="ctr">
            <a:solidFill>
              <a:schemeClr val="tx1"/>
            </a:solidFill>
            <a:round/>
            <a:headEnd/>
            <a:tailEnd/>
          </a:ln>
          <a:scene3d>
            <a:camera prst="orthographicFront"/>
            <a:lightRig rig="threePt" dir="t"/>
          </a:scene3d>
          <a:sp3d>
            <a:bevelT/>
          </a:sp3d>
        </p:spPr>
        <p:txBody>
          <a:bodyPr lIns="91429" tIns="45714" rIns="91429" bIns="45714"/>
          <a:lstStyle/>
          <a:p>
            <a:pPr eaLnBrk="0" fontAlgn="base" hangingPunct="0">
              <a:spcBef>
                <a:spcPct val="0"/>
              </a:spcBef>
              <a:spcAft>
                <a:spcPct val="0"/>
              </a:spcAft>
              <a:buClrTx/>
              <a:buFontTx/>
              <a:buNone/>
              <a:defRPr/>
            </a:pPr>
            <a:endParaRPr lang="en-US" sz="900" kern="1200">
              <a:solidFill>
                <a:srgbClr val="666666"/>
              </a:solidFill>
              <a:latin typeface="55 Helvetica Roman" pitchFamily="1" charset="0"/>
              <a:ea typeface="ＭＳ Ｐゴシック" charset="-128"/>
              <a:cs typeface="+mn-cs"/>
            </a:endParaRPr>
          </a:p>
        </p:txBody>
      </p:sp>
      <p:sp>
        <p:nvSpPr>
          <p:cNvPr id="23" name="Rectangle 28"/>
          <p:cNvSpPr>
            <a:spLocks noChangeArrowheads="1"/>
          </p:cNvSpPr>
          <p:nvPr/>
        </p:nvSpPr>
        <p:spPr bwMode="auto">
          <a:xfrm rot="16200000">
            <a:off x="6152188" y="2950464"/>
            <a:ext cx="4810785" cy="1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eaLnBrk="0" fontAlgn="base" hangingPunct="0">
              <a:spcBef>
                <a:spcPct val="0"/>
              </a:spcBef>
              <a:spcAft>
                <a:spcPct val="0"/>
              </a:spcAft>
              <a:buClrTx/>
              <a:buFontTx/>
              <a:buNone/>
            </a:pPr>
            <a:r>
              <a:rPr lang="en-US" sz="7600" kern="1200" dirty="0">
                <a:solidFill>
                  <a:srgbClr val="F0B037"/>
                </a:solidFill>
                <a:latin typeface="Arial Black" pitchFamily="34" charset="0"/>
                <a:ea typeface="+mn-ea"/>
                <a:cs typeface="Arial" charset="0"/>
              </a:rPr>
              <a:t>marshall</a:t>
            </a:r>
            <a:endParaRPr lang="en-US" sz="7600" kern="1200" dirty="0">
              <a:solidFill>
                <a:srgbClr val="F0B037"/>
              </a:solidFill>
              <a:latin typeface="Arial Black" pitchFamily="34" charset="0"/>
              <a:ea typeface="+mn-ea"/>
              <a:cs typeface="+mn-cs"/>
            </a:endParaRPr>
          </a:p>
        </p:txBody>
      </p:sp>
      <p:pic>
        <p:nvPicPr>
          <p:cNvPr id="28" name="Picture 2" descr="http://eoimages.gsfc.nasa.gov/images/imagerecords/7000/7529/Hinode_2006324_lrg.jpg"/>
          <p:cNvPicPr>
            <a:picLocks noChangeAspect="1" noChangeArrowheads="1"/>
          </p:cNvPicPr>
          <p:nvPr/>
        </p:nvPicPr>
        <p:blipFill rotWithShape="1">
          <a:blip r:embed="rId4"/>
          <a:srcRect r="5276"/>
          <a:stretch/>
        </p:blipFill>
        <p:spPr bwMode="auto">
          <a:xfrm>
            <a:off x="76200" y="4934137"/>
            <a:ext cx="1117600" cy="914400"/>
          </a:xfrm>
          <a:prstGeom prst="rect">
            <a:avLst/>
          </a:prstGeom>
          <a:noFill/>
          <a:ln w="12700">
            <a:solidFill>
              <a:schemeClr val="tx2">
                <a:lumMod val="60000"/>
                <a:lumOff val="40000"/>
              </a:schemeClr>
            </a:solidFill>
            <a:miter lim="800000"/>
            <a:headEnd/>
            <a:tailEnd/>
          </a:ln>
          <a:effectLst/>
        </p:spPr>
      </p:pic>
      <p:pic>
        <p:nvPicPr>
          <p:cNvPr id="29" name="Picture 2" descr="D:\Documents and Settings\ayelle\Desktop\Images\ISS\s134e010665.jpg"/>
          <p:cNvPicPr>
            <a:picLocks noChangeAspect="1" noChangeArrowheads="1"/>
          </p:cNvPicPr>
          <p:nvPr/>
        </p:nvPicPr>
        <p:blipFill>
          <a:blip r:embed="rId5"/>
          <a:srcRect/>
          <a:stretch>
            <a:fillRect/>
          </a:stretch>
        </p:blipFill>
        <p:spPr bwMode="auto">
          <a:xfrm>
            <a:off x="6154967" y="4934137"/>
            <a:ext cx="1117600" cy="9144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31" name="Picture 2" descr="http://www.nasa.gov/images/content/475897main_080421-Earth%2BSail_3023x2006.jpg"/>
          <p:cNvPicPr>
            <a:picLocks noChangeAspect="1" noChangeArrowheads="1"/>
          </p:cNvPicPr>
          <p:nvPr/>
        </p:nvPicPr>
        <p:blipFill rotWithShape="1">
          <a:blip r:embed="rId6"/>
          <a:srcRect l="12938" r="10319"/>
          <a:stretch/>
        </p:blipFill>
        <p:spPr bwMode="auto">
          <a:xfrm>
            <a:off x="3754827" y="4934137"/>
            <a:ext cx="111760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pic>
        <p:nvPicPr>
          <p:cNvPr id="34" name="Picture 33" descr="Full Moo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0801" y="2524328"/>
            <a:ext cx="295073" cy="295073"/>
          </a:xfrm>
          <a:prstGeom prst="rect">
            <a:avLst/>
          </a:prstGeom>
        </p:spPr>
      </p:pic>
      <p:pic>
        <p:nvPicPr>
          <p:cNvPr id="35" name="Picture 34" descr="Mar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9120" y="1179689"/>
            <a:ext cx="258032" cy="206426"/>
          </a:xfrm>
          <a:prstGeom prst="rect">
            <a:avLst/>
          </a:prstGeom>
        </p:spPr>
      </p:pic>
      <p:grpSp>
        <p:nvGrpSpPr>
          <p:cNvPr id="36" name="Group 35"/>
          <p:cNvGrpSpPr/>
          <p:nvPr/>
        </p:nvGrpSpPr>
        <p:grpSpPr>
          <a:xfrm>
            <a:off x="6557647" y="1981200"/>
            <a:ext cx="528954" cy="381001"/>
            <a:chOff x="6098415" y="1752599"/>
            <a:chExt cx="528954" cy="381001"/>
          </a:xfrm>
        </p:grpSpPr>
        <p:pic>
          <p:nvPicPr>
            <p:cNvPr id="37" name="Picture 36" descr="Bright Asteroid.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098415" y="1752599"/>
              <a:ext cx="528954" cy="381001"/>
            </a:xfrm>
            <a:prstGeom prst="rect">
              <a:avLst/>
            </a:prstGeom>
          </p:spPr>
        </p:pic>
        <p:sp>
          <p:nvSpPr>
            <p:cNvPr id="38" name="4-Point Star 37"/>
            <p:cNvSpPr/>
            <p:nvPr userDrawn="1"/>
          </p:nvSpPr>
          <p:spPr bwMode="auto">
            <a:xfrm>
              <a:off x="6310416" y="1870083"/>
              <a:ext cx="64008" cy="91440"/>
            </a:xfrm>
            <a:prstGeom prst="star4">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293" eaLnBrk="0" fontAlgn="base" hangingPunct="0">
                <a:spcBef>
                  <a:spcPct val="0"/>
                </a:spcBef>
                <a:spcAft>
                  <a:spcPct val="0"/>
                </a:spcAft>
                <a:buClrTx/>
                <a:buFontTx/>
                <a:buNone/>
              </a:pPr>
              <a:endParaRPr lang="en-US" sz="900" kern="1200">
                <a:solidFill>
                  <a:srgbClr val="666666"/>
                </a:solidFill>
                <a:latin typeface="55 Helvetica Roman" pitchFamily="1" charset="0"/>
                <a:ea typeface="+mn-ea"/>
                <a:cs typeface="+mn-cs"/>
              </a:endParaRPr>
            </a:p>
          </p:txBody>
        </p:sp>
      </p:grpSp>
      <p:pic>
        <p:nvPicPr>
          <p:cNvPr id="40" name="Picture 4" descr="http://www.nasa.gov/centers/wallops/images/content/743122main_IMG_948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087" t="21354" r="29631" b="4722"/>
          <a:stretch/>
        </p:blipFill>
        <p:spPr bwMode="auto">
          <a:xfrm>
            <a:off x="1281159" y="4934137"/>
            <a:ext cx="111760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44" name="Rectangle 43"/>
          <p:cNvSpPr>
            <a:spLocks noChangeArrowheads="1"/>
          </p:cNvSpPr>
          <p:nvPr/>
        </p:nvSpPr>
        <p:spPr bwMode="auto">
          <a:xfrm>
            <a:off x="349250" y="6408738"/>
            <a:ext cx="2205038" cy="273050"/>
          </a:xfrm>
          <a:prstGeom prst="rect">
            <a:avLst/>
          </a:prstGeom>
          <a:noFill/>
          <a:ln w="9525">
            <a:noFill/>
            <a:miter lim="800000"/>
            <a:headEnd/>
            <a:tailEnd/>
          </a:ln>
        </p:spPr>
        <p:txBody>
          <a:bodyPr lIns="91418" tIns="45709" rIns="91418" bIns="45709"/>
          <a:lstStyle/>
          <a:p>
            <a:pPr fontAlgn="base">
              <a:spcBef>
                <a:spcPct val="0"/>
              </a:spcBef>
              <a:spcAft>
                <a:spcPct val="0"/>
              </a:spcAft>
              <a:buClrTx/>
              <a:buFontTx/>
              <a:buNone/>
              <a:defRPr/>
            </a:pPr>
            <a:r>
              <a:rPr lang="en-US" sz="700" b="1" kern="1200">
                <a:solidFill>
                  <a:srgbClr val="F3F5DD"/>
                </a:solidFill>
                <a:latin typeface="55 Helvetica Roman" pitchFamily="1" charset="0"/>
                <a:ea typeface="+mn-ea"/>
                <a:cs typeface="Arial" pitchFamily="34" charset="0"/>
              </a:rPr>
              <a:t>www.nasa.gov</a:t>
            </a:r>
            <a:endParaRPr lang="en-US" sz="1800" b="1" kern="1200">
              <a:solidFill>
                <a:srgbClr val="F3F5DD"/>
              </a:solidFill>
              <a:latin typeface="55 Helvetica Roman" pitchFamily="1" charset="0"/>
              <a:ea typeface="+mn-ea"/>
              <a:cs typeface="Arial" pitchFamily="34" charset="0"/>
            </a:endParaRPr>
          </a:p>
        </p:txBody>
      </p:sp>
      <p:pic>
        <p:nvPicPr>
          <p:cNvPr id="1026" name="Picture 2" descr="C:\Users\ayelle\Desktop\-Images\SLS\SLS_10003_70t_Front_SM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2360" y="2011680"/>
            <a:ext cx="720090" cy="384048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http://www.jwst.nasa.gov/images2/mirror44_med.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773" r="2362"/>
          <a:stretch/>
        </p:blipFill>
        <p:spPr bwMode="auto">
          <a:xfrm>
            <a:off x="4959787" y="4934137"/>
            <a:ext cx="1107823"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pic>
        <p:nvPicPr>
          <p:cNvPr id="1028" name="Picture 4" descr="http://www.nasa.gov/images/content/310692main_image_1274_800-60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95" r="1609"/>
          <a:stretch/>
        </p:blipFill>
        <p:spPr bwMode="auto">
          <a:xfrm>
            <a:off x="2486119" y="4934137"/>
            <a:ext cx="118135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676804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41908" y="1261873"/>
            <a:ext cx="8452842" cy="519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xfrm>
            <a:off x="4154489" y="6457950"/>
            <a:ext cx="4303712" cy="306388"/>
          </a:xfrm>
          <a:ln/>
        </p:spPr>
        <p:txBody>
          <a:bodyPr/>
          <a:lstStyle>
            <a:lvl1pPr>
              <a:defRPr/>
            </a:lvl1pPr>
          </a:lstStyle>
          <a:p>
            <a:endParaRPr lang="en-US"/>
          </a:p>
        </p:txBody>
      </p:sp>
      <p:sp>
        <p:nvSpPr>
          <p:cNvPr id="5" name="Rectangle 6"/>
          <p:cNvSpPr>
            <a:spLocks noGrp="1" noChangeArrowheads="1"/>
          </p:cNvSpPr>
          <p:nvPr>
            <p:ph type="sldNum" sz="quarter" idx="11"/>
          </p:nvPr>
        </p:nvSpPr>
        <p:spPr>
          <a:xfrm>
            <a:off x="8458201" y="6457950"/>
            <a:ext cx="442913" cy="306388"/>
          </a:xfrm>
          <a:ln/>
        </p:spPr>
        <p:txBody>
          <a:bodyPr/>
          <a:lstStyle>
            <a:lvl1pPr>
              <a:defRPr sz="1000"/>
            </a:lvl1pPr>
          </a:lstStyle>
          <a:p>
            <a:fld id="{53A23B29-C133-C146-9C4F-0E9DC1F17388}" type="slidenum">
              <a:rPr lang="en-US" smtClean="0"/>
              <a:pPr/>
              <a:t>‹#›</a:t>
            </a:fld>
            <a:endParaRPr lang="en-US" dirty="0"/>
          </a:p>
        </p:txBody>
      </p:sp>
      <p:sp>
        <p:nvSpPr>
          <p:cNvPr id="6" name="TextBox 5"/>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153297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41908" y="1258869"/>
            <a:ext cx="8452843" cy="4728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2"/>
          </p:nvPr>
        </p:nvSpPr>
        <p:spPr>
          <a:xfrm>
            <a:off x="341908" y="5985462"/>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7"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376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1908" y="1261872"/>
            <a:ext cx="3983074" cy="3429000"/>
          </a:xfrm>
        </p:spPr>
        <p:txBody>
          <a:bodyPr/>
          <a:lstStyle>
            <a:lvl1pPr>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0546"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2039910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and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11"/>
          <p:cNvSpPr>
            <a:spLocks noGrp="1"/>
          </p:cNvSpPr>
          <p:nvPr>
            <p:ph sz="quarter" idx="12"/>
          </p:nvPr>
        </p:nvSpPr>
        <p:spPr>
          <a:xfrm>
            <a:off x="341908" y="5985462"/>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Content Placeholder 2"/>
          <p:cNvSpPr>
            <a:spLocks noGrp="1"/>
          </p:cNvSpPr>
          <p:nvPr>
            <p:ph sz="half" idx="1"/>
          </p:nvPr>
        </p:nvSpPr>
        <p:spPr>
          <a:xfrm>
            <a:off x="341908" y="1261872"/>
            <a:ext cx="3983074"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10546"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9"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8682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6550" y="15876"/>
            <a:ext cx="8458200" cy="836613"/>
          </a:xfrm>
        </p:spPr>
        <p:txBody>
          <a:bodyPr/>
          <a:lstStyle>
            <a:lvl1pPr>
              <a:defRPr sz="2800"/>
            </a:lvl1pPr>
          </a:lstStyle>
          <a:p>
            <a:r>
              <a:rPr lang="en-US"/>
              <a:t>Click to edit Master title style</a:t>
            </a:r>
            <a:endParaRPr lang="en-US" dirty="0"/>
          </a:p>
        </p:txBody>
      </p:sp>
      <p:sp>
        <p:nvSpPr>
          <p:cNvPr id="5" name="Content Placeholder 11"/>
          <p:cNvSpPr>
            <a:spLocks noGrp="1"/>
          </p:cNvSpPr>
          <p:nvPr>
            <p:ph sz="quarter" idx="12"/>
          </p:nvPr>
        </p:nvSpPr>
        <p:spPr>
          <a:xfrm>
            <a:off x="341908" y="5985462"/>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Content Placeholder 2"/>
          <p:cNvSpPr>
            <a:spLocks noGrp="1"/>
          </p:cNvSpPr>
          <p:nvPr>
            <p:ph sz="half" idx="1"/>
          </p:nvPr>
        </p:nvSpPr>
        <p:spPr>
          <a:xfrm>
            <a:off x="336550"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3173857"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3"/>
          </p:nvPr>
        </p:nvSpPr>
        <p:spPr>
          <a:xfrm>
            <a:off x="6005830"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5"/>
          <p:cNvSpPr>
            <a:spLocks noGrp="1" noChangeArrowheads="1"/>
          </p:cNvSpPr>
          <p:nvPr>
            <p:ph type="ftr" sz="quarter" idx="14"/>
          </p:nvPr>
        </p:nvSpPr>
        <p:spPr>
          <a:ln/>
        </p:spPr>
        <p:txBody>
          <a:bodyPr/>
          <a:lstStyle>
            <a:lvl1pPr>
              <a:defRPr/>
            </a:lvl1pPr>
          </a:lstStyle>
          <a:p>
            <a:r>
              <a:rPr lang="en-US"/>
              <a:t>36.342 ”Hi-C 2.1"  MIC</a:t>
            </a:r>
            <a:endParaRPr lang="en-US" dirty="0"/>
          </a:p>
        </p:txBody>
      </p:sp>
      <p:sp>
        <p:nvSpPr>
          <p:cNvPr id="10" name="Rectangle 6"/>
          <p:cNvSpPr>
            <a:spLocks noGrp="1" noChangeArrowheads="1"/>
          </p:cNvSpPr>
          <p:nvPr>
            <p:ph type="sldNum" sz="quarter" idx="15"/>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854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0" y="33708"/>
            <a:ext cx="8229023" cy="811867"/>
          </a:xfrm>
        </p:spPr>
        <p:txBody>
          <a:bodyPr/>
          <a:lstStyle>
            <a:lvl1pPr>
              <a:defRPr sz="2800"/>
            </a:lvl1pPr>
          </a:lstStyle>
          <a:p>
            <a:r>
              <a:rPr lang="en-US"/>
              <a:t>Click to edit Master title style</a:t>
            </a:r>
            <a:endParaRPr lang="en-US" dirty="0"/>
          </a:p>
        </p:txBody>
      </p:sp>
      <p:sp>
        <p:nvSpPr>
          <p:cNvPr id="3" name="Text Placeholder 2"/>
          <p:cNvSpPr>
            <a:spLocks noGrp="1"/>
          </p:cNvSpPr>
          <p:nvPr>
            <p:ph type="body" idx="1"/>
          </p:nvPr>
        </p:nvSpPr>
        <p:spPr>
          <a:xfrm>
            <a:off x="457489" y="1143000"/>
            <a:ext cx="4039465" cy="640136"/>
          </a:xfrm>
        </p:spPr>
        <p:txBody>
          <a:bodyPr anchor="b"/>
          <a:lstStyle>
            <a:lvl1pPr marL="0" indent="0">
              <a:buNone/>
              <a:defRPr sz="2200" b="1"/>
            </a:lvl1pPr>
            <a:lvl2pPr marL="410243" indent="0">
              <a:buNone/>
              <a:defRPr sz="1800" b="1"/>
            </a:lvl2pPr>
            <a:lvl3pPr marL="820487" indent="0">
              <a:buNone/>
              <a:defRPr sz="1600" b="1"/>
            </a:lvl3pPr>
            <a:lvl4pPr marL="1230730" indent="0">
              <a:buNone/>
              <a:defRPr sz="1400" b="1"/>
            </a:lvl4pPr>
            <a:lvl5pPr marL="1640973" indent="0">
              <a:buNone/>
              <a:defRPr sz="1400" b="1"/>
            </a:lvl5pPr>
            <a:lvl6pPr marL="2051216" indent="0">
              <a:buNone/>
              <a:defRPr sz="1400" b="1"/>
            </a:lvl6pPr>
            <a:lvl7pPr marL="2461461" indent="0">
              <a:buNone/>
              <a:defRPr sz="1400" b="1"/>
            </a:lvl7pPr>
            <a:lvl8pPr marL="2871703" indent="0">
              <a:buNone/>
              <a:defRPr sz="1400" b="1"/>
            </a:lvl8pPr>
            <a:lvl9pPr marL="328194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4" y="1143000"/>
            <a:ext cx="4040909" cy="640136"/>
          </a:xfrm>
        </p:spPr>
        <p:txBody>
          <a:bodyPr anchor="b"/>
          <a:lstStyle>
            <a:lvl1pPr marL="0" indent="0">
              <a:buNone/>
              <a:defRPr sz="2200" b="1"/>
            </a:lvl1pPr>
            <a:lvl2pPr marL="410243" indent="0">
              <a:buNone/>
              <a:defRPr sz="1800" b="1"/>
            </a:lvl2pPr>
            <a:lvl3pPr marL="820487" indent="0">
              <a:buNone/>
              <a:defRPr sz="1600" b="1"/>
            </a:lvl3pPr>
            <a:lvl4pPr marL="1230730" indent="0">
              <a:buNone/>
              <a:defRPr sz="1400" b="1"/>
            </a:lvl4pPr>
            <a:lvl5pPr marL="1640973" indent="0">
              <a:buNone/>
              <a:defRPr sz="1400" b="1"/>
            </a:lvl5pPr>
            <a:lvl6pPr marL="2051216" indent="0">
              <a:buNone/>
              <a:defRPr sz="1400" b="1"/>
            </a:lvl6pPr>
            <a:lvl7pPr marL="2461461" indent="0">
              <a:buNone/>
              <a:defRPr sz="1400" b="1"/>
            </a:lvl7pPr>
            <a:lvl8pPr marL="2871703" indent="0">
              <a:buNone/>
              <a:defRPr sz="1400" b="1"/>
            </a:lvl8pPr>
            <a:lvl9pPr marL="328194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4"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41352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endParaRPr lang="en-US"/>
          </a:p>
        </p:txBody>
      </p:sp>
      <p:sp>
        <p:nvSpPr>
          <p:cNvPr id="4"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
        <p:nvSpPr>
          <p:cNvPr id="5" name="TextBox 4"/>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540741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 Takeaway">
    <p:spTree>
      <p:nvGrpSpPr>
        <p:cNvPr id="1" name=""/>
        <p:cNvGrpSpPr/>
        <p:nvPr/>
      </p:nvGrpSpPr>
      <p:grpSpPr>
        <a:xfrm>
          <a:off x="0" y="0"/>
          <a:ext cx="0" cy="0"/>
          <a:chOff x="0" y="0"/>
          <a:chExt cx="0" cy="0"/>
        </a:xfrm>
      </p:grpSpPr>
      <p:sp>
        <p:nvSpPr>
          <p:cNvPr id="4" name="Title 1"/>
          <p:cNvSpPr>
            <a:spLocks noGrp="1"/>
          </p:cNvSpPr>
          <p:nvPr>
            <p:ph type="title"/>
          </p:nvPr>
        </p:nvSpPr>
        <p:spPr>
          <a:xfrm>
            <a:off x="341908" y="15876"/>
            <a:ext cx="8452842" cy="836613"/>
          </a:xfrm>
        </p:spPr>
        <p:txBody>
          <a:bodyPr/>
          <a:lstStyle>
            <a:lvl1pPr>
              <a:defRPr sz="2800"/>
            </a:lvl1pPr>
          </a:lstStyle>
          <a:p>
            <a:r>
              <a:rPr lang="en-US"/>
              <a:t>Click to edit Master title style</a:t>
            </a:r>
            <a:endParaRPr lang="en-US" dirty="0"/>
          </a:p>
        </p:txBody>
      </p:sp>
      <p:sp>
        <p:nvSpPr>
          <p:cNvPr id="5" name="Content Placeholder 11"/>
          <p:cNvSpPr>
            <a:spLocks noGrp="1"/>
          </p:cNvSpPr>
          <p:nvPr>
            <p:ph sz="quarter" idx="12"/>
          </p:nvPr>
        </p:nvSpPr>
        <p:spPr>
          <a:xfrm>
            <a:off x="249672" y="5989320"/>
            <a:ext cx="8669193"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7"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609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1" name="Google Shape;21;p4"/>
          <p:cNvCxnSpPr/>
          <p:nvPr/>
        </p:nvCxnSpPr>
        <p:spPr>
          <a:xfrm>
            <a:off x="-13225" y="766400"/>
            <a:ext cx="9170400" cy="16200"/>
          </a:xfrm>
          <a:prstGeom prst="straightConnector1">
            <a:avLst/>
          </a:prstGeom>
          <a:noFill/>
          <a:ln w="28575" cap="flat" cmpd="sng">
            <a:solidFill>
              <a:srgbClr val="F68B00"/>
            </a:solidFill>
            <a:prstDash val="solid"/>
            <a:round/>
            <a:headEnd type="none" w="med" len="med"/>
            <a:tailEnd type="none" w="med" len="med"/>
          </a:ln>
        </p:spPr>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0" y="273144"/>
            <a:ext cx="8229023" cy="565056"/>
          </a:xfrm>
        </p:spPr>
        <p:txBody>
          <a:bodyPr anchor="b"/>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3574762" y="1066801"/>
            <a:ext cx="5111750" cy="506001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490" y="1066801"/>
            <a:ext cx="3007591" cy="5060017"/>
          </a:xfrm>
        </p:spPr>
        <p:txBody>
          <a:bodyPr/>
          <a:lstStyle>
            <a:lvl1pPr marL="0" indent="0">
              <a:buNone/>
              <a:defRPr sz="1300"/>
            </a:lvl1pPr>
            <a:lvl2pPr marL="410243" indent="0">
              <a:buNone/>
              <a:defRPr sz="1100"/>
            </a:lvl2pPr>
            <a:lvl3pPr marL="820487" indent="0">
              <a:buNone/>
              <a:defRPr sz="900"/>
            </a:lvl3pPr>
            <a:lvl4pPr marL="1230730" indent="0">
              <a:buNone/>
              <a:defRPr sz="800"/>
            </a:lvl4pPr>
            <a:lvl5pPr marL="1640973" indent="0">
              <a:buNone/>
              <a:defRPr sz="800"/>
            </a:lvl5pPr>
            <a:lvl6pPr marL="2051216" indent="0">
              <a:buNone/>
              <a:defRPr sz="800"/>
            </a:lvl6pPr>
            <a:lvl7pPr marL="2461461" indent="0">
              <a:buNone/>
              <a:defRPr sz="800"/>
            </a:lvl7pPr>
            <a:lvl8pPr marL="2871703" indent="0">
              <a:buNone/>
              <a:defRPr sz="800"/>
            </a:lvl8pPr>
            <a:lvl9pPr marL="3281946" indent="0">
              <a:buNone/>
              <a:defRPr sz="8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1388934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4817"/>
            <a:ext cx="7924800" cy="567297"/>
          </a:xfrm>
        </p:spPr>
        <p:txBody>
          <a:bodyPr anchor="b"/>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1792433" y="1252259"/>
            <a:ext cx="5486977" cy="4115360"/>
          </a:xfrm>
        </p:spPr>
        <p:txBody>
          <a:bodyPr/>
          <a:lstStyle>
            <a:lvl1pPr marL="0" indent="0">
              <a:buNone/>
              <a:defRPr sz="2900"/>
            </a:lvl1pPr>
            <a:lvl2pPr marL="410243" indent="0">
              <a:buNone/>
              <a:defRPr sz="2500"/>
            </a:lvl2pPr>
            <a:lvl3pPr marL="820487" indent="0">
              <a:buNone/>
              <a:defRPr sz="2200"/>
            </a:lvl3pPr>
            <a:lvl4pPr marL="1230730" indent="0">
              <a:buNone/>
              <a:defRPr sz="1800"/>
            </a:lvl4pPr>
            <a:lvl5pPr marL="1640973" indent="0">
              <a:buNone/>
              <a:defRPr sz="1800"/>
            </a:lvl5pPr>
            <a:lvl6pPr marL="2051216" indent="0">
              <a:buNone/>
              <a:defRPr sz="1800"/>
            </a:lvl6pPr>
            <a:lvl7pPr marL="2461461" indent="0">
              <a:buNone/>
              <a:defRPr sz="1800"/>
            </a:lvl7pPr>
            <a:lvl8pPr marL="2871703" indent="0">
              <a:buNone/>
              <a:defRPr sz="1800"/>
            </a:lvl8pPr>
            <a:lvl9pPr marL="3281946" indent="0">
              <a:buNone/>
              <a:defRPr sz="18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433" y="5367618"/>
            <a:ext cx="5486977" cy="804022"/>
          </a:xfrm>
        </p:spPr>
        <p:txBody>
          <a:bodyPr/>
          <a:lstStyle>
            <a:lvl1pPr marL="0" indent="0">
              <a:buNone/>
              <a:defRPr sz="1300"/>
            </a:lvl1pPr>
            <a:lvl2pPr marL="410243" indent="0">
              <a:buNone/>
              <a:defRPr sz="1100"/>
            </a:lvl2pPr>
            <a:lvl3pPr marL="820487" indent="0">
              <a:buNone/>
              <a:defRPr sz="900"/>
            </a:lvl3pPr>
            <a:lvl4pPr marL="1230730" indent="0">
              <a:buNone/>
              <a:defRPr sz="800"/>
            </a:lvl4pPr>
            <a:lvl5pPr marL="1640973" indent="0">
              <a:buNone/>
              <a:defRPr sz="800"/>
            </a:lvl5pPr>
            <a:lvl6pPr marL="2051216" indent="0">
              <a:buNone/>
              <a:defRPr sz="800"/>
            </a:lvl6pPr>
            <a:lvl7pPr marL="2461461" indent="0">
              <a:buNone/>
              <a:defRPr sz="800"/>
            </a:lvl7pPr>
            <a:lvl8pPr marL="2871703" indent="0">
              <a:buNone/>
              <a:defRPr sz="800"/>
            </a:lvl8pPr>
            <a:lvl9pPr marL="3281946" indent="0">
              <a:buNone/>
              <a:defRPr sz="8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470260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defTabSz="914293" eaLnBrk="0" fontAlgn="base" hangingPunct="0">
              <a:spcBef>
                <a:spcPct val="0"/>
              </a:spcBef>
              <a:spcAft>
                <a:spcPct val="0"/>
              </a:spcAft>
              <a:buClrTx/>
              <a:buFontTx/>
              <a:buNone/>
            </a:pPr>
            <a:endParaRPr lang="en-US" sz="900" kern="1200">
              <a:solidFill>
                <a:srgbClr val="666666"/>
              </a:solidFill>
              <a:latin typeface="55 Helvetica Roman" pitchFamily="1" charset="0"/>
              <a:ea typeface="+mn-ea"/>
              <a:cs typeface="+mn-cs"/>
            </a:endParaRPr>
          </a:p>
        </p:txBody>
      </p:sp>
      <p:sp>
        <p:nvSpPr>
          <p:cNvPr id="2" name="Rectangle 5"/>
          <p:cNvSpPr>
            <a:spLocks noGrp="1" noChangeArrowheads="1"/>
          </p:cNvSpPr>
          <p:nvPr>
            <p:ph type="ftr" sz="quarter" idx="10"/>
          </p:nvPr>
        </p:nvSpPr>
        <p:spPr>
          <a:ln/>
        </p:spPr>
        <p:txBody>
          <a:bodyPr/>
          <a:lstStyle>
            <a:lvl1pPr>
              <a:defRPr/>
            </a:lvl1pPr>
          </a:lstStyle>
          <a:p>
            <a:endParaRPr lang="en-US"/>
          </a:p>
        </p:txBody>
      </p:sp>
      <p:sp>
        <p:nvSpPr>
          <p:cNvPr id="3"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
        <p:nvSpPr>
          <p:cNvPr id="5" name="TextBox 4"/>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795316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 Chart">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defTabSz="914293" eaLnBrk="0" fontAlgn="base" hangingPunct="0">
              <a:spcBef>
                <a:spcPct val="0"/>
              </a:spcBef>
              <a:spcAft>
                <a:spcPct val="0"/>
              </a:spcAft>
              <a:buClrTx/>
              <a:buFontTx/>
              <a:buNone/>
            </a:pPr>
            <a:endParaRPr lang="en-US" sz="900" kern="1200">
              <a:solidFill>
                <a:srgbClr val="666666"/>
              </a:solidFill>
              <a:latin typeface="55 Helvetica Roman" pitchFamily="1" charset="0"/>
              <a:ea typeface="+mn-ea"/>
              <a:cs typeface="+mn-cs"/>
            </a:endParaRPr>
          </a:p>
        </p:txBody>
      </p:sp>
      <p:sp>
        <p:nvSpPr>
          <p:cNvPr id="2" name="Rectangle 5"/>
          <p:cNvSpPr>
            <a:spLocks noGrp="1" noChangeArrowheads="1"/>
          </p:cNvSpPr>
          <p:nvPr>
            <p:ph type="ftr" sz="quarter" idx="10"/>
          </p:nvPr>
        </p:nvSpPr>
        <p:spPr>
          <a:ln/>
        </p:spPr>
        <p:txBody>
          <a:bodyPr/>
          <a:lstStyle>
            <a:lvl1pPr>
              <a:defRPr/>
            </a:lvl1pPr>
          </a:lstStyle>
          <a:p>
            <a:r>
              <a:rPr lang="en-US"/>
              <a:t>36.342 ”Hi-C 2.1"  MIC</a:t>
            </a:r>
            <a:endParaRPr lang="en-US" dirty="0"/>
          </a:p>
        </p:txBody>
      </p:sp>
      <p:sp>
        <p:nvSpPr>
          <p:cNvPr id="3"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4993" y="2590801"/>
            <a:ext cx="2414017" cy="1994817"/>
          </a:xfrm>
          <a:prstGeom prst="rect">
            <a:avLst/>
          </a:prstGeom>
        </p:spPr>
      </p:pic>
    </p:spTree>
    <p:extLst>
      <p:ext uri="{BB962C8B-B14F-4D97-AF65-F5344CB8AC3E}">
        <p14:creationId xmlns:p14="http://schemas.microsoft.com/office/powerpoint/2010/main" val="3610694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9"/>
            <a:ext cx="9144000" cy="6853084"/>
          </a:xfrm>
          <a:prstGeom prst="rect">
            <a:avLst/>
          </a:prstGeom>
        </p:spPr>
      </p:pic>
      <p:sp>
        <p:nvSpPr>
          <p:cNvPr id="2" name="Title 1"/>
          <p:cNvSpPr>
            <a:spLocks noGrp="1"/>
          </p:cNvSpPr>
          <p:nvPr>
            <p:ph type="title"/>
          </p:nvPr>
        </p:nvSpPr>
        <p:spPr>
          <a:xfrm>
            <a:off x="722313" y="4406901"/>
            <a:ext cx="7772400" cy="1362075"/>
          </a:xfrm>
        </p:spPr>
        <p:txBody>
          <a:bodyPr anchor="t"/>
          <a:lstStyle>
            <a:lvl1pPr algn="l">
              <a:defRPr sz="3200" b="1" cap="all">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bg1"/>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5" indent="0">
              <a:buNone/>
              <a:defRPr sz="1400">
                <a:solidFill>
                  <a:schemeClr val="tx1">
                    <a:tint val="75000"/>
                  </a:schemeClr>
                </a:solidFill>
              </a:defRPr>
            </a:lvl7pPr>
            <a:lvl8pPr marL="3199706" indent="0">
              <a:buNone/>
              <a:defRPr sz="1400">
                <a:solidFill>
                  <a:schemeClr val="tx1">
                    <a:tint val="75000"/>
                  </a:schemeClr>
                </a:solidFill>
              </a:defRPr>
            </a:lvl8pPr>
            <a:lvl9pPr marL="36568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lIns="91429" tIns="45714" rIns="91429" bIns="45714"/>
          <a:lstStyle>
            <a:lvl1pPr>
              <a:defRPr>
                <a:solidFill>
                  <a:schemeClr val="bg1">
                    <a:lumMod val="95000"/>
                  </a:schemeClr>
                </a:solidFill>
              </a:defRPr>
            </a:lvl1pPr>
          </a:lstStyle>
          <a:p>
            <a:pPr eaLnBrk="0" fontAlgn="base" hangingPunct="0">
              <a:spcBef>
                <a:spcPct val="0"/>
              </a:spcBef>
              <a:spcAft>
                <a:spcPct val="0"/>
              </a:spcAft>
              <a:buClrTx/>
              <a:buFontTx/>
              <a:buNone/>
            </a:pPr>
            <a:fld id="{CCB9AE78-9F8D-C340-973E-AA38BBF71A05}" type="datetimeFigureOut">
              <a:rPr lang="en-US" sz="800" kern="1200" smtClean="0">
                <a:solidFill>
                  <a:prstClr val="white">
                    <a:lumMod val="95000"/>
                  </a:prstClr>
                </a:solidFill>
                <a:latin typeface="55 Helvetica Roman" pitchFamily="1" charset="0"/>
                <a:ea typeface="+mn-ea"/>
                <a:cs typeface="+mn-cs"/>
              </a:rPr>
              <a:pPr eaLnBrk="0" fontAlgn="base" hangingPunct="0">
                <a:spcBef>
                  <a:spcPct val="0"/>
                </a:spcBef>
                <a:spcAft>
                  <a:spcPct val="0"/>
                </a:spcAft>
                <a:buClrTx/>
                <a:buFontTx/>
                <a:buNone/>
              </a:pPr>
              <a:t>3/15/2019</a:t>
            </a:fld>
            <a:endParaRPr lang="en-US" sz="800" kern="1200">
              <a:solidFill>
                <a:prstClr val="white">
                  <a:lumMod val="95000"/>
                </a:prstClr>
              </a:solidFill>
              <a:latin typeface="55 Helvetica Roman" pitchFamily="1" charset="0"/>
              <a:ea typeface="+mn-ea"/>
              <a:cs typeface="+mn-cs"/>
            </a:endParaRP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solidFill>
                <a:prstClr val="white">
                  <a:lumMod val="9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schemeClr val="bg1">
                    <a:lumMod val="95000"/>
                  </a:schemeClr>
                </a:solidFill>
              </a:defRPr>
            </a:lvl1pPr>
          </a:lstStyle>
          <a:p>
            <a:fld id="{53A23B29-C133-C146-9C4F-0E9DC1F17388}" type="slidenum">
              <a:rPr lang="en-US" smtClean="0">
                <a:solidFill>
                  <a:prstClr val="white">
                    <a:lumMod val="95000"/>
                  </a:prstClr>
                </a:solidFill>
              </a:rPr>
              <a:pPr/>
              <a:t>‹#›</a:t>
            </a:fld>
            <a:endParaRPr lang="en-US">
              <a:solidFill>
                <a:prstClr val="white">
                  <a:lumMod val="95000"/>
                </a:prstClr>
              </a:solidFill>
            </a:endParaRPr>
          </a:p>
        </p:txBody>
      </p:sp>
      <p:pic>
        <p:nvPicPr>
          <p:cNvPr id="8" name="Picture 7" descr="Full Mo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202" y="2356254"/>
            <a:ext cx="295073" cy="295073"/>
          </a:xfrm>
          <a:prstGeom prst="rect">
            <a:avLst/>
          </a:prstGeom>
        </p:spPr>
      </p:pic>
      <p:pic>
        <p:nvPicPr>
          <p:cNvPr id="9" name="Picture 8" descr="Mar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946453"/>
            <a:ext cx="258032" cy="206426"/>
          </a:xfrm>
          <a:prstGeom prst="rect">
            <a:avLst/>
          </a:prstGeom>
        </p:spPr>
      </p:pic>
      <p:grpSp>
        <p:nvGrpSpPr>
          <p:cNvPr id="10" name="Group 9"/>
          <p:cNvGrpSpPr/>
          <p:nvPr/>
        </p:nvGrpSpPr>
        <p:grpSpPr>
          <a:xfrm>
            <a:off x="7340138" y="1825650"/>
            <a:ext cx="528954" cy="381001"/>
            <a:chOff x="6557646" y="1981199"/>
            <a:chExt cx="528954" cy="381001"/>
          </a:xfrm>
        </p:grpSpPr>
        <p:pic>
          <p:nvPicPr>
            <p:cNvPr id="11" name="Picture 10" descr="Bright Asteroid.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7646" y="1981199"/>
              <a:ext cx="528954" cy="381001"/>
            </a:xfrm>
            <a:prstGeom prst="rect">
              <a:avLst/>
            </a:prstGeom>
          </p:spPr>
        </p:pic>
        <p:sp>
          <p:nvSpPr>
            <p:cNvPr id="12" name="4-Point Star 11"/>
            <p:cNvSpPr/>
            <p:nvPr userDrawn="1"/>
          </p:nvSpPr>
          <p:spPr bwMode="auto">
            <a:xfrm>
              <a:off x="6769647" y="2098683"/>
              <a:ext cx="64008" cy="91440"/>
            </a:xfrm>
            <a:prstGeom prst="star4">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202" eaLnBrk="0" fontAlgn="base" hangingPunct="0">
                <a:spcBef>
                  <a:spcPct val="0"/>
                </a:spcBef>
                <a:spcAft>
                  <a:spcPct val="0"/>
                </a:spcAft>
                <a:buClrTx/>
                <a:buFontTx/>
                <a:buNone/>
              </a:pPr>
              <a:endParaRPr lang="en-US" sz="900" kern="1200">
                <a:solidFill>
                  <a:srgbClr val="666666"/>
                </a:solidFill>
                <a:latin typeface="55 Helvetica Roman" pitchFamily="1" charset="0"/>
                <a:ea typeface="+mn-ea"/>
                <a:cs typeface="+mn-cs"/>
              </a:endParaRPr>
            </a:p>
          </p:txBody>
        </p:sp>
      </p:grpSp>
      <p:sp>
        <p:nvSpPr>
          <p:cNvPr id="13" name="TextBox 12"/>
          <p:cNvSpPr txBox="1"/>
          <p:nvPr userDrawn="1"/>
        </p:nvSpPr>
        <p:spPr>
          <a:xfrm>
            <a:off x="413184" y="5906895"/>
            <a:ext cx="3935924" cy="282896"/>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 </a:t>
            </a:r>
            <a:r>
              <a:rPr lang="mr-IN" sz="1300" b="1" kern="1200" dirty="0">
                <a:solidFill>
                  <a:srgbClr val="F0B037"/>
                </a:solidFill>
                <a:ea typeface="+mn-ea"/>
                <a:cs typeface="+mn-cs"/>
              </a:rPr>
              <a:t>–</a:t>
            </a:r>
            <a:r>
              <a:rPr lang="en-US" sz="1300" b="1" kern="1200" dirty="0">
                <a:solidFill>
                  <a:srgbClr val="F0B037"/>
                </a:solidFill>
                <a:ea typeface="+mn-ea"/>
                <a:cs typeface="+mn-cs"/>
              </a:rPr>
              <a:t> Do Not Distribute</a:t>
            </a:r>
          </a:p>
        </p:txBody>
      </p:sp>
    </p:spTree>
    <p:extLst>
      <p:ext uri="{BB962C8B-B14F-4D97-AF65-F5344CB8AC3E}">
        <p14:creationId xmlns:p14="http://schemas.microsoft.com/office/powerpoint/2010/main" val="233883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2" name="Picture 31" descr="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 y="10948"/>
            <a:ext cx="9144000" cy="6853084"/>
          </a:xfrm>
          <a:prstGeom prst="rect">
            <a:avLst/>
          </a:prstGeom>
        </p:spPr>
      </p:pic>
      <p:sp>
        <p:nvSpPr>
          <p:cNvPr id="8" name="Rectangle 21"/>
          <p:cNvSpPr>
            <a:spLocks noChangeArrowheads="1"/>
          </p:cNvSpPr>
          <p:nvPr/>
        </p:nvSpPr>
        <p:spPr bwMode="auto">
          <a:xfrm>
            <a:off x="-33568" y="4918075"/>
            <a:ext cx="9206143" cy="1006475"/>
          </a:xfrm>
          <a:prstGeom prst="rect">
            <a:avLst/>
          </a:prstGeom>
          <a:solidFill>
            <a:schemeClr val="bg1"/>
          </a:solidFill>
          <a:ln w="19050" algn="ctr">
            <a:noFill/>
            <a:round/>
            <a:headEnd/>
            <a:tailEnd/>
          </a:ln>
          <a:scene3d>
            <a:camera prst="orthographicFront"/>
            <a:lightRig rig="threePt" dir="t"/>
          </a:scene3d>
          <a:sp3d>
            <a:bevelT/>
          </a:sp3d>
        </p:spPr>
        <p:txBody>
          <a:bodyPr/>
          <a:lstStyle/>
          <a:p>
            <a:pPr>
              <a:defRPr/>
            </a:pPr>
            <a:endParaRPr lang="en-US" sz="900">
              <a:latin typeface="55 Helvetica Roman" pitchFamily="1" charset="0"/>
              <a:ea typeface="ＭＳ Ｐゴシック" charset="-128"/>
            </a:endParaRPr>
          </a:p>
        </p:txBody>
      </p:sp>
      <p:sp>
        <p:nvSpPr>
          <p:cNvPr id="47" name="Rectangle 2"/>
          <p:cNvSpPr>
            <a:spLocks noGrp="1" noChangeArrowheads="1"/>
          </p:cNvSpPr>
          <p:nvPr>
            <p:ph type="ctrTitle"/>
          </p:nvPr>
        </p:nvSpPr>
        <p:spPr>
          <a:xfrm>
            <a:off x="148623" y="2714428"/>
            <a:ext cx="6823677" cy="1269956"/>
          </a:xfrm>
        </p:spPr>
        <p:txBody>
          <a:bodyPr/>
          <a:lstStyle>
            <a:lvl1pPr algn="l">
              <a:defRPr sz="2800">
                <a:solidFill>
                  <a:schemeClr val="accent2"/>
                </a:solidFill>
              </a:defRPr>
            </a:lvl1pPr>
          </a:lstStyle>
          <a:p>
            <a:r>
              <a:rPr lang="en-US"/>
              <a:t>Click to edit Master title style</a:t>
            </a:r>
            <a:endParaRPr lang="en-US" dirty="0"/>
          </a:p>
        </p:txBody>
      </p:sp>
      <p:sp>
        <p:nvSpPr>
          <p:cNvPr id="48" name="Rectangle 3"/>
          <p:cNvSpPr>
            <a:spLocks noGrp="1" noChangeArrowheads="1"/>
          </p:cNvSpPr>
          <p:nvPr>
            <p:ph type="subTitle" idx="1"/>
          </p:nvPr>
        </p:nvSpPr>
        <p:spPr>
          <a:xfrm>
            <a:off x="5152354" y="5924550"/>
            <a:ext cx="3541874" cy="743147"/>
          </a:xfrm>
        </p:spPr>
        <p:txBody>
          <a:bodyPr/>
          <a:lstStyle>
            <a:lvl1pPr marL="0" indent="0" algn="r">
              <a:lnSpc>
                <a:spcPts val="2000"/>
              </a:lnSpc>
              <a:spcBef>
                <a:spcPts val="0"/>
              </a:spcBef>
              <a:spcAft>
                <a:spcPts val="0"/>
              </a:spcAft>
              <a:buFont typeface="AGaramond RegularSC" pitchFamily="1" charset="0"/>
              <a:buNone/>
              <a:defRPr sz="1600" b="1" i="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a:t>Click to edit Master subtitle style</a:t>
            </a:r>
            <a:endParaRPr lang="en-US" dirty="0"/>
          </a:p>
        </p:txBody>
      </p:sp>
      <p:sp>
        <p:nvSpPr>
          <p:cNvPr id="19" name="Rectangle 24"/>
          <p:cNvSpPr>
            <a:spLocks noChangeArrowheads="1"/>
          </p:cNvSpPr>
          <p:nvPr/>
        </p:nvSpPr>
        <p:spPr bwMode="auto">
          <a:xfrm>
            <a:off x="349250" y="374650"/>
            <a:ext cx="220503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p>
            <a:pPr eaLnBrk="1" hangingPunct="1"/>
            <a:r>
              <a:rPr lang="en-US" sz="700" dirty="0">
                <a:solidFill>
                  <a:srgbClr val="F3F5DD"/>
                </a:solidFill>
              </a:rPr>
              <a:t>National Aeronautics and  Space Administration</a:t>
            </a:r>
            <a:endParaRPr lang="en-US" sz="1800" dirty="0">
              <a:solidFill>
                <a:srgbClr val="F3F5DD"/>
              </a:solidFill>
            </a:endParaRPr>
          </a:p>
        </p:txBody>
      </p:sp>
      <p:pic>
        <p:nvPicPr>
          <p:cNvPr id="21" name="Picture 9"/>
          <p:cNvPicPr>
            <a:picLocks noChangeAspect="1" noChangeArrowheads="1"/>
          </p:cNvPicPr>
          <p:nvPr/>
        </p:nvPicPr>
        <p:blipFill>
          <a:blip r:embed="rId3">
            <a:clrChange>
              <a:clrFrom>
                <a:srgbClr val="000000"/>
              </a:clrFrom>
              <a:clrTo>
                <a:srgbClr val="000000">
                  <a:alpha val="0"/>
                </a:srgbClr>
              </a:clrTo>
            </a:clrChange>
            <a:lum contrast="14000"/>
            <a:extLst>
              <a:ext uri="{28A0092B-C50C-407E-A947-70E740481C1C}">
                <a14:useLocalDpi xmlns:a14="http://schemas.microsoft.com/office/drawing/2010/main" val="0"/>
              </a:ext>
            </a:extLst>
          </a:blip>
          <a:srcRect/>
          <a:stretch>
            <a:fillRect/>
          </a:stretch>
        </p:blipFill>
        <p:spPr bwMode="auto">
          <a:xfrm>
            <a:off x="8214680" y="225425"/>
            <a:ext cx="6858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a:spLocks noChangeArrowheads="1"/>
          </p:cNvSpPr>
          <p:nvPr/>
        </p:nvSpPr>
        <p:spPr bwMode="auto">
          <a:xfrm>
            <a:off x="-33568" y="4800601"/>
            <a:ext cx="9206143" cy="1123950"/>
          </a:xfrm>
          <a:prstGeom prst="rect">
            <a:avLst/>
          </a:prstGeom>
          <a:solidFill>
            <a:schemeClr val="tx1"/>
          </a:solidFill>
          <a:ln w="19050" algn="ctr">
            <a:solidFill>
              <a:schemeClr val="tx1"/>
            </a:solidFill>
            <a:round/>
            <a:headEnd/>
            <a:tailEnd/>
          </a:ln>
          <a:scene3d>
            <a:camera prst="orthographicFront"/>
            <a:lightRig rig="threePt" dir="t"/>
          </a:scene3d>
          <a:sp3d>
            <a:bevelT/>
          </a:sp3d>
        </p:spPr>
        <p:txBody>
          <a:bodyPr/>
          <a:lstStyle/>
          <a:p>
            <a:pPr>
              <a:defRPr/>
            </a:pPr>
            <a:endParaRPr lang="en-US" sz="900">
              <a:latin typeface="55 Helvetica Roman" pitchFamily="1" charset="0"/>
              <a:ea typeface="ＭＳ Ｐゴシック" charset="-128"/>
            </a:endParaRPr>
          </a:p>
        </p:txBody>
      </p:sp>
      <p:sp>
        <p:nvSpPr>
          <p:cNvPr id="23" name="Rectangle 28"/>
          <p:cNvSpPr>
            <a:spLocks noChangeArrowheads="1"/>
          </p:cNvSpPr>
          <p:nvPr/>
        </p:nvSpPr>
        <p:spPr bwMode="auto">
          <a:xfrm rot="16200000">
            <a:off x="6157280" y="2951162"/>
            <a:ext cx="48006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7600" dirty="0">
                <a:solidFill>
                  <a:srgbClr val="F0B037"/>
                </a:solidFill>
                <a:latin typeface="Arial Black" pitchFamily="34" charset="0"/>
                <a:cs typeface="Arial" charset="0"/>
              </a:rPr>
              <a:t>marshall</a:t>
            </a:r>
            <a:endParaRPr lang="en-US" sz="7600" dirty="0">
              <a:solidFill>
                <a:srgbClr val="F0B037"/>
              </a:solidFill>
              <a:latin typeface="Arial Black" pitchFamily="34" charset="0"/>
            </a:endParaRPr>
          </a:p>
        </p:txBody>
      </p:sp>
      <p:pic>
        <p:nvPicPr>
          <p:cNvPr id="28" name="Picture 2" descr="http://eoimages.gsfc.nasa.gov/images/imagerecords/7000/7529/Hinode_2006324_lrg.jpg"/>
          <p:cNvPicPr>
            <a:picLocks noChangeAspect="1" noChangeArrowheads="1"/>
          </p:cNvPicPr>
          <p:nvPr/>
        </p:nvPicPr>
        <p:blipFill rotWithShape="1">
          <a:blip r:embed="rId4"/>
          <a:srcRect r="5276"/>
          <a:stretch/>
        </p:blipFill>
        <p:spPr bwMode="auto">
          <a:xfrm>
            <a:off x="76200" y="4934137"/>
            <a:ext cx="1117600" cy="914400"/>
          </a:xfrm>
          <a:prstGeom prst="rect">
            <a:avLst/>
          </a:prstGeom>
          <a:noFill/>
          <a:ln w="12700">
            <a:solidFill>
              <a:schemeClr val="tx2">
                <a:lumMod val="60000"/>
                <a:lumOff val="40000"/>
              </a:schemeClr>
            </a:solidFill>
            <a:miter lim="800000"/>
            <a:headEnd/>
            <a:tailEnd/>
          </a:ln>
          <a:effectLst/>
        </p:spPr>
      </p:pic>
      <p:pic>
        <p:nvPicPr>
          <p:cNvPr id="29" name="Picture 2" descr="D:\Documents and Settings\ayelle\Desktop\Images\ISS\s134e010665.jpg"/>
          <p:cNvPicPr>
            <a:picLocks noChangeAspect="1" noChangeArrowheads="1"/>
          </p:cNvPicPr>
          <p:nvPr/>
        </p:nvPicPr>
        <p:blipFill>
          <a:blip r:embed="rId5"/>
          <a:srcRect/>
          <a:stretch>
            <a:fillRect/>
          </a:stretch>
        </p:blipFill>
        <p:spPr bwMode="auto">
          <a:xfrm>
            <a:off x="6154967" y="4934137"/>
            <a:ext cx="1117600" cy="9144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31" name="Picture 2" descr="http://www.nasa.gov/images/content/475897main_080421-Earth%2BSail_3023x2006.jpg"/>
          <p:cNvPicPr>
            <a:picLocks noChangeAspect="1" noChangeArrowheads="1"/>
          </p:cNvPicPr>
          <p:nvPr/>
        </p:nvPicPr>
        <p:blipFill rotWithShape="1">
          <a:blip r:embed="rId6"/>
          <a:srcRect l="12938" r="10319"/>
          <a:stretch/>
        </p:blipFill>
        <p:spPr bwMode="auto">
          <a:xfrm>
            <a:off x="3754827" y="4934137"/>
            <a:ext cx="111760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pic>
        <p:nvPicPr>
          <p:cNvPr id="34" name="Picture 33" descr="Full Moo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0800" y="2524327"/>
            <a:ext cx="295073" cy="295073"/>
          </a:xfrm>
          <a:prstGeom prst="rect">
            <a:avLst/>
          </a:prstGeom>
        </p:spPr>
      </p:pic>
      <p:pic>
        <p:nvPicPr>
          <p:cNvPr id="35" name="Picture 34" descr="Mar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9120" y="1179689"/>
            <a:ext cx="258032" cy="206426"/>
          </a:xfrm>
          <a:prstGeom prst="rect">
            <a:avLst/>
          </a:prstGeom>
        </p:spPr>
      </p:pic>
      <p:grpSp>
        <p:nvGrpSpPr>
          <p:cNvPr id="36" name="Group 35"/>
          <p:cNvGrpSpPr/>
          <p:nvPr/>
        </p:nvGrpSpPr>
        <p:grpSpPr>
          <a:xfrm>
            <a:off x="6557646" y="1981199"/>
            <a:ext cx="528954" cy="381001"/>
            <a:chOff x="6098415" y="1752599"/>
            <a:chExt cx="528954" cy="381001"/>
          </a:xfrm>
        </p:grpSpPr>
        <p:pic>
          <p:nvPicPr>
            <p:cNvPr id="37" name="Picture 36" descr="Bright Asteroid.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098415" y="1752599"/>
              <a:ext cx="528954" cy="381001"/>
            </a:xfrm>
            <a:prstGeom prst="rect">
              <a:avLst/>
            </a:prstGeom>
          </p:spPr>
        </p:pic>
        <p:sp>
          <p:nvSpPr>
            <p:cNvPr id="38" name="4-Point Star 37"/>
            <p:cNvSpPr/>
            <p:nvPr userDrawn="1"/>
          </p:nvSpPr>
          <p:spPr bwMode="auto">
            <a:xfrm>
              <a:off x="6310416" y="1870083"/>
              <a:ext cx="64008" cy="91440"/>
            </a:xfrm>
            <a:prstGeom prst="star4">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grpSp>
      <p:pic>
        <p:nvPicPr>
          <p:cNvPr id="40" name="Picture 4" descr="http://www.nasa.gov/centers/wallops/images/content/743122main_IMG_948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087" t="21354" r="29631" b="4722"/>
          <a:stretch/>
        </p:blipFill>
        <p:spPr bwMode="auto">
          <a:xfrm>
            <a:off x="1281159" y="4934137"/>
            <a:ext cx="111760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44" name="Rectangle 43"/>
          <p:cNvSpPr>
            <a:spLocks noChangeArrowheads="1"/>
          </p:cNvSpPr>
          <p:nvPr/>
        </p:nvSpPr>
        <p:spPr bwMode="auto">
          <a:xfrm>
            <a:off x="349250" y="6408738"/>
            <a:ext cx="2205038" cy="273050"/>
          </a:xfrm>
          <a:prstGeom prst="rect">
            <a:avLst/>
          </a:prstGeom>
          <a:noFill/>
          <a:ln w="9525">
            <a:noFill/>
            <a:miter lim="800000"/>
            <a:headEnd/>
            <a:tailEnd/>
          </a:ln>
        </p:spPr>
        <p:txBody>
          <a:bodyPr lIns="91429" tIns="45714" rIns="91429" bIns="45714"/>
          <a:lstStyle/>
          <a:p>
            <a:pPr eaLnBrk="1" hangingPunct="1">
              <a:defRPr/>
            </a:pPr>
            <a:r>
              <a:rPr lang="en-US" sz="700" b="1">
                <a:solidFill>
                  <a:srgbClr val="F3F5DD"/>
                </a:solidFill>
                <a:cs typeface="Arial" pitchFamily="34" charset="0"/>
              </a:rPr>
              <a:t>www.nasa.gov</a:t>
            </a:r>
            <a:endParaRPr lang="en-US" sz="1800" b="1">
              <a:solidFill>
                <a:srgbClr val="F3F5DD"/>
              </a:solidFill>
              <a:cs typeface="Arial" pitchFamily="34" charset="0"/>
            </a:endParaRPr>
          </a:p>
        </p:txBody>
      </p:sp>
      <p:pic>
        <p:nvPicPr>
          <p:cNvPr id="1026" name="Picture 2" descr="C:\Users\ayelle\Desktop\-Images\SLS\SLS_10003_70t_Front_SM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2360" y="2011680"/>
            <a:ext cx="720090" cy="384048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http://www.jwst.nasa.gov/images2/mirror44_med.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773" r="2362"/>
          <a:stretch/>
        </p:blipFill>
        <p:spPr bwMode="auto">
          <a:xfrm>
            <a:off x="4959786" y="4934137"/>
            <a:ext cx="1107823"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pic>
        <p:nvPicPr>
          <p:cNvPr id="1028" name="Picture 4" descr="http://www.nasa.gov/images/content/310692main_image_1274_800-60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95" r="1609"/>
          <a:stretch/>
        </p:blipFill>
        <p:spPr bwMode="auto">
          <a:xfrm>
            <a:off x="2486118" y="4934137"/>
            <a:ext cx="1181350" cy="914400"/>
          </a:xfrm>
          <a:prstGeom prst="rect">
            <a:avLst/>
          </a:prstGeom>
          <a:noFill/>
          <a:ln>
            <a:solidFill>
              <a:schemeClr val="tx2">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25" name="TextBox 24"/>
          <p:cNvSpPr txBox="1"/>
          <p:nvPr userDrawn="1"/>
        </p:nvSpPr>
        <p:spPr>
          <a:xfrm>
            <a:off x="413184" y="6063475"/>
            <a:ext cx="3935924" cy="282896"/>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 </a:t>
            </a:r>
            <a:r>
              <a:rPr lang="mr-IN" sz="1300" b="1" kern="1200" dirty="0">
                <a:solidFill>
                  <a:srgbClr val="F0B037"/>
                </a:solidFill>
                <a:ea typeface="+mn-ea"/>
                <a:cs typeface="+mn-cs"/>
              </a:rPr>
              <a:t>–</a:t>
            </a:r>
            <a:r>
              <a:rPr lang="en-US" sz="1300" b="1" kern="1200" dirty="0">
                <a:solidFill>
                  <a:srgbClr val="F0B037"/>
                </a:solidFill>
                <a:ea typeface="+mn-ea"/>
                <a:cs typeface="+mn-cs"/>
              </a:rPr>
              <a:t> Do Not Distribute</a:t>
            </a:r>
          </a:p>
        </p:txBody>
      </p:sp>
    </p:spTree>
    <p:extLst>
      <p:ext uri="{BB962C8B-B14F-4D97-AF65-F5344CB8AC3E}">
        <p14:creationId xmlns:p14="http://schemas.microsoft.com/office/powerpoint/2010/main" val="2746432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41908" y="1261872"/>
            <a:ext cx="8452842" cy="519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xfrm>
            <a:off x="4154488" y="6457950"/>
            <a:ext cx="4303712" cy="306388"/>
          </a:xfrm>
          <a:ln/>
        </p:spPr>
        <p:txBody>
          <a:bodyPr/>
          <a:lstStyle>
            <a:lvl1pPr>
              <a:defRPr/>
            </a:lvl1pPr>
          </a:lstStyle>
          <a:p>
            <a:endParaRPr lang="en-US"/>
          </a:p>
        </p:txBody>
      </p:sp>
      <p:sp>
        <p:nvSpPr>
          <p:cNvPr id="5" name="Rectangle 6"/>
          <p:cNvSpPr>
            <a:spLocks noGrp="1" noChangeArrowheads="1"/>
          </p:cNvSpPr>
          <p:nvPr>
            <p:ph type="sldNum" sz="quarter" idx="11"/>
          </p:nvPr>
        </p:nvSpPr>
        <p:spPr>
          <a:xfrm>
            <a:off x="8458200" y="6457950"/>
            <a:ext cx="442913" cy="306388"/>
          </a:xfrm>
          <a:ln/>
        </p:spPr>
        <p:txBody>
          <a:bodyPr/>
          <a:lstStyle>
            <a:lvl1pPr>
              <a:defRPr sz="1000"/>
            </a:lvl1pPr>
          </a:lstStyle>
          <a:p>
            <a:fld id="{53A23B29-C133-C146-9C4F-0E9DC1F17388}" type="slidenum">
              <a:rPr lang="en-US" smtClean="0"/>
              <a:pPr/>
              <a:t>‹#›</a:t>
            </a:fld>
            <a:endParaRPr lang="en-US" dirty="0"/>
          </a:p>
        </p:txBody>
      </p:sp>
      <p:sp>
        <p:nvSpPr>
          <p:cNvPr id="6" name="TextBox 5"/>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623795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41907" y="1258869"/>
            <a:ext cx="8452843" cy="4728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2"/>
          </p:nvPr>
        </p:nvSpPr>
        <p:spPr>
          <a:xfrm>
            <a:off x="341908" y="5985461"/>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7"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71758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1908" y="1261872"/>
            <a:ext cx="3983074" cy="3429000"/>
          </a:xfrm>
        </p:spPr>
        <p:txBody>
          <a:bodyPr/>
          <a:lstStyle>
            <a:lvl1pPr>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0545"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4271505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and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11"/>
          <p:cNvSpPr>
            <a:spLocks noGrp="1"/>
          </p:cNvSpPr>
          <p:nvPr>
            <p:ph sz="quarter" idx="12"/>
          </p:nvPr>
        </p:nvSpPr>
        <p:spPr>
          <a:xfrm>
            <a:off x="341908" y="5985461"/>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Content Placeholder 2"/>
          <p:cNvSpPr>
            <a:spLocks noGrp="1"/>
          </p:cNvSpPr>
          <p:nvPr>
            <p:ph sz="half" idx="1"/>
          </p:nvPr>
        </p:nvSpPr>
        <p:spPr>
          <a:xfrm>
            <a:off x="341908" y="1261872"/>
            <a:ext cx="3983074"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10545"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9"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2514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7" name="Google Shape;27;p5"/>
          <p:cNvCxnSpPr/>
          <p:nvPr/>
        </p:nvCxnSpPr>
        <p:spPr>
          <a:xfrm>
            <a:off x="-13225" y="766400"/>
            <a:ext cx="9170400" cy="16200"/>
          </a:xfrm>
          <a:prstGeom prst="straightConnector1">
            <a:avLst/>
          </a:prstGeom>
          <a:noFill/>
          <a:ln w="28575" cap="flat" cmpd="sng">
            <a:solidFill>
              <a:srgbClr val="F68B00"/>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6550" y="15875"/>
            <a:ext cx="8458200" cy="836613"/>
          </a:xfrm>
        </p:spPr>
        <p:txBody>
          <a:bodyPr/>
          <a:lstStyle>
            <a:lvl1pPr>
              <a:defRPr sz="2800"/>
            </a:lvl1pPr>
          </a:lstStyle>
          <a:p>
            <a:r>
              <a:rPr lang="en-US"/>
              <a:t>Click to edit Master title style</a:t>
            </a:r>
            <a:endParaRPr lang="en-US" dirty="0"/>
          </a:p>
        </p:txBody>
      </p:sp>
      <p:sp>
        <p:nvSpPr>
          <p:cNvPr id="5" name="Content Placeholder 11"/>
          <p:cNvSpPr>
            <a:spLocks noGrp="1"/>
          </p:cNvSpPr>
          <p:nvPr>
            <p:ph sz="quarter" idx="12"/>
          </p:nvPr>
        </p:nvSpPr>
        <p:spPr>
          <a:xfrm>
            <a:off x="341908" y="5985461"/>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Content Placeholder 2"/>
          <p:cNvSpPr>
            <a:spLocks noGrp="1"/>
          </p:cNvSpPr>
          <p:nvPr>
            <p:ph sz="half" idx="1"/>
          </p:nvPr>
        </p:nvSpPr>
        <p:spPr>
          <a:xfrm>
            <a:off x="336550"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3173857"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3"/>
          </p:nvPr>
        </p:nvSpPr>
        <p:spPr>
          <a:xfrm>
            <a:off x="6005830" y="1261872"/>
            <a:ext cx="2788920" cy="3429000"/>
          </a:xfrm>
        </p:spPr>
        <p:txBody>
          <a:bodyPr/>
          <a:lstStyle>
            <a:lvl1pPr marL="0" indent="0">
              <a:buNone/>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5"/>
          <p:cNvSpPr>
            <a:spLocks noGrp="1" noChangeArrowheads="1"/>
          </p:cNvSpPr>
          <p:nvPr>
            <p:ph type="ftr" sz="quarter" idx="14"/>
          </p:nvPr>
        </p:nvSpPr>
        <p:spPr>
          <a:ln/>
        </p:spPr>
        <p:txBody>
          <a:bodyPr/>
          <a:lstStyle>
            <a:lvl1pPr>
              <a:defRPr/>
            </a:lvl1pPr>
          </a:lstStyle>
          <a:p>
            <a:r>
              <a:rPr lang="en-US"/>
              <a:t>36.342 ”Hi-C 2.1"  MIC</a:t>
            </a:r>
            <a:endParaRPr lang="en-US" dirty="0"/>
          </a:p>
        </p:txBody>
      </p:sp>
      <p:sp>
        <p:nvSpPr>
          <p:cNvPr id="10" name="Rectangle 6"/>
          <p:cNvSpPr>
            <a:spLocks noGrp="1" noChangeArrowheads="1"/>
          </p:cNvSpPr>
          <p:nvPr>
            <p:ph type="sldNum" sz="quarter" idx="15"/>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139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9" y="33707"/>
            <a:ext cx="8229023" cy="811867"/>
          </a:xfrm>
        </p:spPr>
        <p:txBody>
          <a:bodyPr/>
          <a:lstStyle>
            <a:lvl1pPr>
              <a:defRPr sz="2800"/>
            </a:lvl1pPr>
          </a:lstStyle>
          <a:p>
            <a:r>
              <a:rPr lang="en-US"/>
              <a:t>Click to edit Master title style</a:t>
            </a:r>
            <a:endParaRPr lang="en-US" dirty="0"/>
          </a:p>
        </p:txBody>
      </p:sp>
      <p:sp>
        <p:nvSpPr>
          <p:cNvPr id="3" name="Text Placeholder 2"/>
          <p:cNvSpPr>
            <a:spLocks noGrp="1"/>
          </p:cNvSpPr>
          <p:nvPr>
            <p:ph type="body" idx="1"/>
          </p:nvPr>
        </p:nvSpPr>
        <p:spPr>
          <a:xfrm>
            <a:off x="457489" y="1143000"/>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3" y="1143000"/>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241544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endParaRPr lang="en-US"/>
          </a:p>
        </p:txBody>
      </p:sp>
      <p:sp>
        <p:nvSpPr>
          <p:cNvPr id="4"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
        <p:nvSpPr>
          <p:cNvPr id="5" name="TextBox 4"/>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1395384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w/ Takeaway">
    <p:spTree>
      <p:nvGrpSpPr>
        <p:cNvPr id="1" name=""/>
        <p:cNvGrpSpPr/>
        <p:nvPr/>
      </p:nvGrpSpPr>
      <p:grpSpPr>
        <a:xfrm>
          <a:off x="0" y="0"/>
          <a:ext cx="0" cy="0"/>
          <a:chOff x="0" y="0"/>
          <a:chExt cx="0" cy="0"/>
        </a:xfrm>
      </p:grpSpPr>
      <p:sp>
        <p:nvSpPr>
          <p:cNvPr id="4" name="Title 1"/>
          <p:cNvSpPr>
            <a:spLocks noGrp="1"/>
          </p:cNvSpPr>
          <p:nvPr>
            <p:ph type="title"/>
          </p:nvPr>
        </p:nvSpPr>
        <p:spPr>
          <a:xfrm>
            <a:off x="341908" y="15875"/>
            <a:ext cx="8452842" cy="836613"/>
          </a:xfrm>
        </p:spPr>
        <p:txBody>
          <a:bodyPr/>
          <a:lstStyle>
            <a:lvl1pPr>
              <a:defRPr sz="2800"/>
            </a:lvl1pPr>
          </a:lstStyle>
          <a:p>
            <a:r>
              <a:rPr lang="en-US"/>
              <a:t>Click to edit Master title style</a:t>
            </a:r>
            <a:endParaRPr lang="en-US" dirty="0"/>
          </a:p>
        </p:txBody>
      </p:sp>
      <p:sp>
        <p:nvSpPr>
          <p:cNvPr id="5" name="Content Placeholder 11"/>
          <p:cNvSpPr>
            <a:spLocks noGrp="1"/>
          </p:cNvSpPr>
          <p:nvPr>
            <p:ph sz="quarter" idx="12"/>
          </p:nvPr>
        </p:nvSpPr>
        <p:spPr>
          <a:xfrm>
            <a:off x="249671" y="5989320"/>
            <a:ext cx="8669193"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a:t>Click to edit Master text styles</a:t>
            </a:r>
          </a:p>
        </p:txBody>
      </p:sp>
      <p:sp>
        <p:nvSpPr>
          <p:cNvPr id="6" name="Rectangle 5"/>
          <p:cNvSpPr>
            <a:spLocks noGrp="1" noChangeArrowheads="1"/>
          </p:cNvSpPr>
          <p:nvPr>
            <p:ph type="ftr" sz="quarter" idx="13"/>
          </p:nvPr>
        </p:nvSpPr>
        <p:spPr>
          <a:ln/>
        </p:spPr>
        <p:txBody>
          <a:bodyPr/>
          <a:lstStyle>
            <a:lvl1pPr>
              <a:defRPr/>
            </a:lvl1pPr>
          </a:lstStyle>
          <a:p>
            <a:r>
              <a:rPr lang="en-US"/>
              <a:t>36.342 ”Hi-C 2.1"  MIC</a:t>
            </a:r>
            <a:endParaRPr lang="en-US" dirty="0"/>
          </a:p>
        </p:txBody>
      </p:sp>
      <p:sp>
        <p:nvSpPr>
          <p:cNvPr id="7" name="Rectangle 6"/>
          <p:cNvSpPr>
            <a:spLocks noGrp="1" noChangeArrowheads="1"/>
          </p:cNvSpPr>
          <p:nvPr>
            <p:ph type="sldNum" sz="quarter" idx="14"/>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492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3144"/>
            <a:ext cx="8229023" cy="565056"/>
          </a:xfrm>
        </p:spPr>
        <p:txBody>
          <a:bodyPr anchor="b"/>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3574762" y="1066800"/>
            <a:ext cx="5111750" cy="506001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489" y="1066800"/>
            <a:ext cx="3007591" cy="5060017"/>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730124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4816"/>
            <a:ext cx="7924800" cy="567297"/>
          </a:xfrm>
        </p:spPr>
        <p:txBody>
          <a:bodyPr anchor="b"/>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1792432" y="1252258"/>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Tree>
    <p:extLst>
      <p:ext uri="{BB962C8B-B14F-4D97-AF65-F5344CB8AC3E}">
        <p14:creationId xmlns:p14="http://schemas.microsoft.com/office/powerpoint/2010/main" val="228549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sp>
        <p:nvSpPr>
          <p:cNvPr id="2" name="Rectangle 5"/>
          <p:cNvSpPr>
            <a:spLocks noGrp="1" noChangeArrowheads="1"/>
          </p:cNvSpPr>
          <p:nvPr>
            <p:ph type="ftr" sz="quarter" idx="10"/>
          </p:nvPr>
        </p:nvSpPr>
        <p:spPr>
          <a:ln/>
        </p:spPr>
        <p:txBody>
          <a:bodyPr/>
          <a:lstStyle>
            <a:lvl1pPr>
              <a:defRPr/>
            </a:lvl1pPr>
          </a:lstStyle>
          <a:p>
            <a:endParaRPr lang="en-US"/>
          </a:p>
        </p:txBody>
      </p:sp>
      <p:sp>
        <p:nvSpPr>
          <p:cNvPr id="3" name="Rectangle 6"/>
          <p:cNvSpPr>
            <a:spLocks noGrp="1" noChangeArrowheads="1"/>
          </p:cNvSpPr>
          <p:nvPr>
            <p:ph type="sldNum" sz="quarter" idx="11"/>
          </p:nvPr>
        </p:nvSpPr>
        <p:spPr>
          <a:ln/>
        </p:spPr>
        <p:txBody>
          <a:bodyPr/>
          <a:lstStyle>
            <a:lvl1pPr>
              <a:defRPr/>
            </a:lvl1pPr>
          </a:lstStyle>
          <a:p>
            <a:fld id="{53A23B29-C133-C146-9C4F-0E9DC1F17388}" type="slidenum">
              <a:rPr lang="en-US" smtClean="0"/>
              <a:pPr/>
              <a:t>‹#›</a:t>
            </a:fld>
            <a:endParaRPr lang="en-US"/>
          </a:p>
        </p:txBody>
      </p:sp>
      <p:sp>
        <p:nvSpPr>
          <p:cNvPr id="5" name="TextBox 4"/>
          <p:cNvSpPr txBox="1"/>
          <p:nvPr userDrawn="1"/>
        </p:nvSpPr>
        <p:spPr>
          <a:xfrm>
            <a:off x="3274897" y="6541915"/>
            <a:ext cx="1890917" cy="482951"/>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a:t>
            </a:r>
          </a:p>
        </p:txBody>
      </p:sp>
    </p:spTree>
    <p:extLst>
      <p:ext uri="{BB962C8B-B14F-4D97-AF65-F5344CB8AC3E}">
        <p14:creationId xmlns:p14="http://schemas.microsoft.com/office/powerpoint/2010/main" val="1706920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d Chart">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sp>
        <p:nvSpPr>
          <p:cNvPr id="2" name="Rectangle 5"/>
          <p:cNvSpPr>
            <a:spLocks noGrp="1" noChangeArrowheads="1"/>
          </p:cNvSpPr>
          <p:nvPr>
            <p:ph type="ftr" sz="quarter" idx="10"/>
          </p:nvPr>
        </p:nvSpPr>
        <p:spPr>
          <a:ln/>
        </p:spPr>
        <p:txBody>
          <a:bodyPr/>
          <a:lstStyle>
            <a:lvl1pPr>
              <a:defRPr/>
            </a:lvl1pPr>
          </a:lstStyle>
          <a:p>
            <a:r>
              <a:rPr lang="en-US"/>
              <a:t>36.342 ”Hi-C 2.1"  MIC</a:t>
            </a:r>
            <a:endParaRPr lang="en-US" dirty="0"/>
          </a:p>
        </p:txBody>
      </p:sp>
      <p:sp>
        <p:nvSpPr>
          <p:cNvPr id="3"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4992" y="2590800"/>
            <a:ext cx="2414017" cy="1994817"/>
          </a:xfrm>
          <a:prstGeom prst="rect">
            <a:avLst/>
          </a:prstGeom>
        </p:spPr>
      </p:pic>
    </p:spTree>
    <p:extLst>
      <p:ext uri="{BB962C8B-B14F-4D97-AF65-F5344CB8AC3E}">
        <p14:creationId xmlns:p14="http://schemas.microsoft.com/office/powerpoint/2010/main" val="31897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8"/>
            <a:ext cx="9144000" cy="6853084"/>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3200" b="1" cap="all">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bg1"/>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schemeClr val="bg1">
                    <a:lumMod val="95000"/>
                  </a:schemeClr>
                </a:solidFill>
              </a:defRPr>
            </a:lvl1pPr>
          </a:lstStyle>
          <a:p>
            <a:pPr eaLnBrk="0" fontAlgn="base" hangingPunct="0">
              <a:spcBef>
                <a:spcPct val="0"/>
              </a:spcBef>
              <a:spcAft>
                <a:spcPct val="0"/>
              </a:spcAft>
              <a:buClrTx/>
              <a:buFontTx/>
              <a:buNone/>
            </a:pPr>
            <a:fld id="{CCB9AE78-9F8D-C340-973E-AA38BBF71A05}" type="datetimeFigureOut">
              <a:rPr lang="en-US" sz="800" kern="1200" smtClean="0">
                <a:solidFill>
                  <a:prstClr val="white">
                    <a:lumMod val="95000"/>
                  </a:prstClr>
                </a:solidFill>
                <a:latin typeface="55 Helvetica Roman" pitchFamily="1" charset="0"/>
                <a:ea typeface="+mn-ea"/>
                <a:cs typeface="+mn-cs"/>
              </a:rPr>
              <a:pPr eaLnBrk="0" fontAlgn="base" hangingPunct="0">
                <a:spcBef>
                  <a:spcPct val="0"/>
                </a:spcBef>
                <a:spcAft>
                  <a:spcPct val="0"/>
                </a:spcAft>
                <a:buClrTx/>
                <a:buFontTx/>
                <a:buNone/>
              </a:pPr>
              <a:t>3/15/2019</a:t>
            </a:fld>
            <a:endParaRPr lang="en-US" sz="800" kern="1200">
              <a:solidFill>
                <a:prstClr val="white">
                  <a:lumMod val="95000"/>
                </a:prstClr>
              </a:solidFill>
              <a:latin typeface="55 Helvetica Roman" pitchFamily="1" charset="0"/>
              <a:ea typeface="+mn-ea"/>
              <a:cs typeface="+mn-cs"/>
            </a:endParaRP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solidFill>
                <a:prstClr val="white">
                  <a:lumMod val="9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schemeClr val="bg1">
                    <a:lumMod val="95000"/>
                  </a:schemeClr>
                </a:solidFill>
              </a:defRPr>
            </a:lvl1pPr>
          </a:lstStyle>
          <a:p>
            <a:fld id="{53A23B29-C133-C146-9C4F-0E9DC1F17388}" type="slidenum">
              <a:rPr lang="en-US" smtClean="0">
                <a:solidFill>
                  <a:prstClr val="white">
                    <a:lumMod val="95000"/>
                  </a:prstClr>
                </a:solidFill>
              </a:rPr>
              <a:pPr/>
              <a:t>‹#›</a:t>
            </a:fld>
            <a:endParaRPr lang="en-US">
              <a:solidFill>
                <a:prstClr val="white">
                  <a:lumMod val="95000"/>
                </a:prstClr>
              </a:solidFill>
            </a:endParaRPr>
          </a:p>
        </p:txBody>
      </p:sp>
      <p:pic>
        <p:nvPicPr>
          <p:cNvPr id="8" name="Picture 7" descr="Full Mo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201" y="2356253"/>
            <a:ext cx="295073" cy="295073"/>
          </a:xfrm>
          <a:prstGeom prst="rect">
            <a:avLst/>
          </a:prstGeom>
        </p:spPr>
      </p:pic>
      <p:pic>
        <p:nvPicPr>
          <p:cNvPr id="9" name="Picture 8" descr="Mar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946452"/>
            <a:ext cx="258032" cy="206426"/>
          </a:xfrm>
          <a:prstGeom prst="rect">
            <a:avLst/>
          </a:prstGeom>
        </p:spPr>
      </p:pic>
      <p:grpSp>
        <p:nvGrpSpPr>
          <p:cNvPr id="10" name="Group 9"/>
          <p:cNvGrpSpPr/>
          <p:nvPr/>
        </p:nvGrpSpPr>
        <p:grpSpPr>
          <a:xfrm>
            <a:off x="7340138" y="1825649"/>
            <a:ext cx="528954" cy="381001"/>
            <a:chOff x="6557646" y="1981199"/>
            <a:chExt cx="528954" cy="381001"/>
          </a:xfrm>
        </p:grpSpPr>
        <p:pic>
          <p:nvPicPr>
            <p:cNvPr id="11" name="Picture 10" descr="Bright Asteroid.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7646" y="1981199"/>
              <a:ext cx="528954" cy="381001"/>
            </a:xfrm>
            <a:prstGeom prst="rect">
              <a:avLst/>
            </a:prstGeom>
          </p:spPr>
        </p:pic>
        <p:sp>
          <p:nvSpPr>
            <p:cNvPr id="12" name="4-Point Star 11"/>
            <p:cNvSpPr/>
            <p:nvPr userDrawn="1"/>
          </p:nvSpPr>
          <p:spPr bwMode="auto">
            <a:xfrm>
              <a:off x="6769647" y="2098683"/>
              <a:ext cx="64008" cy="91440"/>
            </a:xfrm>
            <a:prstGeom prst="star4">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09"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grpSp>
      <p:sp>
        <p:nvSpPr>
          <p:cNvPr id="13" name="TextBox 12"/>
          <p:cNvSpPr txBox="1"/>
          <p:nvPr userDrawn="1"/>
        </p:nvSpPr>
        <p:spPr>
          <a:xfrm>
            <a:off x="413184" y="5906895"/>
            <a:ext cx="3935924" cy="282896"/>
          </a:xfrm>
          <a:prstGeom prst="rect">
            <a:avLst/>
          </a:prstGeom>
          <a:noFill/>
        </p:spPr>
        <p:txBody>
          <a:bodyPr wrap="square" lIns="82039" tIns="41020" rIns="82039" bIns="41020" rtlCol="0">
            <a:spAutoFit/>
          </a:bodyPr>
          <a:lstStyle/>
          <a:p>
            <a:pPr eaLnBrk="0" fontAlgn="base" hangingPunct="0">
              <a:spcBef>
                <a:spcPct val="0"/>
              </a:spcBef>
              <a:spcAft>
                <a:spcPct val="0"/>
              </a:spcAft>
              <a:buClrTx/>
              <a:buFontTx/>
              <a:buNone/>
            </a:pPr>
            <a:r>
              <a:rPr lang="en-US" sz="1300" b="1" kern="1200" dirty="0">
                <a:solidFill>
                  <a:srgbClr val="F0B037"/>
                </a:solidFill>
                <a:ea typeface="+mn-ea"/>
                <a:cs typeface="+mn-cs"/>
              </a:rPr>
              <a:t>Competition Sensitive </a:t>
            </a:r>
            <a:r>
              <a:rPr lang="mr-IN" sz="1300" b="1" kern="1200" dirty="0">
                <a:solidFill>
                  <a:srgbClr val="F0B037"/>
                </a:solidFill>
                <a:ea typeface="+mn-ea"/>
                <a:cs typeface="+mn-cs"/>
              </a:rPr>
              <a:t>–</a:t>
            </a:r>
            <a:r>
              <a:rPr lang="en-US" sz="1300" b="1" kern="1200" dirty="0">
                <a:solidFill>
                  <a:srgbClr val="F0B037"/>
                </a:solidFill>
                <a:ea typeface="+mn-ea"/>
                <a:cs typeface="+mn-cs"/>
              </a:rPr>
              <a:t> Do Not Distribute</a:t>
            </a:r>
          </a:p>
        </p:txBody>
      </p:sp>
    </p:spTree>
    <p:extLst>
      <p:ext uri="{BB962C8B-B14F-4D97-AF65-F5344CB8AC3E}">
        <p14:creationId xmlns:p14="http://schemas.microsoft.com/office/powerpoint/2010/main" val="4141076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30998C-2B13-41B3-A60A-F98E08274D14}"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278753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31" name="Google Shape;31;p6"/>
          <p:cNvCxnSpPr/>
          <p:nvPr/>
        </p:nvCxnSpPr>
        <p:spPr>
          <a:xfrm>
            <a:off x="-13225" y="766400"/>
            <a:ext cx="9170400" cy="16200"/>
          </a:xfrm>
          <a:prstGeom prst="straightConnector1">
            <a:avLst/>
          </a:prstGeom>
          <a:noFill/>
          <a:ln w="28575" cap="flat" cmpd="sng">
            <a:solidFill>
              <a:srgbClr val="F68B00"/>
            </a:solidFill>
            <a:prstDash val="solid"/>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0998C-2B13-41B3-A60A-F98E08274D14}"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3715104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30998C-2B13-41B3-A60A-F98E08274D14}"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2467396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30998C-2B13-41B3-A60A-F98E08274D14}"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1828307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30998C-2B13-41B3-A60A-F98E08274D14}" type="datetimeFigureOut">
              <a:rPr lang="en-US" smtClean="0"/>
              <a:t>3/15/2019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265593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30998C-2B13-41B3-A60A-F98E08274D14}" type="datetimeFigureOut">
              <a:rPr lang="en-US" smtClean="0"/>
              <a:t>3/15/2019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2939776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0998C-2B13-41B3-A60A-F98E08274D14}" type="datetimeFigureOut">
              <a:rPr lang="en-US" smtClean="0"/>
              <a:t>3/15/2019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506898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30998C-2B13-41B3-A60A-F98E08274D14}"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1923521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30998C-2B13-41B3-A60A-F98E08274D14}"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2974167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0998C-2B13-41B3-A60A-F98E08274D14}"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1448860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0998C-2B13-41B3-A60A-F98E08274D14}"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96BA5-3FE9-4D3B-B3EE-EADFC8D53A59}" type="slidenum">
              <a:rPr lang="en-US" smtClean="0"/>
              <a:t>‹#›</a:t>
            </a:fld>
            <a:endParaRPr lang="en-US"/>
          </a:p>
        </p:txBody>
      </p:sp>
    </p:spTree>
    <p:extLst>
      <p:ext uri="{BB962C8B-B14F-4D97-AF65-F5344CB8AC3E}">
        <p14:creationId xmlns:p14="http://schemas.microsoft.com/office/powerpoint/2010/main" val="394045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8"/>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6550" y="15876"/>
            <a:ext cx="8458200" cy="8366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6550" y="1262063"/>
            <a:ext cx="8458200" cy="5192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973" name="Rectangle 5"/>
          <p:cNvSpPr>
            <a:spLocks noGrp="1" noChangeArrowheads="1"/>
          </p:cNvSpPr>
          <p:nvPr>
            <p:ph type="ftr" sz="quarter" idx="3"/>
          </p:nvPr>
        </p:nvSpPr>
        <p:spPr bwMode="auto">
          <a:xfrm>
            <a:off x="4154488" y="6457950"/>
            <a:ext cx="4457700" cy="306388"/>
          </a:xfrm>
          <a:prstGeom prst="rect">
            <a:avLst/>
          </a:prstGeom>
          <a:noFill/>
          <a:ln w="9525">
            <a:noFill/>
            <a:miter lim="800000"/>
            <a:headEnd/>
            <a:tailEnd/>
          </a:ln>
          <a:effectLst/>
        </p:spPr>
        <p:txBody>
          <a:bodyPr vert="horz" wrap="square" lIns="91418" tIns="45709" rIns="91418" bIns="45709" numCol="1" anchor="b" anchorCtr="0" compatLnSpc="1">
            <a:prstTxWarp prst="textNoShape">
              <a:avLst/>
            </a:prstTxWarp>
          </a:bodyPr>
          <a:lstStyle>
            <a:lvl1pPr algn="r" eaLnBrk="1" hangingPunct="1">
              <a:defRPr sz="700">
                <a:solidFill>
                  <a:srgbClr val="C0C0C0"/>
                </a:solidFill>
                <a:latin typeface="Arial" charset="0"/>
                <a:ea typeface="ＭＳ Ｐゴシック" charset="-128"/>
                <a:cs typeface="Arial" charset="0"/>
              </a:defRPr>
            </a:lvl1pPr>
          </a:lstStyle>
          <a:p>
            <a:pPr fontAlgn="base">
              <a:spcBef>
                <a:spcPct val="0"/>
              </a:spcBef>
              <a:spcAft>
                <a:spcPct val="0"/>
              </a:spcAft>
              <a:buClrTx/>
              <a:buFontTx/>
              <a:buNone/>
            </a:pPr>
            <a:endParaRPr lang="en-US" kern="1200"/>
          </a:p>
        </p:txBody>
      </p:sp>
      <p:sp>
        <p:nvSpPr>
          <p:cNvPr id="83974" name="Rectangle 6"/>
          <p:cNvSpPr>
            <a:spLocks noGrp="1" noChangeArrowheads="1"/>
          </p:cNvSpPr>
          <p:nvPr>
            <p:ph type="sldNum" sz="quarter" idx="4"/>
          </p:nvPr>
        </p:nvSpPr>
        <p:spPr bwMode="auto">
          <a:xfrm>
            <a:off x="8607425" y="6457950"/>
            <a:ext cx="293688" cy="306388"/>
          </a:xfrm>
          <a:prstGeom prst="rect">
            <a:avLst/>
          </a:prstGeom>
          <a:noFill/>
          <a:ln w="9525">
            <a:noFill/>
            <a:miter lim="800000"/>
            <a:headEnd/>
            <a:tailEnd/>
          </a:ln>
          <a:effectLst/>
        </p:spPr>
        <p:txBody>
          <a:bodyPr vert="horz" wrap="square" lIns="91418" tIns="45709" rIns="91418" bIns="45709" numCol="1" anchor="b" anchorCtr="0" compatLnSpc="1">
            <a:prstTxWarp prst="textNoShape">
              <a:avLst/>
            </a:prstTxWarp>
          </a:bodyPr>
          <a:lstStyle>
            <a:lvl1pPr algn="r" eaLnBrk="1" hangingPunct="1">
              <a:defRPr sz="700">
                <a:solidFill>
                  <a:srgbClr val="C0C0C0"/>
                </a:solidFill>
                <a:cs typeface="Arial" pitchFamily="34" charset="0"/>
              </a:defRPr>
            </a:lvl1pPr>
          </a:lstStyle>
          <a:p>
            <a:pPr fontAlgn="base">
              <a:spcBef>
                <a:spcPct val="0"/>
              </a:spcBef>
              <a:spcAft>
                <a:spcPct val="0"/>
              </a:spcAft>
              <a:buClrTx/>
              <a:buFontTx/>
              <a:buNone/>
            </a:pPr>
            <a:fld id="{94A7FA4D-F66D-46AF-94F8-B4D17D999E29}" type="slidenum">
              <a:rPr lang="en-US" kern="1200" smtClean="0">
                <a:latin typeface="55 Helvetica Roman" pitchFamily="1" charset="0"/>
                <a:ea typeface="+mn-ea"/>
              </a:rPr>
              <a:pPr fontAlgn="base">
                <a:spcBef>
                  <a:spcPct val="0"/>
                </a:spcBef>
                <a:spcAft>
                  <a:spcPct val="0"/>
                </a:spcAft>
                <a:buClrTx/>
                <a:buFontTx/>
                <a:buNone/>
              </a:pPr>
              <a:t>‹#›</a:t>
            </a:fld>
            <a:endParaRPr lang="en-US" kern="1200">
              <a:latin typeface="55 Helvetica Roman" pitchFamily="1" charset="0"/>
              <a:ea typeface="+mn-ea"/>
            </a:endParaRPr>
          </a:p>
        </p:txBody>
      </p:sp>
      <p:cxnSp>
        <p:nvCxnSpPr>
          <p:cNvPr id="1030" name="Straight Connector 8"/>
          <p:cNvCxnSpPr>
            <a:cxnSpLocks noChangeShapeType="1"/>
          </p:cNvCxnSpPr>
          <p:nvPr/>
        </p:nvCxnSpPr>
        <p:spPr bwMode="auto">
          <a:xfrm rot="10800000">
            <a:off x="0" y="884874"/>
            <a:ext cx="9144000" cy="1587"/>
          </a:xfrm>
          <a:prstGeom prst="line">
            <a:avLst/>
          </a:prstGeom>
          <a:noFill/>
          <a:ln w="34925">
            <a:solidFill>
              <a:srgbClr val="F68B00"/>
            </a:solidFill>
            <a:round/>
            <a:headEnd/>
            <a:tailEnd/>
          </a:ln>
        </p:spPr>
      </p:cxnSp>
      <p:cxnSp>
        <p:nvCxnSpPr>
          <p:cNvPr id="1031" name="Straight Connector 11"/>
          <p:cNvCxnSpPr>
            <a:cxnSpLocks noChangeShapeType="1"/>
          </p:cNvCxnSpPr>
          <p:nvPr/>
        </p:nvCxnSpPr>
        <p:spPr bwMode="auto">
          <a:xfrm rot="10800000" flipV="1">
            <a:off x="0" y="903289"/>
            <a:ext cx="9144000" cy="9525"/>
          </a:xfrm>
          <a:prstGeom prst="line">
            <a:avLst/>
          </a:prstGeom>
          <a:noFill/>
          <a:ln w="12700">
            <a:solidFill>
              <a:srgbClr val="F68B00"/>
            </a:solidFill>
            <a:round/>
            <a:headEnd/>
            <a:tailEnd/>
          </a:ln>
        </p:spPr>
      </p:cxnSp>
      <p:cxnSp>
        <p:nvCxnSpPr>
          <p:cNvPr id="8" name="Straight Connector 7"/>
          <p:cNvCxnSpPr>
            <a:cxnSpLocks noChangeShapeType="1"/>
          </p:cNvCxnSpPr>
          <p:nvPr/>
        </p:nvCxnSpPr>
        <p:spPr bwMode="auto">
          <a:xfrm rot="10800000" flipV="1">
            <a:off x="0" y="935038"/>
            <a:ext cx="9144000" cy="0"/>
          </a:xfrm>
          <a:prstGeom prst="line">
            <a:avLst/>
          </a:prstGeom>
          <a:ln>
            <a:headEnd/>
            <a:tailEnd/>
          </a:ln>
        </p:spPr>
        <p:style>
          <a:lnRef idx="2">
            <a:schemeClr val="accent5"/>
          </a:lnRef>
          <a:fillRef idx="0">
            <a:schemeClr val="accent5"/>
          </a:fillRef>
          <a:effectRef idx="1">
            <a:schemeClr val="accent5"/>
          </a:effectRef>
          <a:fontRef idx="minor">
            <a:schemeClr val="tx1"/>
          </a:fontRef>
        </p:style>
      </p:cxnSp>
      <p:cxnSp>
        <p:nvCxnSpPr>
          <p:cNvPr id="9" name="Straight Connector 11"/>
          <p:cNvCxnSpPr>
            <a:cxnSpLocks noChangeShapeType="1"/>
          </p:cNvCxnSpPr>
          <p:nvPr/>
        </p:nvCxnSpPr>
        <p:spPr bwMode="auto">
          <a:xfrm rot="10800000" flipV="1">
            <a:off x="0" y="912813"/>
            <a:ext cx="9144000" cy="0"/>
          </a:xfrm>
          <a:prstGeom prst="line">
            <a:avLst/>
          </a:prstGeom>
          <a:ln>
            <a:headEnd/>
            <a:tailEnd/>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69772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fontAlgn="base" hangingPunct="1">
        <a:spcBef>
          <a:spcPct val="0"/>
        </a:spcBef>
        <a:spcAft>
          <a:spcPct val="0"/>
        </a:spcAft>
        <a:defRPr sz="2800" b="1">
          <a:solidFill>
            <a:schemeClr val="tx1"/>
          </a:solidFill>
          <a:latin typeface="Arial" pitchFamily="34" charset="0"/>
          <a:ea typeface="ＭＳ Ｐゴシック" pitchFamily="-108" charset="-128"/>
          <a:cs typeface="ＭＳ Ｐゴシック" charset="-128"/>
        </a:defRPr>
      </a:lvl1pPr>
      <a:lvl2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2pPr>
      <a:lvl3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3pPr>
      <a:lvl4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4pPr>
      <a:lvl5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5pPr>
      <a:lvl6pPr marL="410243" algn="l" defTabSz="914501" rtl="0" eaLnBrk="1" fontAlgn="base" hangingPunct="1">
        <a:spcBef>
          <a:spcPct val="0"/>
        </a:spcBef>
        <a:spcAft>
          <a:spcPct val="0"/>
        </a:spcAft>
        <a:defRPr sz="3200">
          <a:solidFill>
            <a:srgbClr val="939BA8"/>
          </a:solidFill>
          <a:latin typeface="Arial" pitchFamily="-108" charset="0"/>
        </a:defRPr>
      </a:lvl6pPr>
      <a:lvl7pPr marL="820487" algn="l" defTabSz="914501" rtl="0" eaLnBrk="1" fontAlgn="base" hangingPunct="1">
        <a:spcBef>
          <a:spcPct val="0"/>
        </a:spcBef>
        <a:spcAft>
          <a:spcPct val="0"/>
        </a:spcAft>
        <a:defRPr sz="3200">
          <a:solidFill>
            <a:srgbClr val="939BA8"/>
          </a:solidFill>
          <a:latin typeface="Arial" pitchFamily="-108" charset="0"/>
        </a:defRPr>
      </a:lvl7pPr>
      <a:lvl8pPr marL="1230730" algn="l" defTabSz="914501" rtl="0" eaLnBrk="1" fontAlgn="base" hangingPunct="1">
        <a:spcBef>
          <a:spcPct val="0"/>
        </a:spcBef>
        <a:spcAft>
          <a:spcPct val="0"/>
        </a:spcAft>
        <a:defRPr sz="3200">
          <a:solidFill>
            <a:srgbClr val="939BA8"/>
          </a:solidFill>
          <a:latin typeface="Arial" pitchFamily="-108" charset="0"/>
        </a:defRPr>
      </a:lvl8pPr>
      <a:lvl9pPr marL="1640973" algn="l" defTabSz="914501" rtl="0" eaLnBrk="1" fontAlgn="base" hangingPunct="1">
        <a:spcBef>
          <a:spcPct val="0"/>
        </a:spcBef>
        <a:spcAft>
          <a:spcPct val="0"/>
        </a:spcAft>
        <a:defRPr sz="3200">
          <a:solidFill>
            <a:srgbClr val="939BA8"/>
          </a:solidFill>
          <a:latin typeface="Arial" pitchFamily="-108" charset="0"/>
        </a:defRPr>
      </a:lvl9pPr>
    </p:titleStyle>
    <p:bodyStyle>
      <a:lvl1pPr marL="223812" indent="-223812" algn="l" rtl="0" eaLnBrk="1" fontAlgn="base" hangingPunct="1">
        <a:spcBef>
          <a:spcPct val="0"/>
        </a:spcBef>
        <a:spcAft>
          <a:spcPts val="600"/>
        </a:spcAft>
        <a:buClr>
          <a:srgbClr val="F68B00"/>
        </a:buClr>
        <a:buSzPct val="80000"/>
        <a:buFont typeface="Arial" pitchFamily="34" charset="0"/>
        <a:buChar char="•"/>
        <a:defRPr sz="2200">
          <a:solidFill>
            <a:schemeClr val="tx1"/>
          </a:solidFill>
          <a:latin typeface="Arial" pitchFamily="34" charset="0"/>
          <a:ea typeface="ＭＳ Ｐゴシック" pitchFamily="-108" charset="-128"/>
          <a:cs typeface="ＭＳ Ｐゴシック" charset="-128"/>
        </a:defRPr>
      </a:lvl1pPr>
      <a:lvl2pPr marL="568259" indent="-168255" algn="l" rtl="0" eaLnBrk="1" fontAlgn="base" hangingPunct="1">
        <a:spcBef>
          <a:spcPct val="0"/>
        </a:spcBef>
        <a:spcAft>
          <a:spcPts val="600"/>
        </a:spcAft>
        <a:buClr>
          <a:srgbClr val="F68B00"/>
        </a:buClr>
        <a:buFont typeface="Arial" pitchFamily="34" charset="0"/>
        <a:buChar char="•"/>
        <a:defRPr>
          <a:solidFill>
            <a:schemeClr val="tx1"/>
          </a:solidFill>
          <a:latin typeface="Arial" pitchFamily="34" charset="0"/>
          <a:ea typeface="ＭＳ Ｐゴシック" charset="-128"/>
          <a:cs typeface="Arial" pitchFamily="34" charset="0"/>
        </a:defRPr>
      </a:lvl2pPr>
      <a:lvl3pPr marL="1031754" indent="-168255" algn="l" rtl="0" eaLnBrk="1" fontAlgn="base" hangingPunct="1">
        <a:spcBef>
          <a:spcPct val="0"/>
        </a:spcBef>
        <a:spcAft>
          <a:spcPts val="600"/>
        </a:spcAft>
        <a:buClr>
          <a:srgbClr val="F68B00"/>
        </a:buClr>
        <a:buSzPct val="90000"/>
        <a:buFont typeface="Arial" pitchFamily="34" charset="0"/>
        <a:buChar char="•"/>
        <a:defRPr sz="1400">
          <a:solidFill>
            <a:schemeClr val="tx1"/>
          </a:solidFill>
          <a:latin typeface="Arial" pitchFamily="34" charset="0"/>
          <a:ea typeface="ＭＳ Ｐゴシック" charset="-128"/>
          <a:cs typeface="Arial" pitchFamily="34" charset="0"/>
        </a:defRPr>
      </a:lvl3pPr>
      <a:lvl4pPr marL="1539695" indent="-168255" algn="l" rtl="0" eaLnBrk="1" fontAlgn="base" hangingPunct="1">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4pPr>
      <a:lvl5pPr marL="2055573" indent="-226987" algn="l" rtl="0" eaLnBrk="1" fontAlgn="base" hangingPunct="1">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5pPr>
      <a:lvl6pPr marL="2467157" indent="-227914" algn="l" defTabSz="914501"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6pPr>
      <a:lvl7pPr marL="2877401" indent="-227914" algn="l" defTabSz="914501"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7pPr>
      <a:lvl8pPr marL="3287645" indent="-227914" algn="l" defTabSz="914501"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8pPr>
      <a:lvl9pPr marL="3697887" indent="-227914" algn="l" defTabSz="914501"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6550" y="15875"/>
            <a:ext cx="8458200" cy="8366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6550" y="1262063"/>
            <a:ext cx="8458200" cy="5192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973" name="Rectangle 5"/>
          <p:cNvSpPr>
            <a:spLocks noGrp="1" noChangeArrowheads="1"/>
          </p:cNvSpPr>
          <p:nvPr>
            <p:ph type="ftr" sz="quarter" idx="3"/>
          </p:nvPr>
        </p:nvSpPr>
        <p:spPr bwMode="auto">
          <a:xfrm>
            <a:off x="4154488" y="6457950"/>
            <a:ext cx="4457700" cy="306388"/>
          </a:xfrm>
          <a:prstGeom prst="rect">
            <a:avLst/>
          </a:prstGeom>
          <a:noFill/>
          <a:ln w="9525">
            <a:noFill/>
            <a:miter lim="800000"/>
            <a:headEnd/>
            <a:tailEnd/>
          </a:ln>
          <a:effectLst/>
        </p:spPr>
        <p:txBody>
          <a:bodyPr vert="horz" wrap="square" lIns="91429" tIns="45714" rIns="91429" bIns="45714" numCol="1" anchor="b" anchorCtr="0" compatLnSpc="1">
            <a:prstTxWarp prst="textNoShape">
              <a:avLst/>
            </a:prstTxWarp>
          </a:bodyPr>
          <a:lstStyle>
            <a:lvl1pPr algn="r" eaLnBrk="1" hangingPunct="1">
              <a:defRPr sz="700">
                <a:solidFill>
                  <a:srgbClr val="C0C0C0"/>
                </a:solidFill>
                <a:latin typeface="Arial" charset="0"/>
                <a:ea typeface="ＭＳ Ｐゴシック" charset="-128"/>
                <a:cs typeface="Arial" charset="0"/>
              </a:defRPr>
            </a:lvl1pPr>
          </a:lstStyle>
          <a:p>
            <a:endParaRPr lang="en-US"/>
          </a:p>
        </p:txBody>
      </p:sp>
      <p:sp>
        <p:nvSpPr>
          <p:cNvPr id="83974" name="Rectangle 6"/>
          <p:cNvSpPr>
            <a:spLocks noGrp="1" noChangeArrowheads="1"/>
          </p:cNvSpPr>
          <p:nvPr>
            <p:ph type="sldNum" sz="quarter" idx="4"/>
          </p:nvPr>
        </p:nvSpPr>
        <p:spPr bwMode="auto">
          <a:xfrm>
            <a:off x="8607425" y="6457950"/>
            <a:ext cx="293688" cy="306388"/>
          </a:xfrm>
          <a:prstGeom prst="rect">
            <a:avLst/>
          </a:prstGeom>
          <a:noFill/>
          <a:ln w="9525">
            <a:noFill/>
            <a:miter lim="800000"/>
            <a:headEnd/>
            <a:tailEnd/>
          </a:ln>
          <a:effectLst/>
        </p:spPr>
        <p:txBody>
          <a:bodyPr vert="horz" wrap="square" lIns="91429" tIns="45714" rIns="91429" bIns="45714" numCol="1" anchor="b" anchorCtr="0" compatLnSpc="1">
            <a:prstTxWarp prst="textNoShape">
              <a:avLst/>
            </a:prstTxWarp>
          </a:bodyPr>
          <a:lstStyle>
            <a:lvl1pPr algn="r" eaLnBrk="1" hangingPunct="1">
              <a:defRPr sz="700">
                <a:solidFill>
                  <a:srgbClr val="C0C0C0"/>
                </a:solidFill>
                <a:cs typeface="Arial" pitchFamily="34" charset="0"/>
              </a:defRPr>
            </a:lvl1pPr>
          </a:lstStyle>
          <a:p>
            <a:pPr marL="0" lvl="0" indent="0">
              <a:spcBef>
                <a:spcPts val="0"/>
              </a:spcBef>
              <a:spcAft>
                <a:spcPts val="0"/>
              </a:spcAft>
              <a:buNone/>
            </a:pPr>
            <a:fld id="{00000000-1234-1234-1234-123412341234}" type="slidenum">
              <a:rPr lang="uk-UA" smtClean="0"/>
              <a:t>‹#›</a:t>
            </a:fld>
            <a:endParaRPr lang="uk-UA"/>
          </a:p>
        </p:txBody>
      </p:sp>
      <p:cxnSp>
        <p:nvCxnSpPr>
          <p:cNvPr id="1030" name="Straight Connector 8"/>
          <p:cNvCxnSpPr>
            <a:cxnSpLocks noChangeShapeType="1"/>
          </p:cNvCxnSpPr>
          <p:nvPr/>
        </p:nvCxnSpPr>
        <p:spPr bwMode="auto">
          <a:xfrm rot="10800000">
            <a:off x="0" y="884873"/>
            <a:ext cx="9144000" cy="1587"/>
          </a:xfrm>
          <a:prstGeom prst="line">
            <a:avLst/>
          </a:prstGeom>
          <a:noFill/>
          <a:ln w="34925">
            <a:solidFill>
              <a:srgbClr val="F68B00"/>
            </a:solidFill>
            <a:round/>
            <a:headEnd/>
            <a:tailEnd/>
          </a:ln>
        </p:spPr>
      </p:cxnSp>
      <p:cxnSp>
        <p:nvCxnSpPr>
          <p:cNvPr id="1031" name="Straight Connector 11"/>
          <p:cNvCxnSpPr>
            <a:cxnSpLocks noChangeShapeType="1"/>
          </p:cNvCxnSpPr>
          <p:nvPr/>
        </p:nvCxnSpPr>
        <p:spPr bwMode="auto">
          <a:xfrm rot="10800000" flipV="1">
            <a:off x="0" y="903288"/>
            <a:ext cx="9144000" cy="9525"/>
          </a:xfrm>
          <a:prstGeom prst="line">
            <a:avLst/>
          </a:prstGeom>
          <a:noFill/>
          <a:ln w="12700">
            <a:solidFill>
              <a:srgbClr val="F68B00"/>
            </a:solidFill>
            <a:round/>
            <a:headEnd/>
            <a:tailEnd/>
          </a:ln>
        </p:spPr>
      </p:cxnSp>
      <p:cxnSp>
        <p:nvCxnSpPr>
          <p:cNvPr id="8" name="Straight Connector 7"/>
          <p:cNvCxnSpPr>
            <a:cxnSpLocks noChangeShapeType="1"/>
          </p:cNvCxnSpPr>
          <p:nvPr/>
        </p:nvCxnSpPr>
        <p:spPr bwMode="auto">
          <a:xfrm rot="10800000" flipV="1">
            <a:off x="0" y="935038"/>
            <a:ext cx="9144000" cy="0"/>
          </a:xfrm>
          <a:prstGeom prst="line">
            <a:avLst/>
          </a:prstGeom>
          <a:ln>
            <a:headEnd/>
            <a:tailEnd/>
          </a:ln>
        </p:spPr>
        <p:style>
          <a:lnRef idx="2">
            <a:schemeClr val="accent5"/>
          </a:lnRef>
          <a:fillRef idx="0">
            <a:schemeClr val="accent5"/>
          </a:fillRef>
          <a:effectRef idx="1">
            <a:schemeClr val="accent5"/>
          </a:effectRef>
          <a:fontRef idx="minor">
            <a:schemeClr val="tx1"/>
          </a:fontRef>
        </p:style>
      </p:cxnSp>
      <p:cxnSp>
        <p:nvCxnSpPr>
          <p:cNvPr id="9" name="Straight Connector 11"/>
          <p:cNvCxnSpPr>
            <a:cxnSpLocks noChangeShapeType="1"/>
          </p:cNvCxnSpPr>
          <p:nvPr/>
        </p:nvCxnSpPr>
        <p:spPr bwMode="auto">
          <a:xfrm rot="10800000" flipV="1">
            <a:off x="0" y="912813"/>
            <a:ext cx="9144000" cy="0"/>
          </a:xfrm>
          <a:prstGeom prst="line">
            <a:avLst/>
          </a:prstGeom>
          <a:ln>
            <a:headEnd/>
            <a:tailEnd/>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973502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rtl="0" eaLnBrk="1" fontAlgn="base" hangingPunct="1">
        <a:spcBef>
          <a:spcPct val="0"/>
        </a:spcBef>
        <a:spcAft>
          <a:spcPct val="0"/>
        </a:spcAft>
        <a:defRPr sz="2800" b="1">
          <a:solidFill>
            <a:schemeClr val="tx1"/>
          </a:solidFill>
          <a:latin typeface="Arial" pitchFamily="34" charset="0"/>
          <a:ea typeface="ＭＳ Ｐゴシック" pitchFamily="-108" charset="-128"/>
          <a:cs typeface="ＭＳ Ｐゴシック" charset="-128"/>
        </a:defRPr>
      </a:lvl1pPr>
      <a:lvl2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2pPr>
      <a:lvl3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3pPr>
      <a:lvl4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4pPr>
      <a:lvl5pPr algn="l" rtl="0" eaLnBrk="1" fontAlgn="base" hangingPunct="1">
        <a:spcBef>
          <a:spcPct val="0"/>
        </a:spcBef>
        <a:spcAft>
          <a:spcPct val="0"/>
        </a:spcAft>
        <a:defRPr sz="2600" b="1">
          <a:solidFill>
            <a:srgbClr val="EAEAEA"/>
          </a:solidFill>
          <a:latin typeface="Arial" pitchFamily="-108" charset="0"/>
          <a:ea typeface="ＭＳ Ｐゴシック" pitchFamily="-108" charset="-128"/>
          <a:cs typeface="ＭＳ Ｐゴシック" pitchFamily="-108" charset="-128"/>
        </a:defRPr>
      </a:lvl5pPr>
      <a:lvl6pPr marL="410291" algn="l" defTabSz="914608" rtl="0" eaLnBrk="1" fontAlgn="base" hangingPunct="1">
        <a:spcBef>
          <a:spcPct val="0"/>
        </a:spcBef>
        <a:spcAft>
          <a:spcPct val="0"/>
        </a:spcAft>
        <a:defRPr sz="3200">
          <a:solidFill>
            <a:srgbClr val="939BA8"/>
          </a:solidFill>
          <a:latin typeface="Arial" pitchFamily="-108" charset="0"/>
        </a:defRPr>
      </a:lvl6pPr>
      <a:lvl7pPr marL="820583" algn="l" defTabSz="914608" rtl="0" eaLnBrk="1" fontAlgn="base" hangingPunct="1">
        <a:spcBef>
          <a:spcPct val="0"/>
        </a:spcBef>
        <a:spcAft>
          <a:spcPct val="0"/>
        </a:spcAft>
        <a:defRPr sz="3200">
          <a:solidFill>
            <a:srgbClr val="939BA8"/>
          </a:solidFill>
          <a:latin typeface="Arial" pitchFamily="-108" charset="0"/>
        </a:defRPr>
      </a:lvl7pPr>
      <a:lvl8pPr marL="1230874" algn="l" defTabSz="914608" rtl="0" eaLnBrk="1" fontAlgn="base" hangingPunct="1">
        <a:spcBef>
          <a:spcPct val="0"/>
        </a:spcBef>
        <a:spcAft>
          <a:spcPct val="0"/>
        </a:spcAft>
        <a:defRPr sz="3200">
          <a:solidFill>
            <a:srgbClr val="939BA8"/>
          </a:solidFill>
          <a:latin typeface="Arial" pitchFamily="-108" charset="0"/>
        </a:defRPr>
      </a:lvl8pPr>
      <a:lvl9pPr marL="1641165" algn="l" defTabSz="914608" rtl="0" eaLnBrk="1" fontAlgn="base" hangingPunct="1">
        <a:spcBef>
          <a:spcPct val="0"/>
        </a:spcBef>
        <a:spcAft>
          <a:spcPct val="0"/>
        </a:spcAft>
        <a:defRPr sz="3200">
          <a:solidFill>
            <a:srgbClr val="939BA8"/>
          </a:solidFill>
          <a:latin typeface="Arial" pitchFamily="-108" charset="0"/>
        </a:defRPr>
      </a:lvl9pPr>
    </p:titleStyle>
    <p:bodyStyle>
      <a:lvl1pPr marL="223838" indent="-223838" algn="l" rtl="0" eaLnBrk="1" fontAlgn="base" hangingPunct="1">
        <a:spcBef>
          <a:spcPct val="0"/>
        </a:spcBef>
        <a:spcAft>
          <a:spcPts val="600"/>
        </a:spcAft>
        <a:buClr>
          <a:srgbClr val="F68B00"/>
        </a:buClr>
        <a:buSzPct val="80000"/>
        <a:buFont typeface="Arial" pitchFamily="34" charset="0"/>
        <a:buChar char="•"/>
        <a:defRPr sz="2200">
          <a:solidFill>
            <a:schemeClr val="tx1"/>
          </a:solidFill>
          <a:latin typeface="Arial" pitchFamily="34" charset="0"/>
          <a:ea typeface="ＭＳ Ｐゴシック" pitchFamily="-108" charset="-128"/>
          <a:cs typeface="ＭＳ Ｐゴシック" charset="-128"/>
        </a:defRPr>
      </a:lvl1pPr>
      <a:lvl2pPr marL="568325" indent="-168275" algn="l" rtl="0" eaLnBrk="1" fontAlgn="base" hangingPunct="1">
        <a:spcBef>
          <a:spcPct val="0"/>
        </a:spcBef>
        <a:spcAft>
          <a:spcPts val="600"/>
        </a:spcAft>
        <a:buClr>
          <a:srgbClr val="F68B00"/>
        </a:buClr>
        <a:buFont typeface="Arial" pitchFamily="34" charset="0"/>
        <a:buChar char="•"/>
        <a:defRPr>
          <a:solidFill>
            <a:schemeClr val="tx1"/>
          </a:solidFill>
          <a:latin typeface="Arial" pitchFamily="34" charset="0"/>
          <a:ea typeface="ＭＳ Ｐゴシック" charset="-128"/>
          <a:cs typeface="Arial" pitchFamily="34" charset="0"/>
        </a:defRPr>
      </a:lvl2pPr>
      <a:lvl3pPr marL="1031875" indent="-168275" algn="l" rtl="0" eaLnBrk="1" fontAlgn="base" hangingPunct="1">
        <a:spcBef>
          <a:spcPct val="0"/>
        </a:spcBef>
        <a:spcAft>
          <a:spcPts val="600"/>
        </a:spcAft>
        <a:buClr>
          <a:srgbClr val="F68B00"/>
        </a:buClr>
        <a:buSzPct val="90000"/>
        <a:buFont typeface="Arial" pitchFamily="34" charset="0"/>
        <a:buChar char="•"/>
        <a:defRPr sz="1400">
          <a:solidFill>
            <a:schemeClr val="tx1"/>
          </a:solidFill>
          <a:latin typeface="Arial" pitchFamily="34" charset="0"/>
          <a:ea typeface="ＭＳ Ｐゴシック" charset="-128"/>
          <a:cs typeface="Arial" pitchFamily="34" charset="0"/>
        </a:defRPr>
      </a:lvl3pPr>
      <a:lvl4pPr marL="1539875" indent="-168275" algn="l" rtl="0" eaLnBrk="1" fontAlgn="base" hangingPunct="1">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4pPr>
      <a:lvl5pPr marL="2055813" indent="-227013" algn="l" rtl="0" eaLnBrk="1" fontAlgn="base" hangingPunct="1">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5pPr>
      <a:lvl6pPr marL="2467446"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6pPr>
      <a:lvl7pPr marL="2877737"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7pPr>
      <a:lvl8pPr marL="3288029"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8pPr>
      <a:lvl9pPr marL="3698320"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0998C-2B13-41B3-A60A-F98E08274D14}" type="datetimeFigureOut">
              <a:rPr lang="en-US" smtClean="0"/>
              <a:t>3/15/2019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96BA5-3FE9-4D3B-B3EE-EADFC8D53A59}" type="slidenum">
              <a:rPr lang="en-US" smtClean="0"/>
              <a:t>‹#›</a:t>
            </a:fld>
            <a:endParaRPr lang="en-US"/>
          </a:p>
        </p:txBody>
      </p:sp>
    </p:spTree>
    <p:extLst>
      <p:ext uri="{BB962C8B-B14F-4D97-AF65-F5344CB8AC3E}">
        <p14:creationId xmlns:p14="http://schemas.microsoft.com/office/powerpoint/2010/main" val="35157645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3.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chor="t">
            <a:normAutofit fontScale="90000"/>
          </a:bodyPr>
          <a:lstStyle/>
          <a:p>
            <a:r>
              <a:rPr lang="en-US" dirty="0">
                <a:latin typeface="Calibri"/>
                <a:cs typeface="Calibri"/>
              </a:rPr>
              <a:t>Coronal Spectrographic Imager in the </a:t>
            </a:r>
            <a:r>
              <a:rPr lang="en-US" dirty="0" smtClean="0">
                <a:latin typeface="Calibri"/>
                <a:cs typeface="Calibri"/>
              </a:rPr>
              <a:t>EUV (COSIE) </a:t>
            </a:r>
            <a:r>
              <a:rPr lang="en-US" dirty="0">
                <a:latin typeface="Calibri"/>
                <a:cs typeface="Calibri"/>
              </a:rPr>
              <a:t>for the International Space Station</a:t>
            </a:r>
            <a:br>
              <a:rPr lang="en-US" dirty="0">
                <a:latin typeface="Calibri"/>
                <a:cs typeface="Calibri"/>
              </a:rPr>
            </a:br>
            <a:r>
              <a:rPr lang="en-US" dirty="0">
                <a:latin typeface="Calibri"/>
                <a:cs typeface="Calibri"/>
              </a:rPr>
              <a:t/>
            </a:r>
            <a:br>
              <a:rPr lang="en-US" dirty="0">
                <a:latin typeface="Calibri"/>
                <a:cs typeface="Calibri"/>
              </a:rPr>
            </a:br>
            <a:r>
              <a:rPr lang="en-US" sz="1800" b="0" dirty="0" smtClean="0">
                <a:solidFill>
                  <a:srgbClr val="FFFFFF"/>
                </a:solidFill>
                <a:latin typeface="Calibri"/>
                <a:cs typeface="Calibri"/>
              </a:rPr>
              <a:t>PI</a:t>
            </a:r>
            <a:r>
              <a:rPr lang="en-US" sz="1800" b="0" dirty="0">
                <a:solidFill>
                  <a:srgbClr val="FFFFFF"/>
                </a:solidFill>
                <a:latin typeface="Calibri"/>
                <a:cs typeface="Calibri"/>
              </a:rPr>
              <a:t>:  	Leon Golub (lgolub@cfa.harvard.edu)</a:t>
            </a:r>
            <a:br>
              <a:rPr lang="en-US" sz="1800" b="0" dirty="0">
                <a:solidFill>
                  <a:srgbClr val="FFFFFF"/>
                </a:solidFill>
                <a:latin typeface="Calibri"/>
                <a:cs typeface="Calibri"/>
              </a:rPr>
            </a:br>
            <a:r>
              <a:rPr lang="en-US" sz="1800" b="0" dirty="0">
                <a:solidFill>
                  <a:srgbClr val="FFFFFF"/>
                </a:solidFill>
                <a:latin typeface="Calibri"/>
                <a:cs typeface="Calibri"/>
              </a:rPr>
              <a:t>	Smithsonian Astrophysical Observatory</a:t>
            </a:r>
            <a:br>
              <a:rPr lang="en-US" sz="1800" b="0" dirty="0">
                <a:solidFill>
                  <a:srgbClr val="FFFFFF"/>
                </a:solidFill>
                <a:latin typeface="Calibri"/>
                <a:cs typeface="Calibri"/>
              </a:rPr>
            </a:br>
            <a:r>
              <a:rPr lang="en-US" sz="1800" b="0" dirty="0" smtClean="0">
                <a:solidFill>
                  <a:srgbClr val="FFFFFF"/>
                </a:solidFill>
                <a:latin typeface="Calibri"/>
                <a:cs typeface="Calibri"/>
              </a:rPr>
              <a:t>I-PI</a:t>
            </a:r>
            <a:r>
              <a:rPr lang="en-US" sz="1800" b="0" dirty="0">
                <a:solidFill>
                  <a:srgbClr val="FFFFFF"/>
                </a:solidFill>
                <a:latin typeface="Calibri"/>
                <a:cs typeface="Calibri"/>
              </a:rPr>
              <a:t>:  	Sabrina Savage (sabrina.savage@nasa.gov)</a:t>
            </a:r>
            <a:br>
              <a:rPr lang="en-US" sz="1800" b="0" dirty="0">
                <a:solidFill>
                  <a:srgbClr val="FFFFFF"/>
                </a:solidFill>
                <a:latin typeface="Calibri"/>
                <a:cs typeface="Calibri"/>
              </a:rPr>
            </a:br>
            <a:r>
              <a:rPr lang="en-US" sz="1800" b="0" dirty="0">
                <a:solidFill>
                  <a:srgbClr val="FFFFFF"/>
                </a:solidFill>
                <a:latin typeface="Calibri"/>
                <a:cs typeface="Calibri"/>
              </a:rPr>
              <a:t>	Marshall Space Flight Center</a:t>
            </a:r>
            <a:r>
              <a:rPr lang="en-US" sz="1600" b="0" dirty="0">
                <a:latin typeface="Calibri"/>
                <a:cs typeface="Calibri"/>
              </a:rPr>
              <a:t/>
            </a:r>
            <a:br>
              <a:rPr lang="en-US" sz="1600" b="0" dirty="0">
                <a:latin typeface="Calibri"/>
                <a:cs typeface="Calibri"/>
              </a:rPr>
            </a:br>
            <a:r>
              <a:rPr lang="en-US" sz="1600" b="0" dirty="0" smtClean="0">
                <a:latin typeface="Calibri"/>
                <a:cs typeface="Calibri"/>
              </a:rPr>
              <a:t/>
            </a:r>
            <a:br>
              <a:rPr lang="en-US" sz="1600" b="0" dirty="0" smtClean="0">
                <a:latin typeface="Calibri"/>
                <a:cs typeface="Calibri"/>
              </a:rPr>
            </a:br>
            <a:r>
              <a:rPr lang="en-US" sz="1600" b="0" dirty="0">
                <a:latin typeface="Calibri"/>
                <a:cs typeface="Calibri"/>
              </a:rPr>
              <a:t/>
            </a:r>
            <a:br>
              <a:rPr lang="en-US" sz="1600" b="0" dirty="0">
                <a:latin typeface="Calibri"/>
                <a:cs typeface="Calibri"/>
              </a:rPr>
            </a:br>
            <a:r>
              <a:rPr lang="en-US" sz="1800" b="0" dirty="0" smtClean="0">
                <a:solidFill>
                  <a:schemeClr val="bg1">
                    <a:lumMod val="95000"/>
                  </a:schemeClr>
                </a:solidFill>
                <a:latin typeface="Calibri"/>
                <a:cs typeface="Calibri"/>
              </a:rPr>
              <a:t>RAS Discussion Meeting – 8 March 2019</a:t>
            </a:r>
            <a:endParaRPr lang="en-US" sz="1800" b="0" dirty="0">
              <a:solidFill>
                <a:schemeClr val="bg1">
                  <a:lumMod val="95000"/>
                </a:schemeClr>
              </a:solidFill>
              <a:latin typeface="Calibri"/>
              <a:cs typeface="Calibri"/>
            </a:endParaRPr>
          </a:p>
        </p:txBody>
      </p:sp>
      <p:sp>
        <p:nvSpPr>
          <p:cNvPr id="8" name="Text Placeholder 7"/>
          <p:cNvSpPr>
            <a:spLocks noGrp="1"/>
          </p:cNvSpPr>
          <p:nvPr>
            <p:ph type="subTitle" idx="1"/>
          </p:nvPr>
        </p:nvSpPr>
        <p:spPr/>
        <p:txBody>
          <a:bodyPr>
            <a:noAutofit/>
          </a:bodyPr>
          <a:lstStyle/>
          <a:p>
            <a:r>
              <a:rPr lang="en-US" sz="1300" dirty="0"/>
              <a:t>Smithsonian Astrophysical Observatory (PI Institution)</a:t>
            </a:r>
          </a:p>
          <a:p>
            <a:r>
              <a:rPr lang="en-US" sz="1300" dirty="0"/>
              <a:t>Marshall Space Flight Center</a:t>
            </a:r>
          </a:p>
          <a:p>
            <a:r>
              <a:rPr lang="en-US" sz="1300" dirty="0"/>
              <a:t>Laboratory for Atmospheric and Space Physics</a:t>
            </a:r>
          </a:p>
          <a:p>
            <a:endParaRPr lang="en-US" sz="700" dirty="0"/>
          </a:p>
        </p:txBody>
      </p:sp>
      <p:sp>
        <p:nvSpPr>
          <p:cNvPr id="4" name="TextBox 3"/>
          <p:cNvSpPr txBox="1"/>
          <p:nvPr/>
        </p:nvSpPr>
        <p:spPr>
          <a:xfrm>
            <a:off x="8165485" y="1311564"/>
            <a:ext cx="877455" cy="4600348"/>
          </a:xfrm>
          <a:prstGeom prst="rect">
            <a:avLst/>
          </a:prstGeom>
          <a:solidFill>
            <a:schemeClr val="accent1">
              <a:lumMod val="50000"/>
            </a:schemeClr>
          </a:solidFill>
        </p:spPr>
        <p:txBody>
          <a:bodyPr wrap="square" rtlCol="0">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56" y="5925301"/>
            <a:ext cx="3566160" cy="891540"/>
          </a:xfrm>
          <a:prstGeom prst="rect">
            <a:avLst/>
          </a:prstGeom>
        </p:spPr>
      </p:pic>
    </p:spTree>
    <p:extLst>
      <p:ext uri="{BB962C8B-B14F-4D97-AF65-F5344CB8AC3E}">
        <p14:creationId xmlns:p14="http://schemas.microsoft.com/office/powerpoint/2010/main" val="3475201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400" dirty="0" smtClean="0">
                <a:solidFill>
                  <a:srgbClr val="800000"/>
                </a:solidFill>
                <a:latin typeface="Avenir Next Condensed Regular"/>
                <a:cs typeface="Avenir Next Condensed Regular"/>
              </a:rPr>
              <a:t>On-disk signatures of CMEs.</a:t>
            </a:r>
            <a:endParaRPr lang="en-US" sz="2400" dirty="0"/>
          </a:p>
        </p:txBody>
      </p:sp>
      <p:sp>
        <p:nvSpPr>
          <p:cNvPr id="3" name="Text Placeholder 2"/>
          <p:cNvSpPr>
            <a:spLocks noGrp="1"/>
          </p:cNvSpPr>
          <p:nvPr>
            <p:ph type="body" idx="1"/>
          </p:nvPr>
        </p:nvSpPr>
        <p:spPr>
          <a:xfrm>
            <a:off x="311700" y="1536633"/>
            <a:ext cx="2628724" cy="1699626"/>
          </a:xfrm>
        </p:spPr>
        <p:txBody>
          <a:bodyPr/>
          <a:lstStyle/>
          <a:p>
            <a:endParaRPr lang="en-US" dirty="0" smtClean="0"/>
          </a:p>
          <a:p>
            <a:r>
              <a:rPr lang="en-US" sz="2000" dirty="0" smtClean="0"/>
              <a:t>Coronal dimming</a:t>
            </a:r>
          </a:p>
          <a:p>
            <a:r>
              <a:rPr lang="en-US" sz="2000" dirty="0" smtClean="0"/>
              <a:t>Well-observed in 195A channel.</a:t>
            </a:r>
            <a:endParaRPr lang="en-US" sz="2000" dirty="0"/>
          </a:p>
        </p:txBody>
      </p:sp>
      <p:pic>
        <p:nvPicPr>
          <p:cNvPr id="4" name="Dimming_5_May_2010_b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5340" y="938429"/>
            <a:ext cx="5751608" cy="5751608"/>
          </a:xfrm>
          <a:prstGeom prst="rect">
            <a:avLst/>
          </a:prstGeom>
        </p:spPr>
      </p:pic>
    </p:spTree>
    <p:extLst>
      <p:ext uri="{BB962C8B-B14F-4D97-AF65-F5344CB8AC3E}">
        <p14:creationId xmlns:p14="http://schemas.microsoft.com/office/powerpoint/2010/main" val="5588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65" y="98607"/>
            <a:ext cx="8520600" cy="763500"/>
          </a:xfrm>
        </p:spPr>
        <p:txBody>
          <a:bodyPr/>
          <a:lstStyle/>
          <a:p>
            <a:r>
              <a:rPr lang="en-US" dirty="0" smtClean="0"/>
              <a:t>Stealth CMEs, little or no on-disk signature.</a:t>
            </a:r>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contrast="-28000"/>
                    </a14:imgEffect>
                  </a14:imgLayer>
                </a14:imgProps>
              </a:ext>
            </a:extLst>
          </a:blip>
          <a:srcRect t="8302"/>
          <a:stretch/>
        </p:blipFill>
        <p:spPr>
          <a:xfrm>
            <a:off x="184646" y="818145"/>
            <a:ext cx="8775289" cy="6035040"/>
          </a:xfrm>
          <a:prstGeom prst="rect">
            <a:avLst/>
          </a:prstGeom>
        </p:spPr>
      </p:pic>
    </p:spTree>
    <p:extLst>
      <p:ext uri="{BB962C8B-B14F-4D97-AF65-F5344CB8AC3E}">
        <p14:creationId xmlns:p14="http://schemas.microsoft.com/office/powerpoint/2010/main" val="1568463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6188"/>
            <a:ext cx="8520600" cy="763500"/>
          </a:xfrm>
        </p:spPr>
        <p:txBody>
          <a:bodyPr/>
          <a:lstStyle/>
          <a:p>
            <a:r>
              <a:rPr lang="en-US" sz="2400" dirty="0">
                <a:solidFill>
                  <a:srgbClr val="984807"/>
                </a:solidFill>
                <a:latin typeface="Avenir Next Condensed Regular"/>
                <a:cs typeface="Avenir Next Condensed Regular"/>
              </a:rPr>
              <a:t>Understand the physical processes that control the early evolution of coronal mass ejections</a:t>
            </a:r>
            <a:r>
              <a:rPr lang="en-US" sz="2400" dirty="0" smtClean="0">
                <a:solidFill>
                  <a:srgbClr val="984807"/>
                </a:solidFill>
                <a:latin typeface="Avenir Next Condensed Regular"/>
                <a:cs typeface="Avenir Next Condensed Regular"/>
              </a:rPr>
              <a:t>.</a:t>
            </a:r>
            <a:endParaRPr lang="en-US" sz="2400" dirty="0"/>
          </a:p>
        </p:txBody>
      </p:sp>
      <p:sp>
        <p:nvSpPr>
          <p:cNvPr id="3" name="Text Placeholder 2"/>
          <p:cNvSpPr>
            <a:spLocks noGrp="1"/>
          </p:cNvSpPr>
          <p:nvPr>
            <p:ph type="body" idx="1"/>
          </p:nvPr>
        </p:nvSpPr>
        <p:spPr>
          <a:xfrm>
            <a:off x="311700" y="1536633"/>
            <a:ext cx="3531213" cy="4555200"/>
          </a:xfrm>
        </p:spPr>
        <p:txBody>
          <a:bodyPr/>
          <a:lstStyle/>
          <a:p>
            <a:r>
              <a:rPr lang="en-US" dirty="0" smtClean="0"/>
              <a:t>Measure T and n</a:t>
            </a:r>
            <a:r>
              <a:rPr lang="en-US" baseline="-25000" dirty="0" smtClean="0"/>
              <a:t>e</a:t>
            </a:r>
            <a:r>
              <a:rPr lang="en-US" dirty="0" smtClean="0"/>
              <a:t> of ARs</a:t>
            </a:r>
          </a:p>
          <a:p>
            <a:pPr lvl="1"/>
            <a:r>
              <a:rPr lang="en-US" dirty="0" smtClean="0"/>
              <a:t>Measure energy buildup in ARs.</a:t>
            </a:r>
          </a:p>
          <a:p>
            <a:r>
              <a:rPr lang="en-US" dirty="0" smtClean="0"/>
              <a:t>Determine temperature structure of expanding EUV wave.</a:t>
            </a:r>
          </a:p>
          <a:p>
            <a:r>
              <a:rPr lang="en-US" dirty="0" smtClean="0"/>
              <a:t>Measure shock front </a:t>
            </a:r>
            <a:r>
              <a:rPr lang="en-US" dirty="0"/>
              <a:t>strength </a:t>
            </a:r>
            <a:r>
              <a:rPr lang="en-US" dirty="0" smtClean="0"/>
              <a:t>n</a:t>
            </a:r>
            <a:r>
              <a:rPr lang="en-US" baseline="-25000" dirty="0" smtClean="0"/>
              <a:t>e</a:t>
            </a:r>
            <a:r>
              <a:rPr lang="en-US" dirty="0" smtClean="0"/>
              <a:t>(in) /</a:t>
            </a:r>
            <a:r>
              <a:rPr lang="en-US" dirty="0"/>
              <a:t> </a:t>
            </a:r>
            <a:r>
              <a:rPr lang="en-US" dirty="0" smtClean="0"/>
              <a:t>n</a:t>
            </a:r>
            <a:r>
              <a:rPr lang="en-US" baseline="-25000" dirty="0" smtClean="0"/>
              <a:t>e</a:t>
            </a:r>
            <a:r>
              <a:rPr lang="en-US" dirty="0" smtClean="0"/>
              <a:t>(out)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1177" y="887189"/>
            <a:ext cx="4691123" cy="5312269"/>
          </a:xfrm>
          <a:prstGeom prst="rect">
            <a:avLst/>
          </a:prstGeom>
        </p:spPr>
      </p:pic>
      <p:sp>
        <p:nvSpPr>
          <p:cNvPr id="5" name="TextBox 4"/>
          <p:cNvSpPr txBox="1"/>
          <p:nvPr/>
        </p:nvSpPr>
        <p:spPr>
          <a:xfrm>
            <a:off x="589085" y="6181946"/>
            <a:ext cx="8335107" cy="523220"/>
          </a:xfrm>
          <a:prstGeom prst="rect">
            <a:avLst/>
          </a:prstGeom>
          <a:solidFill>
            <a:schemeClr val="bg1"/>
          </a:solidFill>
        </p:spPr>
        <p:txBody>
          <a:bodyPr wrap="square" rtlCol="0">
            <a:spAutoFit/>
          </a:bodyPr>
          <a:lstStyle/>
          <a:p>
            <a:r>
              <a:rPr lang="en-US" dirty="0"/>
              <a:t>Modeled COSIE‑S observation of an EUV </a:t>
            </a:r>
            <a:r>
              <a:rPr lang="en-US" dirty="0" smtClean="0"/>
              <a:t>wave from </a:t>
            </a:r>
            <a:r>
              <a:rPr lang="en-US" dirty="0"/>
              <a:t>the 2011-Feb-15 X-class flare and CME (</a:t>
            </a:r>
            <a:r>
              <a:rPr lang="en-US" dirty="0" err="1" smtClean="0"/>
              <a:t>Vanninathan</a:t>
            </a:r>
            <a:r>
              <a:rPr lang="en-US" dirty="0" smtClean="0"/>
              <a:t> et </a:t>
            </a:r>
            <a:r>
              <a:rPr lang="en-US" dirty="0"/>
              <a:t>al. 2105). The flare is seen as a bright or dark line </a:t>
            </a:r>
            <a:r>
              <a:rPr lang="en-US" dirty="0" smtClean="0"/>
              <a:t>across the </a:t>
            </a:r>
            <a:r>
              <a:rPr lang="en-US" dirty="0"/>
              <a:t>middle of each image.</a:t>
            </a:r>
          </a:p>
        </p:txBody>
      </p:sp>
    </p:spTree>
    <p:extLst>
      <p:ext uri="{BB962C8B-B14F-4D97-AF65-F5344CB8AC3E}">
        <p14:creationId xmlns:p14="http://schemas.microsoft.com/office/powerpoint/2010/main" val="407116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Unfolding “</a:t>
            </a:r>
            <a:r>
              <a:rPr lang="en-US" dirty="0" err="1" smtClean="0"/>
              <a:t>overlappogram</a:t>
            </a:r>
            <a:r>
              <a:rPr lang="en-US" smtClean="0"/>
              <a:t>” </a:t>
            </a:r>
            <a:r>
              <a:rPr lang="en-US" dirty="0" smtClean="0"/>
              <a:t>images</a:t>
            </a:r>
            <a:endParaRPr lang="en-US" dirty="0"/>
          </a:p>
        </p:txBody>
      </p:sp>
      <p:sp>
        <p:nvSpPr>
          <p:cNvPr id="3" name="Text Placeholder 2"/>
          <p:cNvSpPr>
            <a:spLocks noGrp="1"/>
          </p:cNvSpPr>
          <p:nvPr>
            <p:ph type="body" idx="1"/>
          </p:nvPr>
        </p:nvSpPr>
        <p:spPr>
          <a:xfrm>
            <a:off x="311700" y="879231"/>
            <a:ext cx="8520600" cy="5767754"/>
          </a:xfrm>
        </p:spPr>
        <p:txBody>
          <a:bodyPr/>
          <a:lstStyle/>
          <a:p>
            <a:r>
              <a:rPr lang="en-US" sz="1600" dirty="0" smtClean="0"/>
              <a:t>Uses a sparse inversion method, described in Winebarger et al (2019) and Cheung et al (2019).</a:t>
            </a:r>
          </a:p>
          <a:p>
            <a:r>
              <a:rPr lang="en-US" sz="500" dirty="0" smtClean="0"/>
              <a:t> </a:t>
            </a:r>
            <a:r>
              <a:rPr lang="en-US" sz="1600" dirty="0" smtClean="0"/>
              <a:t>Uses the LASSSOLARS routine in Python, </a:t>
            </a:r>
            <a:r>
              <a:rPr lang="en-US" sz="1600" dirty="0"/>
              <a:t>a Least Angle Regression </a:t>
            </a:r>
            <a:r>
              <a:rPr lang="en-US" sz="1600" dirty="0" smtClean="0"/>
              <a:t>(</a:t>
            </a:r>
            <a:r>
              <a:rPr lang="en-US" sz="1600" dirty="0" err="1" smtClean="0"/>
              <a:t>Efron</a:t>
            </a:r>
            <a:r>
              <a:rPr lang="en-US" sz="1600" dirty="0" smtClean="0"/>
              <a:t> et </a:t>
            </a:r>
            <a:r>
              <a:rPr lang="en-US" sz="1600" dirty="0"/>
              <a:t>al. 2004) implementation of the Lasso selection method (</a:t>
            </a:r>
            <a:r>
              <a:rPr lang="en-US" sz="1600" dirty="0" err="1"/>
              <a:t>Tibshirani</a:t>
            </a:r>
            <a:r>
              <a:rPr lang="en-US" sz="1600" dirty="0"/>
              <a:t> 1996</a:t>
            </a:r>
            <a:r>
              <a:rPr lang="en-US" sz="1600" dirty="0" smtClean="0"/>
              <a:t>).</a:t>
            </a:r>
            <a:endParaRPr lang="en-US" sz="1600" dirty="0"/>
          </a:p>
        </p:txBody>
      </p:sp>
      <p:pic>
        <p:nvPicPr>
          <p:cNvPr id="1026" name="Picture 2" descr="https://lh6.googleusercontent.com/pmO6OnDzAvHdwgY60XlTxMTjCa7BYjRtbU_HE69EZtqawKm3RIR2lKG7-yxnjnA32zEa8JJJOeH4HpO_ygt4FM2zhz-tZkfKeX9XKC0-MOU9EvzVW7xrpWaJAlEtq7vqqTDGlOg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 contrast="-14000"/>
                    </a14:imgEffect>
                  </a14:imgLayer>
                </a14:imgProps>
              </a:ext>
              <a:ext uri="{28A0092B-C50C-407E-A947-70E740481C1C}">
                <a14:useLocalDpi xmlns:a14="http://schemas.microsoft.com/office/drawing/2010/main" val="0"/>
              </a:ext>
            </a:extLst>
          </a:blip>
          <a:srcRect/>
          <a:stretch>
            <a:fillRect/>
          </a:stretch>
        </p:blipFill>
        <p:spPr bwMode="auto">
          <a:xfrm>
            <a:off x="685805" y="2154112"/>
            <a:ext cx="7851044" cy="3925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8201" y="6154614"/>
            <a:ext cx="7651879" cy="553998"/>
          </a:xfrm>
          <a:prstGeom prst="rect">
            <a:avLst/>
          </a:prstGeom>
          <a:solidFill>
            <a:schemeClr val="bg1"/>
          </a:solidFill>
        </p:spPr>
        <p:txBody>
          <a:bodyPr wrap="square" rtlCol="0">
            <a:spAutoFit/>
          </a:bodyPr>
          <a:lstStyle/>
          <a:p>
            <a:r>
              <a:rPr lang="en-US" sz="1500" dirty="0"/>
              <a:t>Full Sun EM maps for Fe XII 203 A and Fe XIII 202 A, and density maps calculated from the ratio of these lines, based on AIA data (top) and from the inversion code (bottom).</a:t>
            </a:r>
          </a:p>
        </p:txBody>
      </p:sp>
    </p:spTree>
    <p:extLst>
      <p:ext uri="{BB962C8B-B14F-4D97-AF65-F5344CB8AC3E}">
        <p14:creationId xmlns:p14="http://schemas.microsoft.com/office/powerpoint/2010/main" val="3121314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sp>
        <p:nvSpPr>
          <p:cNvPr id="355" name="Google Shape;355;p41"/>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COSIE Solar Viewing</a:t>
            </a:r>
            <a:endParaRPr/>
          </a:p>
        </p:txBody>
      </p:sp>
      <p:sp>
        <p:nvSpPr>
          <p:cNvPr id="356" name="Google Shape;356;p41"/>
          <p:cNvSpPr txBox="1"/>
          <p:nvPr/>
        </p:nvSpPr>
        <p:spPr>
          <a:xfrm>
            <a:off x="618910" y="814354"/>
            <a:ext cx="7905930" cy="969967"/>
          </a:xfrm>
          <a:prstGeom prst="rect">
            <a:avLst/>
          </a:prstGeom>
          <a:noFill/>
          <a:ln>
            <a:noFill/>
          </a:ln>
        </p:spPr>
        <p:txBody>
          <a:bodyPr spcFirstLastPara="1" wrap="square" lIns="91425" tIns="91425" rIns="91425" bIns="91425" anchor="t" anchorCtr="0">
            <a:noAutofit/>
          </a:bodyPr>
          <a:lstStyle/>
          <a:p>
            <a:pPr marL="0" lvl="0" indent="0" algn="just">
              <a:spcBef>
                <a:spcPts val="0"/>
              </a:spcBef>
              <a:spcAft>
                <a:spcPts val="0"/>
              </a:spcAft>
              <a:buNone/>
            </a:pPr>
            <a:r>
              <a:rPr lang="en" sz="1600" dirty="0">
                <a:latin typeface="Calibri"/>
                <a:cs typeface="Calibri"/>
              </a:rPr>
              <a:t>TSIS, located on ELC 3-5, is achieving 44-57 minutes of precision solar tracking per orbit even with ISS obscuration challenges.  View factors from ELC 2 site 7, ELC 3 site 3, and from the Columbus SZP are comparable and provide more unobstructed solar viewing time. </a:t>
            </a:r>
            <a:endParaRPr sz="1600" dirty="0">
              <a:latin typeface="Calibri"/>
              <a:cs typeface="Calibri"/>
            </a:endParaRPr>
          </a:p>
        </p:txBody>
      </p:sp>
      <p:pic>
        <p:nvPicPr>
          <p:cNvPr id="357" name="Google Shape;357;p41"/>
          <p:cNvPicPr preferRelativeResize="0"/>
          <p:nvPr/>
        </p:nvPicPr>
        <p:blipFill>
          <a:blip r:embed="rId3">
            <a:alphaModFix/>
          </a:blip>
          <a:stretch>
            <a:fillRect/>
          </a:stretch>
        </p:blipFill>
        <p:spPr>
          <a:xfrm>
            <a:off x="597900" y="1877350"/>
            <a:ext cx="7947948" cy="4607637"/>
          </a:xfrm>
          <a:prstGeom prst="rect">
            <a:avLst/>
          </a:prstGeom>
          <a:noFill/>
          <a:ln>
            <a:noFill/>
          </a:ln>
        </p:spPr>
      </p:pic>
      <p:cxnSp>
        <p:nvCxnSpPr>
          <p:cNvPr id="3" name="Straight Connector 2"/>
          <p:cNvCxnSpPr/>
          <p:nvPr/>
        </p:nvCxnSpPr>
        <p:spPr>
          <a:xfrm flipV="1">
            <a:off x="1969477" y="4099560"/>
            <a:ext cx="5772443" cy="64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598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COSIE Mission Requirements</a:t>
            </a:r>
          </a:p>
        </p:txBody>
      </p:sp>
      <p:graphicFrame>
        <p:nvGraphicFramePr>
          <p:cNvPr id="4" name="Table 3"/>
          <p:cNvGraphicFramePr>
            <a:graphicFrameLocks noGrp="1"/>
          </p:cNvGraphicFramePr>
          <p:nvPr>
            <p:extLst>
              <p:ext uri="{D42A27DB-BD31-4B8C-83A1-F6EECF244321}">
                <p14:modId xmlns:p14="http://schemas.microsoft.com/office/powerpoint/2010/main" val="3257648946"/>
              </p:ext>
            </p:extLst>
          </p:nvPr>
        </p:nvGraphicFramePr>
        <p:xfrm>
          <a:off x="3403755" y="885117"/>
          <a:ext cx="5669657" cy="2613516"/>
        </p:xfrm>
        <a:graphic>
          <a:graphicData uri="http://schemas.openxmlformats.org/drawingml/2006/table">
            <a:tbl>
              <a:tblPr firstRow="1" bandRow="1">
                <a:tableStyleId>{F5AB1C69-6EDB-4FF4-983F-18BD219EF322}</a:tableStyleId>
              </a:tblPr>
              <a:tblGrid>
                <a:gridCol w="1112827">
                  <a:extLst>
                    <a:ext uri="{9D8B030D-6E8A-4147-A177-3AD203B41FA5}">
                      <a16:colId xmlns:a16="http://schemas.microsoft.com/office/drawing/2014/main" val="20000"/>
                    </a:ext>
                  </a:extLst>
                </a:gridCol>
                <a:gridCol w="1588654">
                  <a:extLst>
                    <a:ext uri="{9D8B030D-6E8A-4147-A177-3AD203B41FA5}">
                      <a16:colId xmlns:a16="http://schemas.microsoft.com/office/drawing/2014/main" val="20001"/>
                    </a:ext>
                  </a:extLst>
                </a:gridCol>
                <a:gridCol w="1394691">
                  <a:extLst>
                    <a:ext uri="{9D8B030D-6E8A-4147-A177-3AD203B41FA5}">
                      <a16:colId xmlns:a16="http://schemas.microsoft.com/office/drawing/2014/main" val="20002"/>
                    </a:ext>
                  </a:extLst>
                </a:gridCol>
                <a:gridCol w="1573485">
                  <a:extLst>
                    <a:ext uri="{9D8B030D-6E8A-4147-A177-3AD203B41FA5}">
                      <a16:colId xmlns:a16="http://schemas.microsoft.com/office/drawing/2014/main" val="20003"/>
                    </a:ext>
                  </a:extLst>
                </a:gridCol>
              </a:tblGrid>
              <a:tr h="400960">
                <a:tc>
                  <a:txBody>
                    <a:bodyPr/>
                    <a:lstStyle/>
                    <a:p>
                      <a:pPr algn="ctr"/>
                      <a:r>
                        <a:rPr lang="en-US" sz="1100" dirty="0"/>
                        <a:t>Mission Requirement</a:t>
                      </a:r>
                      <a:endParaRPr lang="en-US" sz="1100" dirty="0">
                        <a:latin typeface="Avenir Next Condensed Regular"/>
                        <a:cs typeface="Avenir Next Condensed Regular"/>
                      </a:endParaRPr>
                    </a:p>
                  </a:txBody>
                  <a:tcPr marL="45720" marR="45720" anchor="ctr">
                    <a:lnL w="12700" cap="flat" cmpd="sng" algn="ctr">
                      <a:solidFill>
                        <a:srgbClr val="9BBB59"/>
                      </a:solidFill>
                      <a:prstDash val="solid"/>
                      <a:round/>
                      <a:headEnd type="none" w="med" len="med"/>
                      <a:tailEnd type="none" w="med" len="med"/>
                    </a:lnL>
                    <a:lnT w="12700" cap="flat" cmpd="sng" algn="ctr">
                      <a:solidFill>
                        <a:srgbClr val="9BBB59"/>
                      </a:solidFill>
                      <a:prstDash val="solid"/>
                      <a:round/>
                      <a:headEnd type="none" w="med" len="med"/>
                      <a:tailEnd type="none" w="med" len="med"/>
                    </a:lnT>
                  </a:tcPr>
                </a:tc>
                <a:tc>
                  <a:txBody>
                    <a:bodyPr/>
                    <a:lstStyle/>
                    <a:p>
                      <a:pPr algn="ctr"/>
                      <a:r>
                        <a:rPr lang="en-US" sz="1100" dirty="0"/>
                        <a:t>Instrument</a:t>
                      </a:r>
                      <a:r>
                        <a:rPr lang="en-US" sz="1100" baseline="0" dirty="0"/>
                        <a:t>/Platform Requirement</a:t>
                      </a:r>
                      <a:endParaRPr lang="en-US" sz="1100" dirty="0">
                        <a:latin typeface="Avenir Next Condensed Regular"/>
                        <a:cs typeface="Avenir Next Condensed Regular"/>
                      </a:endParaRPr>
                    </a:p>
                  </a:txBody>
                  <a:tcPr marL="45720" marR="45720" anchor="ctr">
                    <a:lnT w="12700" cap="flat" cmpd="sng" algn="ctr">
                      <a:solidFill>
                        <a:srgbClr val="9BBB59"/>
                      </a:solidFill>
                      <a:prstDash val="solid"/>
                      <a:round/>
                      <a:headEnd type="none" w="med" len="med"/>
                      <a:tailEnd type="none" w="med" len="med"/>
                    </a:lnT>
                  </a:tcPr>
                </a:tc>
                <a:tc>
                  <a:txBody>
                    <a:bodyPr/>
                    <a:lstStyle/>
                    <a:p>
                      <a:pPr algn="ctr"/>
                      <a:r>
                        <a:rPr lang="en-US" sz="1100" dirty="0"/>
                        <a:t>Ground System Requirement</a:t>
                      </a:r>
                      <a:endParaRPr lang="en-US" sz="1100" dirty="0">
                        <a:latin typeface="Avenir Next Condensed Regular"/>
                        <a:cs typeface="Avenir Next Condensed Regular"/>
                      </a:endParaRPr>
                    </a:p>
                  </a:txBody>
                  <a:tcPr marL="45720" marR="45720" anchor="ctr">
                    <a:lnT w="12700" cap="flat" cmpd="sng" algn="ctr">
                      <a:solidFill>
                        <a:srgbClr val="9BBB59"/>
                      </a:solidFill>
                      <a:prstDash val="solid"/>
                      <a:round/>
                      <a:headEnd type="none" w="med" len="med"/>
                      <a:tailEnd type="none" w="med" len="med"/>
                    </a:lnT>
                  </a:tcPr>
                </a:tc>
                <a:tc>
                  <a:txBody>
                    <a:bodyPr/>
                    <a:lstStyle/>
                    <a:p>
                      <a:pPr algn="ctr"/>
                      <a:r>
                        <a:rPr lang="en-US" sz="1100" dirty="0"/>
                        <a:t>Operations Requirement</a:t>
                      </a:r>
                      <a:endParaRPr lang="en-US" sz="1100" dirty="0">
                        <a:latin typeface="Avenir Next Condensed Regular"/>
                        <a:cs typeface="Avenir Next Condensed Regular"/>
                      </a:endParaRPr>
                    </a:p>
                  </a:txBody>
                  <a:tcPr marL="45720" marR="45720" anchor="ctr">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tcPr>
                </a:tc>
                <a:extLst>
                  <a:ext uri="{0D108BD9-81ED-4DB2-BD59-A6C34878D82A}">
                    <a16:rowId xmlns:a16="http://schemas.microsoft.com/office/drawing/2014/main" val="10000"/>
                  </a:ext>
                </a:extLst>
              </a:tr>
              <a:tr h="2186796">
                <a:tc>
                  <a:txBody>
                    <a:bodyPr/>
                    <a:lstStyle/>
                    <a:p>
                      <a:pPr>
                        <a:spcAft>
                          <a:spcPts val="300"/>
                        </a:spcAft>
                      </a:pPr>
                      <a:r>
                        <a:rPr lang="en-US" sz="1000" b="1" dirty="0">
                          <a:latin typeface="Avenir Next Condensed Regular"/>
                          <a:cs typeface="Avenir Next Condensed Regular"/>
                        </a:rPr>
                        <a:t>Orbit:</a:t>
                      </a:r>
                      <a:r>
                        <a:rPr lang="en-US" sz="1000" b="0" dirty="0">
                          <a:latin typeface="Avenir Next Condensed Regular"/>
                          <a:cs typeface="Avenir Next Condensed Regular"/>
                        </a:rPr>
                        <a:t> ISS orbit;</a:t>
                      </a:r>
                      <a:r>
                        <a:rPr lang="en-US" sz="1000" b="0" baseline="0" dirty="0">
                          <a:latin typeface="Avenir Next Condensed Regular"/>
                          <a:cs typeface="Avenir Next Condensed Regular"/>
                        </a:rPr>
                        <a:t> inclined day/night orbit</a:t>
                      </a:r>
                    </a:p>
                    <a:p>
                      <a:pPr marL="0" marR="0" indent="0" algn="l" defTabSz="731520" rtl="0" eaLnBrk="1" fontAlgn="auto" latinLnBrk="0" hangingPunct="1">
                        <a:lnSpc>
                          <a:spcPct val="100000"/>
                        </a:lnSpc>
                        <a:spcBef>
                          <a:spcPts val="0"/>
                        </a:spcBef>
                        <a:spcAft>
                          <a:spcPts val="300"/>
                        </a:spcAft>
                        <a:buClrTx/>
                        <a:buSzTx/>
                        <a:buFontTx/>
                        <a:buNone/>
                        <a:tabLst/>
                        <a:defRPr/>
                      </a:pPr>
                      <a:r>
                        <a:rPr lang="en-US" sz="1000" b="1" baseline="0" dirty="0">
                          <a:latin typeface="Avenir Next Condensed Regular"/>
                          <a:cs typeface="Avenir Next Condensed Regular"/>
                        </a:rPr>
                        <a:t>Mission Duration:</a:t>
                      </a:r>
                      <a:r>
                        <a:rPr lang="en-US" sz="1000" b="0" baseline="0" dirty="0">
                          <a:latin typeface="Avenir Next Condensed Regular"/>
                          <a:cs typeface="Avenir Next Condensed Regular"/>
                        </a:rPr>
                        <a:t>  6 months minimum;  2 years nominal</a:t>
                      </a:r>
                      <a:endParaRPr lang="en-US" sz="1000" b="1" dirty="0">
                        <a:latin typeface="Avenir Next Condensed Regular"/>
                        <a:cs typeface="Avenir Next Condensed Regular"/>
                      </a:endParaRPr>
                    </a:p>
                    <a:p>
                      <a:pPr>
                        <a:spcAft>
                          <a:spcPts val="300"/>
                        </a:spcAft>
                      </a:pPr>
                      <a:r>
                        <a:rPr lang="en-US" sz="1000" b="1" baseline="0" dirty="0">
                          <a:latin typeface="Avenir Next Condensed Regular"/>
                          <a:cs typeface="Avenir Next Condensed Regular"/>
                        </a:rPr>
                        <a:t>Launch:</a:t>
                      </a:r>
                      <a:r>
                        <a:rPr lang="en-US" sz="1000" b="0" baseline="0" dirty="0">
                          <a:latin typeface="Avenir Next Condensed Regular"/>
                          <a:cs typeface="Avenir Next Condensed Regular"/>
                        </a:rPr>
                        <a:t> Commercial Resupply Vehicle </a:t>
                      </a:r>
                    </a:p>
                    <a:p>
                      <a:pPr>
                        <a:spcAft>
                          <a:spcPts val="300"/>
                        </a:spcAft>
                      </a:pPr>
                      <a:r>
                        <a:rPr lang="en-US" sz="1000" b="1" baseline="0" dirty="0">
                          <a:latin typeface="Avenir Next Condensed Regular"/>
                          <a:cs typeface="Avenir Next Condensed Regular"/>
                        </a:rPr>
                        <a:t>Launch Date:</a:t>
                      </a:r>
                      <a:r>
                        <a:rPr lang="en-US" sz="1000" b="0" baseline="0" dirty="0">
                          <a:latin typeface="Avenir Next Condensed Regular"/>
                          <a:cs typeface="Avenir Next Condensed Regular"/>
                        </a:rPr>
                        <a:t> July 2023</a:t>
                      </a: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300"/>
                        </a:spcAft>
                      </a:pPr>
                      <a:r>
                        <a:rPr lang="en-US" sz="950" b="1" dirty="0">
                          <a:latin typeface="Avenir Next Condensed Regular"/>
                          <a:cs typeface="Avenir Next Condensed Regular"/>
                        </a:rPr>
                        <a:t>Attitude Control:</a:t>
                      </a:r>
                      <a:r>
                        <a:rPr lang="en-US" sz="950" b="0" dirty="0">
                          <a:latin typeface="Avenir Next Condensed Regular"/>
                          <a:cs typeface="Avenir Next Condensed Regular"/>
                        </a:rPr>
                        <a:t>  3-axis gimbal system (Azimuth, Elevation, Roll)</a:t>
                      </a:r>
                    </a:p>
                    <a:p>
                      <a:pPr>
                        <a:spcAft>
                          <a:spcPts val="300"/>
                        </a:spcAft>
                      </a:pPr>
                      <a:r>
                        <a:rPr lang="en-US" sz="950" b="1" dirty="0">
                          <a:latin typeface="Avenir Next Condensed Regular"/>
                          <a:cs typeface="Avenir Next Condensed Regular"/>
                        </a:rPr>
                        <a:t>Pointing</a:t>
                      </a:r>
                      <a:r>
                        <a:rPr lang="en-US" sz="950" b="1" baseline="0" dirty="0">
                          <a:latin typeface="Avenir Next Condensed Regular"/>
                          <a:cs typeface="Avenir Next Condensed Regular"/>
                        </a:rPr>
                        <a:t> Stability:</a:t>
                      </a:r>
                      <a:r>
                        <a:rPr lang="en-US" sz="950" b="0" baseline="0" dirty="0">
                          <a:latin typeface="Avenir Next Condensed Regular"/>
                          <a:cs typeface="Avenir Next Condensed Regular"/>
                        </a:rPr>
                        <a:t> </a:t>
                      </a:r>
                      <a:r>
                        <a:rPr lang="en-US" sz="950" b="0" baseline="0" dirty="0">
                          <a:latin typeface="Avenir Next Condensed Regular"/>
                          <a:ea typeface="Wingdings"/>
                          <a:cs typeface="Avenir Next Condensed Regular"/>
                          <a:sym typeface="Wingdings"/>
                        </a:rPr>
                        <a:t>3.1” </a:t>
                      </a:r>
                      <a:endParaRPr lang="en-US" sz="950" b="0" baseline="0" dirty="0" smtClean="0">
                        <a:latin typeface="Avenir Next Condensed Regular"/>
                        <a:ea typeface="Wingdings"/>
                        <a:cs typeface="Avenir Next Condensed Regular"/>
                        <a:sym typeface="Wingdings"/>
                      </a:endParaRPr>
                    </a:p>
                    <a:p>
                      <a:pPr>
                        <a:spcAft>
                          <a:spcPts val="300"/>
                        </a:spcAft>
                      </a:pPr>
                      <a:r>
                        <a:rPr lang="en-US" sz="950" b="0" baseline="0" dirty="0" smtClean="0">
                          <a:latin typeface="Avenir Next Condensed Regular"/>
                          <a:ea typeface="Wingdings"/>
                          <a:cs typeface="Avenir Next Condensed Regular"/>
                          <a:sym typeface="Wingdings"/>
                        </a:rPr>
                        <a:t>3-</a:t>
                      </a:r>
                      <a:r>
                        <a:rPr lang="en-US" sz="950" b="0" baseline="0" dirty="0" smtClean="0">
                          <a:latin typeface="Avenir Next Condensed Regular"/>
                          <a:ea typeface="Lucida Grande"/>
                          <a:cs typeface="Avenir Next Condensed Regular"/>
                          <a:sym typeface="Wingdings"/>
                        </a:rPr>
                        <a:t>σ </a:t>
                      </a:r>
                      <a:r>
                        <a:rPr lang="en-US" sz="950" b="0" baseline="0" dirty="0">
                          <a:latin typeface="Avenir Next Condensed Regular"/>
                          <a:ea typeface="Lucida Grande"/>
                          <a:cs typeface="Avenir Next Condensed Regular"/>
                          <a:sym typeface="Wingdings"/>
                        </a:rPr>
                        <a:t>per exposure</a:t>
                      </a:r>
                      <a:r>
                        <a:rPr lang="en-US" sz="950" b="1" kern="1200" baseline="0" dirty="0">
                          <a:solidFill>
                            <a:schemeClr val="tx1"/>
                          </a:solidFill>
                          <a:latin typeface="Avenir Next Condensed Regular"/>
                          <a:ea typeface="+mn-ea"/>
                          <a:cs typeface="Avenir Next Condensed Regular"/>
                          <a:sym typeface="Wingdings"/>
                        </a:rPr>
                        <a:t> </a:t>
                      </a:r>
                    </a:p>
                    <a:p>
                      <a:pPr>
                        <a:spcAft>
                          <a:spcPts val="300"/>
                        </a:spcAft>
                      </a:pPr>
                      <a:r>
                        <a:rPr lang="en-US" sz="950" b="1" kern="1200" baseline="0" dirty="0">
                          <a:solidFill>
                            <a:schemeClr val="tx1"/>
                          </a:solidFill>
                          <a:latin typeface="Avenir Next Condensed Regular"/>
                          <a:ea typeface="+mn-ea"/>
                          <a:cs typeface="Avenir Next Condensed Regular"/>
                          <a:sym typeface="Wingdings"/>
                        </a:rPr>
                        <a:t>Pointing Knowledge:</a:t>
                      </a:r>
                      <a:r>
                        <a:rPr lang="en-US" sz="950" b="0" kern="1200" baseline="0" dirty="0">
                          <a:solidFill>
                            <a:schemeClr val="tx1"/>
                          </a:solidFill>
                          <a:latin typeface="Avenir Next Condensed Regular"/>
                          <a:ea typeface="+mn-ea"/>
                          <a:cs typeface="Avenir Next Condensed Regular"/>
                          <a:sym typeface="Wingdings"/>
                        </a:rPr>
                        <a:t> 10”</a:t>
                      </a:r>
                    </a:p>
                    <a:p>
                      <a:pPr>
                        <a:spcAft>
                          <a:spcPts val="300"/>
                        </a:spcAft>
                      </a:pPr>
                      <a:r>
                        <a:rPr lang="en-US" sz="950" b="1" kern="1200" baseline="0" dirty="0">
                          <a:solidFill>
                            <a:schemeClr val="tx1"/>
                          </a:solidFill>
                          <a:latin typeface="Avenir Next Condensed Regular"/>
                          <a:ea typeface="+mn-ea"/>
                          <a:cs typeface="Avenir Next Condensed Regular"/>
                          <a:sym typeface="Wingdings"/>
                        </a:rPr>
                        <a:t>Pointing Repeatability:</a:t>
                      </a:r>
                      <a:r>
                        <a:rPr lang="en-US" sz="950" b="0" kern="1200" baseline="0" dirty="0">
                          <a:solidFill>
                            <a:schemeClr val="tx1"/>
                          </a:solidFill>
                          <a:latin typeface="Avenir Next Condensed Regular"/>
                          <a:ea typeface="+mn-ea"/>
                          <a:cs typeface="Avenir Next Condensed Regular"/>
                          <a:sym typeface="Wingdings"/>
                        </a:rPr>
                        <a:t> 50”</a:t>
                      </a:r>
                    </a:p>
                    <a:p>
                      <a:pPr>
                        <a:spcAft>
                          <a:spcPts val="300"/>
                        </a:spcAft>
                      </a:pPr>
                      <a:r>
                        <a:rPr lang="en-US" sz="950" b="1" kern="1200" baseline="0" dirty="0">
                          <a:solidFill>
                            <a:schemeClr val="tx1"/>
                          </a:solidFill>
                          <a:latin typeface="Avenir Next Condensed Regular"/>
                          <a:ea typeface="+mn-ea"/>
                          <a:cs typeface="Avenir Next Condensed Regular"/>
                          <a:sym typeface="Wingdings"/>
                        </a:rPr>
                        <a:t>Tracking Rate:</a:t>
                      </a:r>
                      <a:r>
                        <a:rPr lang="en-US" sz="950" b="0" kern="1200" baseline="0" dirty="0">
                          <a:solidFill>
                            <a:schemeClr val="tx1"/>
                          </a:solidFill>
                          <a:latin typeface="Avenir Next Condensed Regular"/>
                          <a:ea typeface="+mn-ea"/>
                          <a:cs typeface="Avenir Next Condensed Regular"/>
                          <a:sym typeface="Wingdings"/>
                        </a:rPr>
                        <a:t> 4 </a:t>
                      </a:r>
                      <a:r>
                        <a:rPr lang="en-US" sz="950" b="0" kern="1200" baseline="0" dirty="0" err="1">
                          <a:solidFill>
                            <a:schemeClr val="tx1"/>
                          </a:solidFill>
                          <a:latin typeface="Avenir Next Condensed Regular"/>
                          <a:ea typeface="+mn-ea"/>
                          <a:cs typeface="Avenir Next Condensed Regular"/>
                          <a:sym typeface="Wingdings"/>
                        </a:rPr>
                        <a:t>deg</a:t>
                      </a:r>
                      <a:r>
                        <a:rPr lang="en-US" sz="950" b="0" kern="1200" baseline="0" dirty="0">
                          <a:solidFill>
                            <a:schemeClr val="tx1"/>
                          </a:solidFill>
                          <a:latin typeface="Avenir Next Condensed Regular"/>
                          <a:ea typeface="+mn-ea"/>
                          <a:cs typeface="Avenir Next Condensed Regular"/>
                          <a:sym typeface="Wingdings"/>
                        </a:rPr>
                        <a:t>/min</a:t>
                      </a:r>
                    </a:p>
                    <a:p>
                      <a:pPr>
                        <a:spcAft>
                          <a:spcPts val="300"/>
                        </a:spcAft>
                      </a:pPr>
                      <a:r>
                        <a:rPr lang="en-US" sz="950" b="1" kern="1200" baseline="0" dirty="0">
                          <a:solidFill>
                            <a:schemeClr val="tx1"/>
                          </a:solidFill>
                          <a:latin typeface="Avenir Next Condensed Regular"/>
                          <a:ea typeface="+mn-ea"/>
                          <a:cs typeface="Avenir Next Condensed Regular"/>
                          <a:sym typeface="Wingdings"/>
                        </a:rPr>
                        <a:t>Data Storage (onboard):</a:t>
                      </a:r>
                      <a:r>
                        <a:rPr lang="en-US" sz="950" b="0" kern="1200" baseline="0" dirty="0">
                          <a:solidFill>
                            <a:schemeClr val="tx1"/>
                          </a:solidFill>
                          <a:latin typeface="Avenir Next Condensed Regular"/>
                          <a:ea typeface="+mn-ea"/>
                          <a:cs typeface="Avenir Next Condensed Regular"/>
                          <a:sym typeface="Wingdings"/>
                        </a:rPr>
                        <a:t> </a:t>
                      </a:r>
                      <a:r>
                        <a:rPr lang="en-US" sz="950" b="0" baseline="0" dirty="0">
                          <a:latin typeface="Avenir Next Condensed Regular"/>
                          <a:cs typeface="Avenir Next Condensed Regular"/>
                        </a:rPr>
                        <a:t>At least 80GB </a:t>
                      </a:r>
                    </a:p>
                    <a:p>
                      <a:pPr>
                        <a:spcAft>
                          <a:spcPts val="300"/>
                        </a:spcAft>
                      </a:pPr>
                      <a:r>
                        <a:rPr lang="en-US" sz="950" b="1" baseline="0" dirty="0">
                          <a:latin typeface="Avenir Next Condensed Regular"/>
                          <a:cs typeface="Avenir Next Condensed Regular"/>
                        </a:rPr>
                        <a:t>System Power:</a:t>
                      </a:r>
                      <a:r>
                        <a:rPr lang="en-US" sz="950" b="0" baseline="0" dirty="0">
                          <a:latin typeface="Avenir Next Condensed Regular"/>
                          <a:cs typeface="Avenir Next Condensed Regular"/>
                        </a:rPr>
                        <a:t>  </a:t>
                      </a:r>
                      <a:r>
                        <a:rPr lang="en-US" sz="950" b="0" baseline="0" dirty="0" smtClean="0">
                          <a:latin typeface="Avenir Next Condensed Regular"/>
                          <a:cs typeface="Avenir Next Condensed Regular"/>
                        </a:rPr>
                        <a:t>187-525W</a:t>
                      </a:r>
                      <a:endParaRPr lang="en-US" sz="950" b="0" baseline="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0"/>
                        </a:spcAft>
                      </a:pPr>
                      <a:r>
                        <a:rPr lang="en-US" sz="1000" b="1" dirty="0">
                          <a:latin typeface="Avenir Next Condensed Regular"/>
                          <a:cs typeface="Avenir Next Condensed Regular"/>
                        </a:rPr>
                        <a:t>Data Volume:</a:t>
                      </a:r>
                      <a:endParaRPr lang="en-US" sz="1000" b="0" dirty="0">
                        <a:latin typeface="Avenir Next Condensed Regular"/>
                        <a:cs typeface="Avenir Next Condensed Regular"/>
                      </a:endParaRPr>
                    </a:p>
                    <a:p>
                      <a:pPr>
                        <a:spcAft>
                          <a:spcPts val="0"/>
                        </a:spcAft>
                      </a:pPr>
                      <a:r>
                        <a:rPr lang="en-US" sz="1000" b="0" dirty="0">
                          <a:latin typeface="Avenir Next Condensed Regular"/>
                          <a:cs typeface="Avenir Next Condensed Regular"/>
                        </a:rPr>
                        <a:t>59 GB/day (peak)</a:t>
                      </a:r>
                    </a:p>
                    <a:p>
                      <a:pPr>
                        <a:spcAft>
                          <a:spcPts val="300"/>
                        </a:spcAft>
                      </a:pPr>
                      <a:r>
                        <a:rPr lang="en-US" sz="1000" b="0" dirty="0">
                          <a:latin typeface="Avenir Next Condensed Regular"/>
                          <a:cs typeface="Avenir Next Condensed Regular"/>
                        </a:rPr>
                        <a:t>4 GB/pass (peak)</a:t>
                      </a:r>
                    </a:p>
                    <a:p>
                      <a:pPr>
                        <a:spcAft>
                          <a:spcPts val="0"/>
                        </a:spcAft>
                      </a:pPr>
                      <a:r>
                        <a:rPr lang="en-US" sz="1000" b="1" dirty="0">
                          <a:latin typeface="Avenir Next Condensed Regular"/>
                          <a:cs typeface="Avenir Next Condensed Regular"/>
                        </a:rPr>
                        <a:t>Data</a:t>
                      </a:r>
                      <a:r>
                        <a:rPr lang="en-US" sz="1000" b="1" baseline="0" dirty="0">
                          <a:latin typeface="Avenir Next Condensed Regular"/>
                          <a:cs typeface="Avenir Next Condensed Regular"/>
                        </a:rPr>
                        <a:t> Transfer Time (nominal):</a:t>
                      </a:r>
                      <a:endParaRPr lang="en-US" sz="1000" b="0" baseline="0" dirty="0">
                        <a:latin typeface="Avenir Next Condensed Regular"/>
                        <a:cs typeface="Avenir Next Condensed Regular"/>
                      </a:endParaRPr>
                    </a:p>
                    <a:p>
                      <a:pPr>
                        <a:spcAft>
                          <a:spcPts val="0"/>
                        </a:spcAft>
                      </a:pPr>
                      <a:r>
                        <a:rPr lang="en-US" sz="1000" b="0" baseline="0" dirty="0">
                          <a:latin typeface="Avenir Next Condensed Regular"/>
                          <a:cs typeface="Avenir Next Condensed Regular"/>
                        </a:rPr>
                        <a:t>Full day</a:t>
                      </a:r>
                    </a:p>
                    <a:p>
                      <a:pPr>
                        <a:spcAft>
                          <a:spcPts val="0"/>
                        </a:spcAft>
                      </a:pPr>
                      <a:r>
                        <a:rPr lang="en-US" sz="1000" b="1" dirty="0">
                          <a:latin typeface="Avenir Next Condensed Regular"/>
                          <a:cs typeface="Avenir Next Condensed Regular"/>
                        </a:rPr>
                        <a:t>     </a:t>
                      </a:r>
                      <a:r>
                        <a:rPr lang="en-US" sz="1000" b="0" dirty="0">
                          <a:latin typeface="Avenir Next Condensed Regular"/>
                          <a:cs typeface="Avenir Next Condensed Regular"/>
                        </a:rPr>
                        <a:t>3.5</a:t>
                      </a:r>
                      <a:r>
                        <a:rPr lang="en-US" sz="1000" b="0" baseline="0" dirty="0">
                          <a:latin typeface="Avenir Next Condensed Regular"/>
                          <a:cs typeface="Avenir Next Condensed Regular"/>
                        </a:rPr>
                        <a:t> </a:t>
                      </a:r>
                      <a:r>
                        <a:rPr lang="en-US" sz="1000" b="0" baseline="0" dirty="0" err="1">
                          <a:latin typeface="Avenir Next Condensed Regular"/>
                          <a:cs typeface="Avenir Next Condensed Regular"/>
                        </a:rPr>
                        <a:t>hrs</a:t>
                      </a:r>
                      <a:r>
                        <a:rPr lang="en-US" sz="1000" b="0" baseline="0" dirty="0">
                          <a:latin typeface="Avenir Next Condensed Regular"/>
                          <a:cs typeface="Avenir Next Condensed Regular"/>
                        </a:rPr>
                        <a:t> Columbus</a:t>
                      </a:r>
                    </a:p>
                    <a:p>
                      <a:pPr>
                        <a:spcAft>
                          <a:spcPts val="0"/>
                        </a:spcAft>
                      </a:pPr>
                      <a:r>
                        <a:rPr lang="en-US" sz="1000" b="0" baseline="0" dirty="0">
                          <a:latin typeface="Avenir Next Condensed Regular"/>
                          <a:cs typeface="Avenir Next Condensed Regular"/>
                        </a:rPr>
                        <a:t>     14 </a:t>
                      </a:r>
                      <a:r>
                        <a:rPr lang="en-US" sz="1000" b="0" baseline="0" dirty="0" err="1">
                          <a:latin typeface="Avenir Next Condensed Regular"/>
                          <a:cs typeface="Avenir Next Condensed Regular"/>
                        </a:rPr>
                        <a:t>hrs</a:t>
                      </a:r>
                      <a:r>
                        <a:rPr lang="en-US" sz="1000" b="0" baseline="0" dirty="0">
                          <a:latin typeface="Avenir Next Condensed Regular"/>
                          <a:cs typeface="Avenir Next Condensed Regular"/>
                        </a:rPr>
                        <a:t> ELC</a:t>
                      </a:r>
                    </a:p>
                    <a:p>
                      <a:pPr>
                        <a:spcAft>
                          <a:spcPts val="0"/>
                        </a:spcAft>
                      </a:pPr>
                      <a:r>
                        <a:rPr lang="en-US" sz="1000" b="0" baseline="0" dirty="0">
                          <a:latin typeface="Avenir Next Condensed Regular"/>
                          <a:cs typeface="Avenir Next Condensed Regular"/>
                        </a:rPr>
                        <a:t>Pass</a:t>
                      </a:r>
                    </a:p>
                    <a:p>
                      <a:pPr>
                        <a:spcAft>
                          <a:spcPts val="0"/>
                        </a:spcAft>
                      </a:pPr>
                      <a:r>
                        <a:rPr lang="en-US" sz="1000" b="0" baseline="0" dirty="0">
                          <a:latin typeface="Avenir Next Condensed Regular"/>
                          <a:cs typeface="Avenir Next Condensed Regular"/>
                        </a:rPr>
                        <a:t>     14 min Columbus</a:t>
                      </a:r>
                    </a:p>
                    <a:p>
                      <a:pPr>
                        <a:spcAft>
                          <a:spcPts val="300"/>
                        </a:spcAft>
                      </a:pPr>
                      <a:r>
                        <a:rPr lang="en-US" sz="1000" b="0" baseline="0" dirty="0">
                          <a:latin typeface="Avenir Next Condensed Regular"/>
                          <a:cs typeface="Avenir Next Condensed Regular"/>
                        </a:rPr>
                        <a:t>     55 min ELC</a:t>
                      </a:r>
                    </a:p>
                    <a:p>
                      <a:pPr>
                        <a:spcAft>
                          <a:spcPts val="300"/>
                        </a:spcAft>
                      </a:pPr>
                      <a:r>
                        <a:rPr lang="en-US" sz="1000" b="1" baseline="0" dirty="0">
                          <a:latin typeface="Avenir Next Condensed Regular"/>
                          <a:cs typeface="Avenir Next Condensed Regular"/>
                        </a:rPr>
                        <a:t>Near Real Time </a:t>
                      </a:r>
                      <a:r>
                        <a:rPr lang="en-US" sz="1000" b="1" baseline="0" dirty="0" smtClean="0">
                          <a:latin typeface="Avenir Next Condensed Regular"/>
                          <a:cs typeface="Avenir Next Condensed Regular"/>
                        </a:rPr>
                        <a:t>Data</a:t>
                      </a:r>
                      <a:r>
                        <a:rPr lang="en-US" sz="900" b="1" baseline="0" dirty="0" smtClean="0">
                          <a:latin typeface="Avenir Next Condensed Regular"/>
                          <a:cs typeface="Avenir Next Condensed Regular"/>
                        </a:rPr>
                        <a:t>.</a:t>
                      </a:r>
                      <a:r>
                        <a:rPr lang="en-US" sz="900" b="0" baseline="0" dirty="0" smtClean="0">
                          <a:latin typeface="Avenir Next Condensed Regular"/>
                          <a:cs typeface="Avenir Next Condensed Regular"/>
                        </a:rPr>
                        <a:t>.</a:t>
                      </a:r>
                      <a:endParaRPr lang="en-US" sz="900" b="0" baseline="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300"/>
                        </a:spcAft>
                      </a:pPr>
                      <a:r>
                        <a:rPr lang="en-US" sz="1000" b="1" dirty="0">
                          <a:latin typeface="Avenir Next Condensed Regular"/>
                          <a:cs typeface="Avenir Next Condensed Regular"/>
                        </a:rPr>
                        <a:t>Timeline Uploads:</a:t>
                      </a:r>
                      <a:r>
                        <a:rPr lang="en-US" sz="1000" b="0" dirty="0">
                          <a:latin typeface="Avenir Next Condensed Regular"/>
                          <a:cs typeface="Avenir Next Condensed Regular"/>
                        </a:rPr>
                        <a:t> </a:t>
                      </a:r>
                      <a:r>
                        <a:rPr lang="en-US" sz="1000" b="0" baseline="0" dirty="0">
                          <a:latin typeface="Avenir Next Condensed Regular"/>
                          <a:cs typeface="Avenir Next Condensed Regular"/>
                        </a:rPr>
                        <a:t>Up to 1 command upload per day; (3 per week nominal)</a:t>
                      </a:r>
                    </a:p>
                    <a:p>
                      <a:pPr>
                        <a:spcAft>
                          <a:spcPts val="300"/>
                        </a:spcAft>
                      </a:pPr>
                      <a:r>
                        <a:rPr lang="en-US" sz="1000" b="1" baseline="0" dirty="0">
                          <a:latin typeface="Avenir Next Condensed Regular"/>
                          <a:cs typeface="Avenir Next Condensed Regular"/>
                        </a:rPr>
                        <a:t>Data Processing:</a:t>
                      </a:r>
                      <a:r>
                        <a:rPr lang="en-US" sz="1000" b="0" baseline="0" dirty="0">
                          <a:latin typeface="Avenir Next Condensed Regular"/>
                          <a:cs typeface="Avenir Next Condensed Regular"/>
                        </a:rPr>
                        <a:t> Daily data validation and verification. Daily health and safety monitoring.</a:t>
                      </a:r>
                    </a:p>
                    <a:p>
                      <a:pPr>
                        <a:spcAft>
                          <a:spcPts val="0"/>
                        </a:spcAft>
                      </a:pPr>
                      <a:r>
                        <a:rPr lang="en-US" sz="1000" b="1" baseline="0" dirty="0">
                          <a:latin typeface="Avenir Next Condensed Regular"/>
                          <a:cs typeface="Avenir Next Condensed Regular"/>
                        </a:rPr>
                        <a:t>Coordinated Observing:</a:t>
                      </a:r>
                      <a:r>
                        <a:rPr lang="en-US" sz="1000" b="0" baseline="0" dirty="0">
                          <a:latin typeface="Avenir Next Condensed Regular"/>
                          <a:cs typeface="Avenir Next Condensed Regular"/>
                        </a:rPr>
                        <a:t> </a:t>
                      </a:r>
                    </a:p>
                    <a:p>
                      <a:pPr>
                        <a:spcAft>
                          <a:spcPts val="0"/>
                        </a:spcAft>
                      </a:pPr>
                      <a:r>
                        <a:rPr lang="en-US" sz="1000" b="0" baseline="0" dirty="0">
                          <a:latin typeface="Avenir Next Condensed Regular"/>
                          <a:cs typeface="Avenir Next Condensed Regular"/>
                        </a:rPr>
                        <a:t>Parker Solar </a:t>
                      </a:r>
                      <a:r>
                        <a:rPr lang="en-US" sz="1000" b="0" baseline="0" dirty="0" smtClean="0">
                          <a:latin typeface="Avenir Next Condensed Regular"/>
                          <a:cs typeface="Avenir Next Condensed Regular"/>
                        </a:rPr>
                        <a:t>Probe, Solar Orbiter, SDO, Hinode, STEREO, </a:t>
                      </a:r>
                      <a:r>
                        <a:rPr lang="en-US" sz="1000" b="0" baseline="0" dirty="0" err="1" smtClean="0">
                          <a:latin typeface="Avenir Next Condensed Regular"/>
                          <a:cs typeface="Avenir Next Condensed Regular"/>
                        </a:rPr>
                        <a:t>CoMP</a:t>
                      </a:r>
                      <a:r>
                        <a:rPr lang="en-US" sz="1000" b="0" baseline="0" dirty="0" smtClean="0">
                          <a:latin typeface="Avenir Next Condensed Regular"/>
                          <a:cs typeface="Avenir Next Condensed Regular"/>
                        </a:rPr>
                        <a:t>, DKIST</a:t>
                      </a:r>
                      <a:endParaRPr lang="en-US" sz="1000" b="0" baseline="0" dirty="0">
                        <a:latin typeface="Avenir Next Condensed Regular"/>
                        <a:cs typeface="Avenir Next Condensed Regular"/>
                      </a:endParaRPr>
                    </a:p>
                    <a:p>
                      <a:pPr>
                        <a:spcAft>
                          <a:spcPts val="0"/>
                        </a:spcAft>
                      </a:pPr>
                      <a:r>
                        <a:rPr lang="en-US" sz="1000" b="0" baseline="0" dirty="0">
                          <a:latin typeface="Avenir Next Condensed Regular"/>
                          <a:cs typeface="Avenir Next Condensed Regular"/>
                        </a:rPr>
                        <a:t>EOVSA</a:t>
                      </a:r>
                      <a:endParaRPr lang="en-US" sz="1000" b="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Rectangle 4"/>
          <p:cNvSpPr>
            <a:spLocks noChangeAspect="1"/>
          </p:cNvSpPr>
          <p:nvPr/>
        </p:nvSpPr>
        <p:spPr>
          <a:xfrm>
            <a:off x="3403755" y="861144"/>
            <a:ext cx="5669657" cy="263748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nvGrpSpPr>
          <p:cNvPr id="18" name="Group 17"/>
          <p:cNvGrpSpPr/>
          <p:nvPr/>
        </p:nvGrpSpPr>
        <p:grpSpPr>
          <a:xfrm>
            <a:off x="159856" y="1012383"/>
            <a:ext cx="3019507" cy="4999746"/>
            <a:chOff x="159856" y="1012383"/>
            <a:chExt cx="3019507" cy="4999746"/>
          </a:xfrm>
        </p:grpSpPr>
        <p:sp>
          <p:nvSpPr>
            <p:cNvPr id="7" name="TextBox 6"/>
            <p:cNvSpPr txBox="1"/>
            <p:nvPr/>
          </p:nvSpPr>
          <p:spPr>
            <a:xfrm>
              <a:off x="159856" y="4797640"/>
              <a:ext cx="3019507" cy="1200329"/>
            </a:xfrm>
            <a:prstGeom prst="rect">
              <a:avLst/>
            </a:prstGeom>
            <a:solidFill>
              <a:schemeClr val="accent1">
                <a:lumMod val="20000"/>
                <a:lumOff val="80000"/>
              </a:schemeClr>
            </a:solidFill>
            <a:ln>
              <a:solidFill>
                <a:srgbClr val="BFBFBF"/>
              </a:solidFill>
            </a:ln>
          </p:spPr>
          <p:txBody>
            <a:bodyPr wrap="square" rtlCol="0">
              <a:spAutoFit/>
            </a:bodyPr>
            <a:lstStyle/>
            <a:p>
              <a:pPr algn="just"/>
              <a:r>
                <a:rPr lang="en-US" sz="1200" dirty="0">
                  <a:latin typeface="Avenir Next Condensed Regular"/>
                  <a:cs typeface="Avenir Next Condensed Regular"/>
                </a:rPr>
                <a:t>ISS Orbital Properties, Observational Timescales, and Characteristics of Solar Targets. Vertical axis is in Log</a:t>
              </a:r>
              <a:r>
                <a:rPr lang="en-US" sz="1200" baseline="-25000" dirty="0">
                  <a:latin typeface="Avenir Next Condensed Regular"/>
                  <a:cs typeface="Avenir Next Condensed Regular"/>
                </a:rPr>
                <a:t>10 </a:t>
              </a:r>
              <a:r>
                <a:rPr lang="en-US" sz="1200" dirty="0">
                  <a:latin typeface="Avenir Next Condensed Regular"/>
                  <a:cs typeface="Avenir Next Condensed Regular"/>
                </a:rPr>
                <a:t>seconds.</a:t>
              </a:r>
            </a:p>
            <a:p>
              <a:pPr algn="just"/>
              <a:endParaRPr lang="en-US" sz="1200" dirty="0">
                <a:latin typeface="Avenir Next Condensed Regular"/>
                <a:cs typeface="Avenir Next Condensed Regular"/>
              </a:endParaRPr>
            </a:p>
            <a:p>
              <a:pPr algn="just"/>
              <a:r>
                <a:rPr lang="en-US" sz="1200" dirty="0">
                  <a:latin typeface="Avenir Next Condensed Regular"/>
                  <a:cs typeface="Avenir Next Condensed Regular"/>
                </a:rPr>
                <a:t>The capability of observing these targets drives the Mission Requirements. </a:t>
              </a:r>
            </a:p>
          </p:txBody>
        </p:sp>
        <p:grpSp>
          <p:nvGrpSpPr>
            <p:cNvPr id="16" name="Group 15"/>
            <p:cNvGrpSpPr>
              <a:grpSpLocks noChangeAspect="1"/>
            </p:cNvGrpSpPr>
            <p:nvPr/>
          </p:nvGrpSpPr>
          <p:grpSpPr>
            <a:xfrm>
              <a:off x="278579" y="1063404"/>
              <a:ext cx="2660345" cy="3607761"/>
              <a:chOff x="573388" y="1036763"/>
              <a:chExt cx="2161275" cy="2930960"/>
            </a:xfrm>
          </p:grpSpPr>
          <p:pic>
            <p:nvPicPr>
              <p:cNvPr id="8" name="Picture 7" descr="time_sc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88" y="1036763"/>
                <a:ext cx="2161275" cy="2930960"/>
              </a:xfrm>
              <a:prstGeom prst="rect">
                <a:avLst/>
              </a:prstGeom>
            </p:spPr>
          </p:pic>
          <p:pic>
            <p:nvPicPr>
              <p:cNvPr id="15" name="Picture 14" descr="time_sc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88" y="1036763"/>
                <a:ext cx="2161275" cy="2930960"/>
              </a:xfrm>
              <a:prstGeom prst="rect">
                <a:avLst/>
              </a:prstGeom>
            </p:spPr>
          </p:pic>
        </p:grpSp>
        <p:sp>
          <p:nvSpPr>
            <p:cNvPr id="17" name="Rectangle 16"/>
            <p:cNvSpPr>
              <a:spLocks noChangeAspect="1"/>
            </p:cNvSpPr>
            <p:nvPr/>
          </p:nvSpPr>
          <p:spPr>
            <a:xfrm>
              <a:off x="168737" y="1012383"/>
              <a:ext cx="3001745" cy="499974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just"/>
              <a:endParaRPr lang="en-US">
                <a:latin typeface="Avenir Next Condensed Regular"/>
                <a:cs typeface="Avenir Next Condensed Regular"/>
              </a:endParaRPr>
            </a:p>
          </p:txBody>
        </p:sp>
      </p:grpSp>
      <p:pic>
        <p:nvPicPr>
          <p:cNvPr id="19" name="Picture 18" descr="COSIE_CME_pl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3754" y="3596285"/>
            <a:ext cx="2850963" cy="2850963"/>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6379027" y="3741884"/>
            <a:ext cx="2764973" cy="2677656"/>
          </a:xfrm>
          <a:prstGeom prst="rect">
            <a:avLst/>
          </a:prstGeom>
          <a:noFill/>
        </p:spPr>
        <p:txBody>
          <a:bodyPr wrap="square" rtlCol="0">
            <a:spAutoFit/>
          </a:bodyPr>
          <a:lstStyle/>
          <a:p>
            <a:r>
              <a:rPr lang="en-US" dirty="0">
                <a:latin typeface="Avenir Next Condensed Regular"/>
                <a:cs typeface="Avenir Next Condensed Regular"/>
              </a:rPr>
              <a:t>Conservative analysis of CME detection statistics, based on </a:t>
            </a:r>
            <a:r>
              <a:rPr lang="en-US" dirty="0" err="1">
                <a:latin typeface="Avenir Next Condensed Regular"/>
                <a:cs typeface="Avenir Next Condensed Regular"/>
              </a:rPr>
              <a:t>CACTus</a:t>
            </a:r>
            <a:r>
              <a:rPr lang="en-US" dirty="0">
                <a:latin typeface="Avenir Next Condensed Regular"/>
                <a:cs typeface="Avenir Next Condensed Regular"/>
              </a:rPr>
              <a:t> detections and ISS orbital data from 2011. Detection is &gt;40s of observation. </a:t>
            </a:r>
            <a:r>
              <a:rPr lang="en-US" dirty="0" smtClean="0">
                <a:latin typeface="Avenir Next Condensed Regular"/>
                <a:cs typeface="Avenir Next Condensed Regular"/>
              </a:rPr>
              <a:t>CME </a:t>
            </a:r>
            <a:r>
              <a:rPr lang="en-US" dirty="0">
                <a:latin typeface="Avenir Next Condensed Regular"/>
                <a:cs typeface="Avenir Next Condensed Regular"/>
              </a:rPr>
              <a:t>crossing times and COSIE total observing times vs. CME speed.  We detect nearly all slow (&lt;1000km/s) CMEs and ~50% of fast (&gt;1000km/s) CMEs. In a 4 month period, we expect to detect ~10 fast CMEs</a:t>
            </a:r>
            <a:r>
              <a:rPr lang="en-US" dirty="0" smtClean="0">
                <a:latin typeface="Avenir Next Condensed Regular"/>
                <a:cs typeface="Avenir Next Condensed Regular"/>
              </a:rPr>
              <a:t>.</a:t>
            </a:r>
            <a:endParaRPr lang="en-US" dirty="0">
              <a:latin typeface="Avenir Next Condensed Regular"/>
              <a:cs typeface="Avenir Next Condensed Regular"/>
            </a:endParaRPr>
          </a:p>
        </p:txBody>
      </p:sp>
    </p:spTree>
    <p:extLst>
      <p:ext uri="{BB962C8B-B14F-4D97-AF65-F5344CB8AC3E}">
        <p14:creationId xmlns:p14="http://schemas.microsoft.com/office/powerpoint/2010/main" val="3319739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COSIE Mission Requirements</a:t>
            </a:r>
          </a:p>
        </p:txBody>
      </p:sp>
      <p:graphicFrame>
        <p:nvGraphicFramePr>
          <p:cNvPr id="4" name="Table 3"/>
          <p:cNvGraphicFramePr>
            <a:graphicFrameLocks noGrp="1"/>
          </p:cNvGraphicFramePr>
          <p:nvPr>
            <p:extLst>
              <p:ext uri="{D42A27DB-BD31-4B8C-83A1-F6EECF244321}">
                <p14:modId xmlns:p14="http://schemas.microsoft.com/office/powerpoint/2010/main" val="3257648946"/>
              </p:ext>
            </p:extLst>
          </p:nvPr>
        </p:nvGraphicFramePr>
        <p:xfrm>
          <a:off x="3403755" y="885117"/>
          <a:ext cx="5669657" cy="2613516"/>
        </p:xfrm>
        <a:graphic>
          <a:graphicData uri="http://schemas.openxmlformats.org/drawingml/2006/table">
            <a:tbl>
              <a:tblPr firstRow="1" bandRow="1">
                <a:tableStyleId>{F5AB1C69-6EDB-4FF4-983F-18BD219EF322}</a:tableStyleId>
              </a:tblPr>
              <a:tblGrid>
                <a:gridCol w="1112827">
                  <a:extLst>
                    <a:ext uri="{9D8B030D-6E8A-4147-A177-3AD203B41FA5}">
                      <a16:colId xmlns:a16="http://schemas.microsoft.com/office/drawing/2014/main" val="20000"/>
                    </a:ext>
                  </a:extLst>
                </a:gridCol>
                <a:gridCol w="1588654">
                  <a:extLst>
                    <a:ext uri="{9D8B030D-6E8A-4147-A177-3AD203B41FA5}">
                      <a16:colId xmlns:a16="http://schemas.microsoft.com/office/drawing/2014/main" val="20001"/>
                    </a:ext>
                  </a:extLst>
                </a:gridCol>
                <a:gridCol w="1394691">
                  <a:extLst>
                    <a:ext uri="{9D8B030D-6E8A-4147-A177-3AD203B41FA5}">
                      <a16:colId xmlns:a16="http://schemas.microsoft.com/office/drawing/2014/main" val="20002"/>
                    </a:ext>
                  </a:extLst>
                </a:gridCol>
                <a:gridCol w="1573485">
                  <a:extLst>
                    <a:ext uri="{9D8B030D-6E8A-4147-A177-3AD203B41FA5}">
                      <a16:colId xmlns:a16="http://schemas.microsoft.com/office/drawing/2014/main" val="20003"/>
                    </a:ext>
                  </a:extLst>
                </a:gridCol>
              </a:tblGrid>
              <a:tr h="400960">
                <a:tc>
                  <a:txBody>
                    <a:bodyPr/>
                    <a:lstStyle/>
                    <a:p>
                      <a:pPr algn="ctr"/>
                      <a:r>
                        <a:rPr lang="en-US" sz="1100" dirty="0"/>
                        <a:t>Mission Requirement</a:t>
                      </a:r>
                      <a:endParaRPr lang="en-US" sz="1100" dirty="0">
                        <a:latin typeface="Avenir Next Condensed Regular"/>
                        <a:cs typeface="Avenir Next Condensed Regular"/>
                      </a:endParaRPr>
                    </a:p>
                  </a:txBody>
                  <a:tcPr marL="45720" marR="45720" anchor="ctr">
                    <a:lnL w="12700" cap="flat" cmpd="sng" algn="ctr">
                      <a:solidFill>
                        <a:srgbClr val="9BBB59"/>
                      </a:solidFill>
                      <a:prstDash val="solid"/>
                      <a:round/>
                      <a:headEnd type="none" w="med" len="med"/>
                      <a:tailEnd type="none" w="med" len="med"/>
                    </a:lnL>
                    <a:lnT w="12700" cap="flat" cmpd="sng" algn="ctr">
                      <a:solidFill>
                        <a:srgbClr val="9BBB59"/>
                      </a:solidFill>
                      <a:prstDash val="solid"/>
                      <a:round/>
                      <a:headEnd type="none" w="med" len="med"/>
                      <a:tailEnd type="none" w="med" len="med"/>
                    </a:lnT>
                  </a:tcPr>
                </a:tc>
                <a:tc>
                  <a:txBody>
                    <a:bodyPr/>
                    <a:lstStyle/>
                    <a:p>
                      <a:pPr algn="ctr"/>
                      <a:r>
                        <a:rPr lang="en-US" sz="1100" dirty="0"/>
                        <a:t>Instrument</a:t>
                      </a:r>
                      <a:r>
                        <a:rPr lang="en-US" sz="1100" baseline="0" dirty="0"/>
                        <a:t>/Platform Requirement</a:t>
                      </a:r>
                      <a:endParaRPr lang="en-US" sz="1100" dirty="0">
                        <a:latin typeface="Avenir Next Condensed Regular"/>
                        <a:cs typeface="Avenir Next Condensed Regular"/>
                      </a:endParaRPr>
                    </a:p>
                  </a:txBody>
                  <a:tcPr marL="45720" marR="45720" anchor="ctr">
                    <a:lnT w="12700" cap="flat" cmpd="sng" algn="ctr">
                      <a:solidFill>
                        <a:srgbClr val="9BBB59"/>
                      </a:solidFill>
                      <a:prstDash val="solid"/>
                      <a:round/>
                      <a:headEnd type="none" w="med" len="med"/>
                      <a:tailEnd type="none" w="med" len="med"/>
                    </a:lnT>
                  </a:tcPr>
                </a:tc>
                <a:tc>
                  <a:txBody>
                    <a:bodyPr/>
                    <a:lstStyle/>
                    <a:p>
                      <a:pPr algn="ctr"/>
                      <a:r>
                        <a:rPr lang="en-US" sz="1100" dirty="0"/>
                        <a:t>Ground System Requirement</a:t>
                      </a:r>
                      <a:endParaRPr lang="en-US" sz="1100" dirty="0">
                        <a:latin typeface="Avenir Next Condensed Regular"/>
                        <a:cs typeface="Avenir Next Condensed Regular"/>
                      </a:endParaRPr>
                    </a:p>
                  </a:txBody>
                  <a:tcPr marL="45720" marR="45720" anchor="ctr">
                    <a:lnT w="12700" cap="flat" cmpd="sng" algn="ctr">
                      <a:solidFill>
                        <a:srgbClr val="9BBB59"/>
                      </a:solidFill>
                      <a:prstDash val="solid"/>
                      <a:round/>
                      <a:headEnd type="none" w="med" len="med"/>
                      <a:tailEnd type="none" w="med" len="med"/>
                    </a:lnT>
                  </a:tcPr>
                </a:tc>
                <a:tc>
                  <a:txBody>
                    <a:bodyPr/>
                    <a:lstStyle/>
                    <a:p>
                      <a:pPr algn="ctr"/>
                      <a:r>
                        <a:rPr lang="en-US" sz="1100" dirty="0"/>
                        <a:t>Operations Requirement</a:t>
                      </a:r>
                      <a:endParaRPr lang="en-US" sz="1100" dirty="0">
                        <a:latin typeface="Avenir Next Condensed Regular"/>
                        <a:cs typeface="Avenir Next Condensed Regular"/>
                      </a:endParaRPr>
                    </a:p>
                  </a:txBody>
                  <a:tcPr marL="45720" marR="45720" anchor="ctr">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tcPr>
                </a:tc>
                <a:extLst>
                  <a:ext uri="{0D108BD9-81ED-4DB2-BD59-A6C34878D82A}">
                    <a16:rowId xmlns:a16="http://schemas.microsoft.com/office/drawing/2014/main" val="10000"/>
                  </a:ext>
                </a:extLst>
              </a:tr>
              <a:tr h="2186796">
                <a:tc>
                  <a:txBody>
                    <a:bodyPr/>
                    <a:lstStyle/>
                    <a:p>
                      <a:pPr>
                        <a:spcAft>
                          <a:spcPts val="300"/>
                        </a:spcAft>
                      </a:pPr>
                      <a:r>
                        <a:rPr lang="en-US" sz="1000" b="1" dirty="0">
                          <a:latin typeface="Avenir Next Condensed Regular"/>
                          <a:cs typeface="Avenir Next Condensed Regular"/>
                        </a:rPr>
                        <a:t>Orbit:</a:t>
                      </a:r>
                      <a:r>
                        <a:rPr lang="en-US" sz="1000" b="0" dirty="0">
                          <a:latin typeface="Avenir Next Condensed Regular"/>
                          <a:cs typeface="Avenir Next Condensed Regular"/>
                        </a:rPr>
                        <a:t> ISS orbit;</a:t>
                      </a:r>
                      <a:r>
                        <a:rPr lang="en-US" sz="1000" b="0" baseline="0" dirty="0">
                          <a:latin typeface="Avenir Next Condensed Regular"/>
                          <a:cs typeface="Avenir Next Condensed Regular"/>
                        </a:rPr>
                        <a:t> inclined day/night orbit</a:t>
                      </a:r>
                    </a:p>
                    <a:p>
                      <a:pPr marL="0" marR="0" indent="0" algn="l" defTabSz="731520" rtl="0" eaLnBrk="1" fontAlgn="auto" latinLnBrk="0" hangingPunct="1">
                        <a:lnSpc>
                          <a:spcPct val="100000"/>
                        </a:lnSpc>
                        <a:spcBef>
                          <a:spcPts val="0"/>
                        </a:spcBef>
                        <a:spcAft>
                          <a:spcPts val="300"/>
                        </a:spcAft>
                        <a:buClrTx/>
                        <a:buSzTx/>
                        <a:buFontTx/>
                        <a:buNone/>
                        <a:tabLst/>
                        <a:defRPr/>
                      </a:pPr>
                      <a:r>
                        <a:rPr lang="en-US" sz="1000" b="1" baseline="0" dirty="0">
                          <a:latin typeface="Avenir Next Condensed Regular"/>
                          <a:cs typeface="Avenir Next Condensed Regular"/>
                        </a:rPr>
                        <a:t>Mission Duration:</a:t>
                      </a:r>
                      <a:r>
                        <a:rPr lang="en-US" sz="1000" b="0" baseline="0" dirty="0">
                          <a:latin typeface="Avenir Next Condensed Regular"/>
                          <a:cs typeface="Avenir Next Condensed Regular"/>
                        </a:rPr>
                        <a:t>  6 months minimum;  2 years nominal</a:t>
                      </a:r>
                      <a:endParaRPr lang="en-US" sz="1000" b="1" dirty="0">
                        <a:latin typeface="Avenir Next Condensed Regular"/>
                        <a:cs typeface="Avenir Next Condensed Regular"/>
                      </a:endParaRPr>
                    </a:p>
                    <a:p>
                      <a:pPr>
                        <a:spcAft>
                          <a:spcPts val="300"/>
                        </a:spcAft>
                      </a:pPr>
                      <a:r>
                        <a:rPr lang="en-US" sz="1000" b="1" baseline="0" dirty="0">
                          <a:latin typeface="Avenir Next Condensed Regular"/>
                          <a:cs typeface="Avenir Next Condensed Regular"/>
                        </a:rPr>
                        <a:t>Launch:</a:t>
                      </a:r>
                      <a:r>
                        <a:rPr lang="en-US" sz="1000" b="0" baseline="0" dirty="0">
                          <a:latin typeface="Avenir Next Condensed Regular"/>
                          <a:cs typeface="Avenir Next Condensed Regular"/>
                        </a:rPr>
                        <a:t> Commercial Resupply Vehicle </a:t>
                      </a:r>
                    </a:p>
                    <a:p>
                      <a:pPr>
                        <a:spcAft>
                          <a:spcPts val="300"/>
                        </a:spcAft>
                      </a:pPr>
                      <a:r>
                        <a:rPr lang="en-US" sz="1000" b="1" baseline="0" dirty="0">
                          <a:latin typeface="Avenir Next Condensed Regular"/>
                          <a:cs typeface="Avenir Next Condensed Regular"/>
                        </a:rPr>
                        <a:t>Launch Date:</a:t>
                      </a:r>
                      <a:r>
                        <a:rPr lang="en-US" sz="1000" b="0" baseline="0" dirty="0">
                          <a:latin typeface="Avenir Next Condensed Regular"/>
                          <a:cs typeface="Avenir Next Condensed Regular"/>
                        </a:rPr>
                        <a:t> July 2023</a:t>
                      </a: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300"/>
                        </a:spcAft>
                      </a:pPr>
                      <a:r>
                        <a:rPr lang="en-US" sz="950" b="1" dirty="0">
                          <a:latin typeface="Avenir Next Condensed Regular"/>
                          <a:cs typeface="Avenir Next Condensed Regular"/>
                        </a:rPr>
                        <a:t>Attitude Control:</a:t>
                      </a:r>
                      <a:r>
                        <a:rPr lang="en-US" sz="950" b="0" dirty="0">
                          <a:latin typeface="Avenir Next Condensed Regular"/>
                          <a:cs typeface="Avenir Next Condensed Regular"/>
                        </a:rPr>
                        <a:t>  3-axis gimbal system (Azimuth, Elevation, Roll)</a:t>
                      </a:r>
                    </a:p>
                    <a:p>
                      <a:pPr>
                        <a:spcAft>
                          <a:spcPts val="300"/>
                        </a:spcAft>
                      </a:pPr>
                      <a:r>
                        <a:rPr lang="en-US" sz="950" b="1" dirty="0">
                          <a:latin typeface="Avenir Next Condensed Regular"/>
                          <a:cs typeface="Avenir Next Condensed Regular"/>
                        </a:rPr>
                        <a:t>Pointing</a:t>
                      </a:r>
                      <a:r>
                        <a:rPr lang="en-US" sz="950" b="1" baseline="0" dirty="0">
                          <a:latin typeface="Avenir Next Condensed Regular"/>
                          <a:cs typeface="Avenir Next Condensed Regular"/>
                        </a:rPr>
                        <a:t> Stability:</a:t>
                      </a:r>
                      <a:r>
                        <a:rPr lang="en-US" sz="950" b="0" baseline="0" dirty="0">
                          <a:latin typeface="Avenir Next Condensed Regular"/>
                          <a:cs typeface="Avenir Next Condensed Regular"/>
                        </a:rPr>
                        <a:t> </a:t>
                      </a:r>
                      <a:r>
                        <a:rPr lang="en-US" sz="950" b="0" baseline="0" dirty="0">
                          <a:latin typeface="Avenir Next Condensed Regular"/>
                          <a:ea typeface="Wingdings"/>
                          <a:cs typeface="Avenir Next Condensed Regular"/>
                          <a:sym typeface="Wingdings"/>
                        </a:rPr>
                        <a:t>3.1” </a:t>
                      </a:r>
                      <a:endParaRPr lang="en-US" sz="950" b="0" baseline="0" dirty="0" smtClean="0">
                        <a:latin typeface="Avenir Next Condensed Regular"/>
                        <a:ea typeface="Wingdings"/>
                        <a:cs typeface="Avenir Next Condensed Regular"/>
                        <a:sym typeface="Wingdings"/>
                      </a:endParaRPr>
                    </a:p>
                    <a:p>
                      <a:pPr>
                        <a:spcAft>
                          <a:spcPts val="300"/>
                        </a:spcAft>
                      </a:pPr>
                      <a:r>
                        <a:rPr lang="en-US" sz="950" b="0" baseline="0" dirty="0" smtClean="0">
                          <a:latin typeface="Avenir Next Condensed Regular"/>
                          <a:ea typeface="Wingdings"/>
                          <a:cs typeface="Avenir Next Condensed Regular"/>
                          <a:sym typeface="Wingdings"/>
                        </a:rPr>
                        <a:t>3-</a:t>
                      </a:r>
                      <a:r>
                        <a:rPr lang="en-US" sz="950" b="0" baseline="0" dirty="0" smtClean="0">
                          <a:latin typeface="Avenir Next Condensed Regular"/>
                          <a:ea typeface="Lucida Grande"/>
                          <a:cs typeface="Avenir Next Condensed Regular"/>
                          <a:sym typeface="Wingdings"/>
                        </a:rPr>
                        <a:t>σ </a:t>
                      </a:r>
                      <a:r>
                        <a:rPr lang="en-US" sz="950" b="0" baseline="0" dirty="0">
                          <a:latin typeface="Avenir Next Condensed Regular"/>
                          <a:ea typeface="Lucida Grande"/>
                          <a:cs typeface="Avenir Next Condensed Regular"/>
                          <a:sym typeface="Wingdings"/>
                        </a:rPr>
                        <a:t>per exposure</a:t>
                      </a:r>
                      <a:r>
                        <a:rPr lang="en-US" sz="950" b="1" kern="1200" baseline="0" dirty="0">
                          <a:solidFill>
                            <a:schemeClr val="tx1"/>
                          </a:solidFill>
                          <a:latin typeface="Avenir Next Condensed Regular"/>
                          <a:ea typeface="+mn-ea"/>
                          <a:cs typeface="Avenir Next Condensed Regular"/>
                          <a:sym typeface="Wingdings"/>
                        </a:rPr>
                        <a:t> </a:t>
                      </a:r>
                    </a:p>
                    <a:p>
                      <a:pPr>
                        <a:spcAft>
                          <a:spcPts val="300"/>
                        </a:spcAft>
                      </a:pPr>
                      <a:r>
                        <a:rPr lang="en-US" sz="950" b="1" kern="1200" baseline="0" dirty="0">
                          <a:solidFill>
                            <a:schemeClr val="tx1"/>
                          </a:solidFill>
                          <a:latin typeface="Avenir Next Condensed Regular"/>
                          <a:ea typeface="+mn-ea"/>
                          <a:cs typeface="Avenir Next Condensed Regular"/>
                          <a:sym typeface="Wingdings"/>
                        </a:rPr>
                        <a:t>Pointing Knowledge:</a:t>
                      </a:r>
                      <a:r>
                        <a:rPr lang="en-US" sz="950" b="0" kern="1200" baseline="0" dirty="0">
                          <a:solidFill>
                            <a:schemeClr val="tx1"/>
                          </a:solidFill>
                          <a:latin typeface="Avenir Next Condensed Regular"/>
                          <a:ea typeface="+mn-ea"/>
                          <a:cs typeface="Avenir Next Condensed Regular"/>
                          <a:sym typeface="Wingdings"/>
                        </a:rPr>
                        <a:t> 10”</a:t>
                      </a:r>
                    </a:p>
                    <a:p>
                      <a:pPr>
                        <a:spcAft>
                          <a:spcPts val="300"/>
                        </a:spcAft>
                      </a:pPr>
                      <a:r>
                        <a:rPr lang="en-US" sz="950" b="1" kern="1200" baseline="0" dirty="0">
                          <a:solidFill>
                            <a:schemeClr val="tx1"/>
                          </a:solidFill>
                          <a:latin typeface="Avenir Next Condensed Regular"/>
                          <a:ea typeface="+mn-ea"/>
                          <a:cs typeface="Avenir Next Condensed Regular"/>
                          <a:sym typeface="Wingdings"/>
                        </a:rPr>
                        <a:t>Pointing Repeatability:</a:t>
                      </a:r>
                      <a:r>
                        <a:rPr lang="en-US" sz="950" b="0" kern="1200" baseline="0" dirty="0">
                          <a:solidFill>
                            <a:schemeClr val="tx1"/>
                          </a:solidFill>
                          <a:latin typeface="Avenir Next Condensed Regular"/>
                          <a:ea typeface="+mn-ea"/>
                          <a:cs typeface="Avenir Next Condensed Regular"/>
                          <a:sym typeface="Wingdings"/>
                        </a:rPr>
                        <a:t> 50”</a:t>
                      </a:r>
                    </a:p>
                    <a:p>
                      <a:pPr>
                        <a:spcAft>
                          <a:spcPts val="300"/>
                        </a:spcAft>
                      </a:pPr>
                      <a:r>
                        <a:rPr lang="en-US" sz="950" b="1" kern="1200" baseline="0" dirty="0">
                          <a:solidFill>
                            <a:schemeClr val="tx1"/>
                          </a:solidFill>
                          <a:latin typeface="Avenir Next Condensed Regular"/>
                          <a:ea typeface="+mn-ea"/>
                          <a:cs typeface="Avenir Next Condensed Regular"/>
                          <a:sym typeface="Wingdings"/>
                        </a:rPr>
                        <a:t>Tracking Rate:</a:t>
                      </a:r>
                      <a:r>
                        <a:rPr lang="en-US" sz="950" b="0" kern="1200" baseline="0" dirty="0">
                          <a:solidFill>
                            <a:schemeClr val="tx1"/>
                          </a:solidFill>
                          <a:latin typeface="Avenir Next Condensed Regular"/>
                          <a:ea typeface="+mn-ea"/>
                          <a:cs typeface="Avenir Next Condensed Regular"/>
                          <a:sym typeface="Wingdings"/>
                        </a:rPr>
                        <a:t> 4 </a:t>
                      </a:r>
                      <a:r>
                        <a:rPr lang="en-US" sz="950" b="0" kern="1200" baseline="0" dirty="0" err="1">
                          <a:solidFill>
                            <a:schemeClr val="tx1"/>
                          </a:solidFill>
                          <a:latin typeface="Avenir Next Condensed Regular"/>
                          <a:ea typeface="+mn-ea"/>
                          <a:cs typeface="Avenir Next Condensed Regular"/>
                          <a:sym typeface="Wingdings"/>
                        </a:rPr>
                        <a:t>deg</a:t>
                      </a:r>
                      <a:r>
                        <a:rPr lang="en-US" sz="950" b="0" kern="1200" baseline="0" dirty="0">
                          <a:solidFill>
                            <a:schemeClr val="tx1"/>
                          </a:solidFill>
                          <a:latin typeface="Avenir Next Condensed Regular"/>
                          <a:ea typeface="+mn-ea"/>
                          <a:cs typeface="Avenir Next Condensed Regular"/>
                          <a:sym typeface="Wingdings"/>
                        </a:rPr>
                        <a:t>/min</a:t>
                      </a:r>
                    </a:p>
                    <a:p>
                      <a:pPr>
                        <a:spcAft>
                          <a:spcPts val="300"/>
                        </a:spcAft>
                      </a:pPr>
                      <a:r>
                        <a:rPr lang="en-US" sz="950" b="1" kern="1200" baseline="0" dirty="0">
                          <a:solidFill>
                            <a:schemeClr val="tx1"/>
                          </a:solidFill>
                          <a:latin typeface="Avenir Next Condensed Regular"/>
                          <a:ea typeface="+mn-ea"/>
                          <a:cs typeface="Avenir Next Condensed Regular"/>
                          <a:sym typeface="Wingdings"/>
                        </a:rPr>
                        <a:t>Data Storage (onboard):</a:t>
                      </a:r>
                      <a:r>
                        <a:rPr lang="en-US" sz="950" b="0" kern="1200" baseline="0" dirty="0">
                          <a:solidFill>
                            <a:schemeClr val="tx1"/>
                          </a:solidFill>
                          <a:latin typeface="Avenir Next Condensed Regular"/>
                          <a:ea typeface="+mn-ea"/>
                          <a:cs typeface="Avenir Next Condensed Regular"/>
                          <a:sym typeface="Wingdings"/>
                        </a:rPr>
                        <a:t> </a:t>
                      </a:r>
                      <a:r>
                        <a:rPr lang="en-US" sz="950" b="0" baseline="0" dirty="0">
                          <a:latin typeface="Avenir Next Condensed Regular"/>
                          <a:cs typeface="Avenir Next Condensed Regular"/>
                        </a:rPr>
                        <a:t>At least 80GB </a:t>
                      </a:r>
                    </a:p>
                    <a:p>
                      <a:pPr>
                        <a:spcAft>
                          <a:spcPts val="300"/>
                        </a:spcAft>
                      </a:pPr>
                      <a:r>
                        <a:rPr lang="en-US" sz="950" b="1" baseline="0" dirty="0">
                          <a:latin typeface="Avenir Next Condensed Regular"/>
                          <a:cs typeface="Avenir Next Condensed Regular"/>
                        </a:rPr>
                        <a:t>System Power:</a:t>
                      </a:r>
                      <a:r>
                        <a:rPr lang="en-US" sz="950" b="0" baseline="0" dirty="0">
                          <a:latin typeface="Avenir Next Condensed Regular"/>
                          <a:cs typeface="Avenir Next Condensed Regular"/>
                        </a:rPr>
                        <a:t>  </a:t>
                      </a:r>
                      <a:r>
                        <a:rPr lang="en-US" sz="950" b="0" baseline="0" dirty="0" smtClean="0">
                          <a:latin typeface="Avenir Next Condensed Regular"/>
                          <a:cs typeface="Avenir Next Condensed Regular"/>
                        </a:rPr>
                        <a:t>187-525W</a:t>
                      </a:r>
                      <a:endParaRPr lang="en-US" sz="950" b="0" baseline="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0"/>
                        </a:spcAft>
                      </a:pPr>
                      <a:r>
                        <a:rPr lang="en-US" sz="1000" b="1" dirty="0">
                          <a:latin typeface="Avenir Next Condensed Regular"/>
                          <a:cs typeface="Avenir Next Condensed Regular"/>
                        </a:rPr>
                        <a:t>Data Volume:</a:t>
                      </a:r>
                      <a:endParaRPr lang="en-US" sz="1000" b="0" dirty="0">
                        <a:latin typeface="Avenir Next Condensed Regular"/>
                        <a:cs typeface="Avenir Next Condensed Regular"/>
                      </a:endParaRPr>
                    </a:p>
                    <a:p>
                      <a:pPr>
                        <a:spcAft>
                          <a:spcPts val="0"/>
                        </a:spcAft>
                      </a:pPr>
                      <a:r>
                        <a:rPr lang="en-US" sz="1000" b="0" dirty="0">
                          <a:latin typeface="Avenir Next Condensed Regular"/>
                          <a:cs typeface="Avenir Next Condensed Regular"/>
                        </a:rPr>
                        <a:t>59 GB/day (peak)</a:t>
                      </a:r>
                    </a:p>
                    <a:p>
                      <a:pPr>
                        <a:spcAft>
                          <a:spcPts val="300"/>
                        </a:spcAft>
                      </a:pPr>
                      <a:r>
                        <a:rPr lang="en-US" sz="1000" b="0" dirty="0">
                          <a:latin typeface="Avenir Next Condensed Regular"/>
                          <a:cs typeface="Avenir Next Condensed Regular"/>
                        </a:rPr>
                        <a:t>4 GB/pass (peak)</a:t>
                      </a:r>
                    </a:p>
                    <a:p>
                      <a:pPr>
                        <a:spcAft>
                          <a:spcPts val="0"/>
                        </a:spcAft>
                      </a:pPr>
                      <a:r>
                        <a:rPr lang="en-US" sz="1000" b="1" dirty="0">
                          <a:latin typeface="Avenir Next Condensed Regular"/>
                          <a:cs typeface="Avenir Next Condensed Regular"/>
                        </a:rPr>
                        <a:t>Data</a:t>
                      </a:r>
                      <a:r>
                        <a:rPr lang="en-US" sz="1000" b="1" baseline="0" dirty="0">
                          <a:latin typeface="Avenir Next Condensed Regular"/>
                          <a:cs typeface="Avenir Next Condensed Regular"/>
                        </a:rPr>
                        <a:t> Transfer Time (nominal):</a:t>
                      </a:r>
                      <a:endParaRPr lang="en-US" sz="1000" b="0" baseline="0" dirty="0">
                        <a:latin typeface="Avenir Next Condensed Regular"/>
                        <a:cs typeface="Avenir Next Condensed Regular"/>
                      </a:endParaRPr>
                    </a:p>
                    <a:p>
                      <a:pPr>
                        <a:spcAft>
                          <a:spcPts val="0"/>
                        </a:spcAft>
                      </a:pPr>
                      <a:r>
                        <a:rPr lang="en-US" sz="1000" b="0" baseline="0" dirty="0">
                          <a:latin typeface="Avenir Next Condensed Regular"/>
                          <a:cs typeface="Avenir Next Condensed Regular"/>
                        </a:rPr>
                        <a:t>Full day</a:t>
                      </a:r>
                    </a:p>
                    <a:p>
                      <a:pPr>
                        <a:spcAft>
                          <a:spcPts val="0"/>
                        </a:spcAft>
                      </a:pPr>
                      <a:r>
                        <a:rPr lang="en-US" sz="1000" b="1" dirty="0">
                          <a:latin typeface="Avenir Next Condensed Regular"/>
                          <a:cs typeface="Avenir Next Condensed Regular"/>
                        </a:rPr>
                        <a:t>     </a:t>
                      </a:r>
                      <a:r>
                        <a:rPr lang="en-US" sz="1000" b="0" dirty="0">
                          <a:latin typeface="Avenir Next Condensed Regular"/>
                          <a:cs typeface="Avenir Next Condensed Regular"/>
                        </a:rPr>
                        <a:t>3.5</a:t>
                      </a:r>
                      <a:r>
                        <a:rPr lang="en-US" sz="1000" b="0" baseline="0" dirty="0">
                          <a:latin typeface="Avenir Next Condensed Regular"/>
                          <a:cs typeface="Avenir Next Condensed Regular"/>
                        </a:rPr>
                        <a:t> </a:t>
                      </a:r>
                      <a:r>
                        <a:rPr lang="en-US" sz="1000" b="0" baseline="0" dirty="0" err="1">
                          <a:latin typeface="Avenir Next Condensed Regular"/>
                          <a:cs typeface="Avenir Next Condensed Regular"/>
                        </a:rPr>
                        <a:t>hrs</a:t>
                      </a:r>
                      <a:r>
                        <a:rPr lang="en-US" sz="1000" b="0" baseline="0" dirty="0">
                          <a:latin typeface="Avenir Next Condensed Regular"/>
                          <a:cs typeface="Avenir Next Condensed Regular"/>
                        </a:rPr>
                        <a:t> Columbus</a:t>
                      </a:r>
                    </a:p>
                    <a:p>
                      <a:pPr>
                        <a:spcAft>
                          <a:spcPts val="0"/>
                        </a:spcAft>
                      </a:pPr>
                      <a:r>
                        <a:rPr lang="en-US" sz="1000" b="0" baseline="0" dirty="0">
                          <a:latin typeface="Avenir Next Condensed Regular"/>
                          <a:cs typeface="Avenir Next Condensed Regular"/>
                        </a:rPr>
                        <a:t>     14 </a:t>
                      </a:r>
                      <a:r>
                        <a:rPr lang="en-US" sz="1000" b="0" baseline="0" dirty="0" err="1">
                          <a:latin typeface="Avenir Next Condensed Regular"/>
                          <a:cs typeface="Avenir Next Condensed Regular"/>
                        </a:rPr>
                        <a:t>hrs</a:t>
                      </a:r>
                      <a:r>
                        <a:rPr lang="en-US" sz="1000" b="0" baseline="0" dirty="0">
                          <a:latin typeface="Avenir Next Condensed Regular"/>
                          <a:cs typeface="Avenir Next Condensed Regular"/>
                        </a:rPr>
                        <a:t> ELC</a:t>
                      </a:r>
                    </a:p>
                    <a:p>
                      <a:pPr>
                        <a:spcAft>
                          <a:spcPts val="0"/>
                        </a:spcAft>
                      </a:pPr>
                      <a:r>
                        <a:rPr lang="en-US" sz="1000" b="0" baseline="0" dirty="0">
                          <a:latin typeface="Avenir Next Condensed Regular"/>
                          <a:cs typeface="Avenir Next Condensed Regular"/>
                        </a:rPr>
                        <a:t>Pass</a:t>
                      </a:r>
                    </a:p>
                    <a:p>
                      <a:pPr>
                        <a:spcAft>
                          <a:spcPts val="0"/>
                        </a:spcAft>
                      </a:pPr>
                      <a:r>
                        <a:rPr lang="en-US" sz="1000" b="0" baseline="0" dirty="0">
                          <a:latin typeface="Avenir Next Condensed Regular"/>
                          <a:cs typeface="Avenir Next Condensed Regular"/>
                        </a:rPr>
                        <a:t>     14 min Columbus</a:t>
                      </a:r>
                    </a:p>
                    <a:p>
                      <a:pPr>
                        <a:spcAft>
                          <a:spcPts val="300"/>
                        </a:spcAft>
                      </a:pPr>
                      <a:r>
                        <a:rPr lang="en-US" sz="1000" b="0" baseline="0" dirty="0">
                          <a:latin typeface="Avenir Next Condensed Regular"/>
                          <a:cs typeface="Avenir Next Condensed Regular"/>
                        </a:rPr>
                        <a:t>     55 min ELC</a:t>
                      </a:r>
                    </a:p>
                    <a:p>
                      <a:pPr>
                        <a:spcAft>
                          <a:spcPts val="300"/>
                        </a:spcAft>
                      </a:pPr>
                      <a:r>
                        <a:rPr lang="en-US" sz="1000" b="1" baseline="0" dirty="0">
                          <a:latin typeface="Avenir Next Condensed Regular"/>
                          <a:cs typeface="Avenir Next Condensed Regular"/>
                        </a:rPr>
                        <a:t>Near Real Time </a:t>
                      </a:r>
                      <a:r>
                        <a:rPr lang="en-US" sz="1000" b="1" baseline="0" dirty="0" smtClean="0">
                          <a:latin typeface="Avenir Next Condensed Regular"/>
                          <a:cs typeface="Avenir Next Condensed Regular"/>
                        </a:rPr>
                        <a:t>Data</a:t>
                      </a:r>
                      <a:r>
                        <a:rPr lang="en-US" sz="900" b="1" baseline="0" dirty="0" smtClean="0">
                          <a:latin typeface="Avenir Next Condensed Regular"/>
                          <a:cs typeface="Avenir Next Condensed Regular"/>
                        </a:rPr>
                        <a:t>.</a:t>
                      </a:r>
                      <a:r>
                        <a:rPr lang="en-US" sz="900" b="0" baseline="0" dirty="0" smtClean="0">
                          <a:latin typeface="Avenir Next Condensed Regular"/>
                          <a:cs typeface="Avenir Next Condensed Regular"/>
                        </a:rPr>
                        <a:t>.</a:t>
                      </a:r>
                      <a:endParaRPr lang="en-US" sz="900" b="0" baseline="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tc>
                  <a:txBody>
                    <a:bodyPr/>
                    <a:lstStyle/>
                    <a:p>
                      <a:pPr>
                        <a:spcAft>
                          <a:spcPts val="300"/>
                        </a:spcAft>
                      </a:pPr>
                      <a:r>
                        <a:rPr lang="en-US" sz="1000" b="1" dirty="0">
                          <a:latin typeface="Avenir Next Condensed Regular"/>
                          <a:cs typeface="Avenir Next Condensed Regular"/>
                        </a:rPr>
                        <a:t>Timeline Uploads:</a:t>
                      </a:r>
                      <a:r>
                        <a:rPr lang="en-US" sz="1000" b="0" dirty="0">
                          <a:latin typeface="Avenir Next Condensed Regular"/>
                          <a:cs typeface="Avenir Next Condensed Regular"/>
                        </a:rPr>
                        <a:t> </a:t>
                      </a:r>
                      <a:r>
                        <a:rPr lang="en-US" sz="1000" b="0" baseline="0" dirty="0">
                          <a:latin typeface="Avenir Next Condensed Regular"/>
                          <a:cs typeface="Avenir Next Condensed Regular"/>
                        </a:rPr>
                        <a:t>Up to 1 command upload per day; (3 per week nominal)</a:t>
                      </a:r>
                    </a:p>
                    <a:p>
                      <a:pPr>
                        <a:spcAft>
                          <a:spcPts val="300"/>
                        </a:spcAft>
                      </a:pPr>
                      <a:r>
                        <a:rPr lang="en-US" sz="1000" b="1" baseline="0" dirty="0">
                          <a:latin typeface="Avenir Next Condensed Regular"/>
                          <a:cs typeface="Avenir Next Condensed Regular"/>
                        </a:rPr>
                        <a:t>Data Processing:</a:t>
                      </a:r>
                      <a:r>
                        <a:rPr lang="en-US" sz="1000" b="0" baseline="0" dirty="0">
                          <a:latin typeface="Avenir Next Condensed Regular"/>
                          <a:cs typeface="Avenir Next Condensed Regular"/>
                        </a:rPr>
                        <a:t> Daily data validation and verification. Daily health and safety monitoring.</a:t>
                      </a:r>
                    </a:p>
                    <a:p>
                      <a:pPr>
                        <a:spcAft>
                          <a:spcPts val="0"/>
                        </a:spcAft>
                      </a:pPr>
                      <a:r>
                        <a:rPr lang="en-US" sz="1000" b="1" baseline="0" dirty="0">
                          <a:latin typeface="Avenir Next Condensed Regular"/>
                          <a:cs typeface="Avenir Next Condensed Regular"/>
                        </a:rPr>
                        <a:t>Coordinated Observing:</a:t>
                      </a:r>
                      <a:r>
                        <a:rPr lang="en-US" sz="1000" b="0" baseline="0" dirty="0">
                          <a:latin typeface="Avenir Next Condensed Regular"/>
                          <a:cs typeface="Avenir Next Condensed Regular"/>
                        </a:rPr>
                        <a:t> </a:t>
                      </a:r>
                    </a:p>
                    <a:p>
                      <a:pPr>
                        <a:spcAft>
                          <a:spcPts val="0"/>
                        </a:spcAft>
                      </a:pPr>
                      <a:r>
                        <a:rPr lang="en-US" sz="1000" b="0" baseline="0" dirty="0">
                          <a:latin typeface="Avenir Next Condensed Regular"/>
                          <a:cs typeface="Avenir Next Condensed Regular"/>
                        </a:rPr>
                        <a:t>Parker Solar </a:t>
                      </a:r>
                      <a:r>
                        <a:rPr lang="en-US" sz="1000" b="0" baseline="0" dirty="0" smtClean="0">
                          <a:latin typeface="Avenir Next Condensed Regular"/>
                          <a:cs typeface="Avenir Next Condensed Regular"/>
                        </a:rPr>
                        <a:t>Probe, Solar Orbiter, SDO, Hinode, STEREO, </a:t>
                      </a:r>
                      <a:r>
                        <a:rPr lang="en-US" sz="1000" b="0" baseline="0" dirty="0" err="1" smtClean="0">
                          <a:latin typeface="Avenir Next Condensed Regular"/>
                          <a:cs typeface="Avenir Next Condensed Regular"/>
                        </a:rPr>
                        <a:t>CoMP</a:t>
                      </a:r>
                      <a:r>
                        <a:rPr lang="en-US" sz="1000" b="0" baseline="0" dirty="0" smtClean="0">
                          <a:latin typeface="Avenir Next Condensed Regular"/>
                          <a:cs typeface="Avenir Next Condensed Regular"/>
                        </a:rPr>
                        <a:t>, DKIST</a:t>
                      </a:r>
                      <a:endParaRPr lang="en-US" sz="1000" b="0" baseline="0" dirty="0">
                        <a:latin typeface="Avenir Next Condensed Regular"/>
                        <a:cs typeface="Avenir Next Condensed Regular"/>
                      </a:endParaRPr>
                    </a:p>
                    <a:p>
                      <a:pPr>
                        <a:spcAft>
                          <a:spcPts val="0"/>
                        </a:spcAft>
                      </a:pPr>
                      <a:r>
                        <a:rPr lang="en-US" sz="1000" b="0" baseline="0" dirty="0">
                          <a:latin typeface="Avenir Next Condensed Regular"/>
                          <a:cs typeface="Avenir Next Condensed Regular"/>
                        </a:rPr>
                        <a:t>EOVSA</a:t>
                      </a:r>
                      <a:endParaRPr lang="en-US" sz="1000" b="0" dirty="0">
                        <a:latin typeface="Avenir Next Condensed Regular"/>
                        <a:cs typeface="Avenir Next Condensed Regular"/>
                      </a:endParaRPr>
                    </a:p>
                  </a:txBody>
                  <a:tcPr marL="45720" marR="4572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B w="12700" cap="flat" cmpd="sng" algn="ctr">
                      <a:solidFill>
                        <a:srgbClr val="9BBB5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Rectangle 4"/>
          <p:cNvSpPr>
            <a:spLocks noChangeAspect="1"/>
          </p:cNvSpPr>
          <p:nvPr/>
        </p:nvSpPr>
        <p:spPr>
          <a:xfrm>
            <a:off x="3403755" y="861144"/>
            <a:ext cx="5669657" cy="263748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nvGrpSpPr>
          <p:cNvPr id="18" name="Group 17"/>
          <p:cNvGrpSpPr/>
          <p:nvPr/>
        </p:nvGrpSpPr>
        <p:grpSpPr>
          <a:xfrm>
            <a:off x="159856" y="1012383"/>
            <a:ext cx="3019507" cy="4999746"/>
            <a:chOff x="159856" y="1012383"/>
            <a:chExt cx="3019507" cy="4999746"/>
          </a:xfrm>
        </p:grpSpPr>
        <p:sp>
          <p:nvSpPr>
            <p:cNvPr id="7" name="TextBox 6"/>
            <p:cNvSpPr txBox="1"/>
            <p:nvPr/>
          </p:nvSpPr>
          <p:spPr>
            <a:xfrm>
              <a:off x="159856" y="4797640"/>
              <a:ext cx="3019507" cy="1200329"/>
            </a:xfrm>
            <a:prstGeom prst="rect">
              <a:avLst/>
            </a:prstGeom>
            <a:solidFill>
              <a:schemeClr val="accent1">
                <a:lumMod val="20000"/>
                <a:lumOff val="80000"/>
              </a:schemeClr>
            </a:solidFill>
            <a:ln>
              <a:solidFill>
                <a:srgbClr val="BFBFBF"/>
              </a:solidFill>
            </a:ln>
          </p:spPr>
          <p:txBody>
            <a:bodyPr wrap="square" rtlCol="0">
              <a:spAutoFit/>
            </a:bodyPr>
            <a:lstStyle/>
            <a:p>
              <a:pPr algn="just"/>
              <a:r>
                <a:rPr lang="en-US" sz="1200" dirty="0">
                  <a:latin typeface="Avenir Next Condensed Regular"/>
                  <a:cs typeface="Avenir Next Condensed Regular"/>
                </a:rPr>
                <a:t>ISS Orbital Properties, Observational Timescales, and Characteristics of Solar Targets. Vertical axis is in Log</a:t>
              </a:r>
              <a:r>
                <a:rPr lang="en-US" sz="1200" baseline="-25000" dirty="0">
                  <a:latin typeface="Avenir Next Condensed Regular"/>
                  <a:cs typeface="Avenir Next Condensed Regular"/>
                </a:rPr>
                <a:t>10 </a:t>
              </a:r>
              <a:r>
                <a:rPr lang="en-US" sz="1200" dirty="0">
                  <a:latin typeface="Avenir Next Condensed Regular"/>
                  <a:cs typeface="Avenir Next Condensed Regular"/>
                </a:rPr>
                <a:t>seconds.</a:t>
              </a:r>
            </a:p>
            <a:p>
              <a:pPr algn="just"/>
              <a:endParaRPr lang="en-US" sz="1200" dirty="0">
                <a:latin typeface="Avenir Next Condensed Regular"/>
                <a:cs typeface="Avenir Next Condensed Regular"/>
              </a:endParaRPr>
            </a:p>
            <a:p>
              <a:pPr algn="just"/>
              <a:r>
                <a:rPr lang="en-US" sz="1200" dirty="0">
                  <a:latin typeface="Avenir Next Condensed Regular"/>
                  <a:cs typeface="Avenir Next Condensed Regular"/>
                </a:rPr>
                <a:t>The capability of observing these targets drives the Mission Requirements. </a:t>
              </a:r>
            </a:p>
          </p:txBody>
        </p:sp>
        <p:grpSp>
          <p:nvGrpSpPr>
            <p:cNvPr id="16" name="Group 15"/>
            <p:cNvGrpSpPr>
              <a:grpSpLocks noChangeAspect="1"/>
            </p:cNvGrpSpPr>
            <p:nvPr/>
          </p:nvGrpSpPr>
          <p:grpSpPr>
            <a:xfrm>
              <a:off x="278579" y="1063404"/>
              <a:ext cx="2660345" cy="3607761"/>
              <a:chOff x="573388" y="1036763"/>
              <a:chExt cx="2161275" cy="2930960"/>
            </a:xfrm>
          </p:grpSpPr>
          <p:pic>
            <p:nvPicPr>
              <p:cNvPr id="8" name="Picture 7" descr="time_sc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88" y="1036763"/>
                <a:ext cx="2161275" cy="2930960"/>
              </a:xfrm>
              <a:prstGeom prst="rect">
                <a:avLst/>
              </a:prstGeom>
            </p:spPr>
          </p:pic>
          <p:pic>
            <p:nvPicPr>
              <p:cNvPr id="15" name="Picture 14" descr="time_sc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88" y="1036763"/>
                <a:ext cx="2161275" cy="2930960"/>
              </a:xfrm>
              <a:prstGeom prst="rect">
                <a:avLst/>
              </a:prstGeom>
            </p:spPr>
          </p:pic>
        </p:grpSp>
        <p:sp>
          <p:nvSpPr>
            <p:cNvPr id="17" name="Rectangle 16"/>
            <p:cNvSpPr>
              <a:spLocks noChangeAspect="1"/>
            </p:cNvSpPr>
            <p:nvPr/>
          </p:nvSpPr>
          <p:spPr>
            <a:xfrm>
              <a:off x="168737" y="1012383"/>
              <a:ext cx="3001745" cy="499974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just"/>
              <a:endParaRPr lang="en-US">
                <a:latin typeface="Avenir Next Condensed Regular"/>
                <a:cs typeface="Avenir Next Condensed Regular"/>
              </a:endParaRPr>
            </a:p>
          </p:txBody>
        </p:sp>
      </p:grpSp>
      <p:sp>
        <p:nvSpPr>
          <p:cNvPr id="20" name="TextBox 19"/>
          <p:cNvSpPr txBox="1"/>
          <p:nvPr/>
        </p:nvSpPr>
        <p:spPr>
          <a:xfrm>
            <a:off x="6379027" y="3741884"/>
            <a:ext cx="2764973" cy="2677656"/>
          </a:xfrm>
          <a:prstGeom prst="rect">
            <a:avLst/>
          </a:prstGeom>
          <a:noFill/>
        </p:spPr>
        <p:txBody>
          <a:bodyPr wrap="square" rtlCol="0">
            <a:spAutoFit/>
          </a:bodyPr>
          <a:lstStyle/>
          <a:p>
            <a:r>
              <a:rPr lang="en-US" dirty="0">
                <a:latin typeface="Avenir Next Condensed Regular"/>
                <a:cs typeface="Avenir Next Condensed Regular"/>
              </a:rPr>
              <a:t>Conservative analysis of CME detection statistics, based on </a:t>
            </a:r>
            <a:r>
              <a:rPr lang="en-US" dirty="0" err="1">
                <a:latin typeface="Avenir Next Condensed Regular"/>
                <a:cs typeface="Avenir Next Condensed Regular"/>
              </a:rPr>
              <a:t>CACTus</a:t>
            </a:r>
            <a:r>
              <a:rPr lang="en-US" dirty="0">
                <a:latin typeface="Avenir Next Condensed Regular"/>
                <a:cs typeface="Avenir Next Condensed Regular"/>
              </a:rPr>
              <a:t> detections and ISS orbital data from 2011. Detection is &gt;40s of observation. </a:t>
            </a:r>
            <a:r>
              <a:rPr lang="en-US" dirty="0" smtClean="0">
                <a:latin typeface="Avenir Next Condensed Regular"/>
                <a:cs typeface="Avenir Next Condensed Regular"/>
              </a:rPr>
              <a:t>CME </a:t>
            </a:r>
            <a:r>
              <a:rPr lang="en-US" dirty="0">
                <a:latin typeface="Avenir Next Condensed Regular"/>
                <a:cs typeface="Avenir Next Condensed Regular"/>
              </a:rPr>
              <a:t>crossing times and COSIE total observing times vs. CME speed.  We detect nearly all slow (&lt;1000km/s) CMEs and ~50% of fast (&gt;1000km/s) CMEs. In a 4 month period, we expect to detect ~10 fast CMEs</a:t>
            </a:r>
            <a:r>
              <a:rPr lang="en-US" dirty="0" smtClean="0">
                <a:latin typeface="Avenir Next Condensed Regular"/>
                <a:cs typeface="Avenir Next Condensed Regular"/>
              </a:rPr>
              <a:t>.</a:t>
            </a:r>
            <a:endParaRPr lang="en-US" dirty="0">
              <a:latin typeface="Avenir Next Condensed Regular"/>
              <a:cs typeface="Avenir Next Condensed Regular"/>
            </a:endParaRPr>
          </a:p>
        </p:txBody>
      </p:sp>
      <p:pic>
        <p:nvPicPr>
          <p:cNvPr id="3" name="Picture 2"/>
          <p:cNvPicPr>
            <a:picLocks noChangeAspect="1"/>
          </p:cNvPicPr>
          <p:nvPr/>
        </p:nvPicPr>
        <p:blipFill>
          <a:blip r:embed="rId3"/>
          <a:stretch>
            <a:fillRect/>
          </a:stretch>
        </p:blipFill>
        <p:spPr>
          <a:xfrm>
            <a:off x="3315581" y="2780039"/>
            <a:ext cx="3089821" cy="4035201"/>
          </a:xfrm>
          <a:prstGeom prst="rect">
            <a:avLst/>
          </a:prstGeom>
          <a:ln>
            <a:solidFill>
              <a:schemeClr val="tx1"/>
            </a:solidFill>
          </a:ln>
          <a:effectLst>
            <a:softEdge rad="12700"/>
          </a:effectLst>
        </p:spPr>
      </p:pic>
    </p:spTree>
    <p:extLst>
      <p:ext uri="{BB962C8B-B14F-4D97-AF65-F5344CB8AC3E}">
        <p14:creationId xmlns:p14="http://schemas.microsoft.com/office/powerpoint/2010/main" val="885467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08031" y="6444760"/>
            <a:ext cx="2518638" cy="307777"/>
          </a:xfrm>
          <a:prstGeom prst="rect">
            <a:avLst/>
          </a:prstGeom>
          <a:solidFill>
            <a:schemeClr val="bg1"/>
          </a:solidFill>
        </p:spPr>
        <p:txBody>
          <a:bodyPr wrap="none" rtlCol="0">
            <a:spAutoFit/>
          </a:bodyPr>
          <a:lstStyle/>
          <a:p>
            <a:r>
              <a:rPr lang="en-US" dirty="0" err="1" smtClean="0">
                <a:solidFill>
                  <a:schemeClr val="bg1"/>
                </a:solidFill>
              </a:rPr>
              <a:t>xxxxxxxxxxxxxxxxxxxxxxxxxx</a:t>
            </a:r>
            <a:endParaRPr lang="en-US" dirty="0">
              <a:solidFill>
                <a:schemeClr val="bg1"/>
              </a:solidFill>
            </a:endParaRPr>
          </a:p>
        </p:txBody>
      </p:sp>
      <p:sp>
        <p:nvSpPr>
          <p:cNvPr id="2" name="Title 1"/>
          <p:cNvSpPr>
            <a:spLocks noGrp="1"/>
          </p:cNvSpPr>
          <p:nvPr>
            <p:ph type="title"/>
          </p:nvPr>
        </p:nvSpPr>
        <p:spPr>
          <a:xfrm>
            <a:off x="311700" y="58450"/>
            <a:ext cx="3855787" cy="705041"/>
          </a:xfrm>
        </p:spPr>
        <p:txBody>
          <a:bodyPr/>
          <a:lstStyle/>
          <a:p>
            <a:r>
              <a:rPr lang="en-US" dirty="0"/>
              <a:t>COSIE </a:t>
            </a:r>
            <a:r>
              <a:rPr lang="en-US" dirty="0" smtClean="0"/>
              <a:t>Observables</a:t>
            </a:r>
            <a:endParaRPr lang="en-US" dirty="0"/>
          </a:p>
        </p:txBody>
      </p:sp>
      <p:pic>
        <p:nvPicPr>
          <p:cNvPr id="3" name="Picture 2"/>
          <p:cNvPicPr>
            <a:picLocks noChangeAspect="1"/>
          </p:cNvPicPr>
          <p:nvPr/>
        </p:nvPicPr>
        <p:blipFill>
          <a:blip r:embed="rId2"/>
          <a:stretch>
            <a:fillRect/>
          </a:stretch>
        </p:blipFill>
        <p:spPr>
          <a:xfrm>
            <a:off x="4211447" y="58451"/>
            <a:ext cx="4885105" cy="2029325"/>
          </a:xfrm>
          <a:prstGeom prst="rect">
            <a:avLst/>
          </a:prstGeom>
        </p:spPr>
      </p:pic>
      <p:pic>
        <p:nvPicPr>
          <p:cNvPr id="4" name="Picture 3"/>
          <p:cNvPicPr>
            <a:picLocks noChangeAspect="1"/>
          </p:cNvPicPr>
          <p:nvPr/>
        </p:nvPicPr>
        <p:blipFill rotWithShape="1">
          <a:blip r:embed="rId3"/>
          <a:srcRect l="2145"/>
          <a:stretch/>
        </p:blipFill>
        <p:spPr>
          <a:xfrm>
            <a:off x="52757" y="857822"/>
            <a:ext cx="4114730" cy="5586938"/>
          </a:xfrm>
          <a:prstGeom prst="rect">
            <a:avLst/>
          </a:prstGeom>
        </p:spPr>
      </p:pic>
      <p:pic>
        <p:nvPicPr>
          <p:cNvPr id="6" name="Picture 5"/>
          <p:cNvPicPr>
            <a:picLocks noChangeAspect="1"/>
          </p:cNvPicPr>
          <p:nvPr/>
        </p:nvPicPr>
        <p:blipFill rotWithShape="1">
          <a:blip r:embed="rId4"/>
          <a:srcRect l="640" b="50521"/>
          <a:stretch/>
        </p:blipFill>
        <p:spPr>
          <a:xfrm>
            <a:off x="4712679" y="2106539"/>
            <a:ext cx="3877408" cy="2733749"/>
          </a:xfrm>
          <a:prstGeom prst="rect">
            <a:avLst/>
          </a:prstGeom>
        </p:spPr>
      </p:pic>
      <p:pic>
        <p:nvPicPr>
          <p:cNvPr id="8" name="Picture 7"/>
          <p:cNvPicPr>
            <a:picLocks noChangeAspect="1"/>
          </p:cNvPicPr>
          <p:nvPr/>
        </p:nvPicPr>
        <p:blipFill rotWithShape="1">
          <a:blip r:embed="rId5"/>
          <a:srcRect t="64720"/>
          <a:stretch/>
        </p:blipFill>
        <p:spPr>
          <a:xfrm>
            <a:off x="4721397" y="4822705"/>
            <a:ext cx="3903853" cy="1947372"/>
          </a:xfrm>
          <a:prstGeom prst="rect">
            <a:avLst/>
          </a:prstGeom>
        </p:spPr>
      </p:pic>
    </p:spTree>
    <p:extLst>
      <p:ext uri="{BB962C8B-B14F-4D97-AF65-F5344CB8AC3E}">
        <p14:creationId xmlns:p14="http://schemas.microsoft.com/office/powerpoint/2010/main" val="821665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COSIE </a:t>
            </a:r>
            <a:r>
              <a:rPr lang="en" dirty="0"/>
              <a:t>Mission Schedule</a:t>
            </a:r>
            <a:endParaRPr dirty="0"/>
          </a:p>
        </p:txBody>
      </p:sp>
      <p:sp>
        <p:nvSpPr>
          <p:cNvPr id="109" name="Google Shape;109;p19"/>
          <p:cNvSpPr txBox="1">
            <a:spLocks noGrp="1"/>
          </p:cNvSpPr>
          <p:nvPr>
            <p:ph type="body" idx="1"/>
          </p:nvPr>
        </p:nvSpPr>
        <p:spPr>
          <a:xfrm>
            <a:off x="311700" y="883492"/>
            <a:ext cx="8520600" cy="2530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dirty="0">
                <a:solidFill>
                  <a:schemeClr val="dk1"/>
                </a:solidFill>
                <a:latin typeface="Calibri"/>
                <a:ea typeface="Calibri"/>
                <a:cs typeface="Calibri"/>
                <a:sym typeface="Calibri"/>
              </a:rPr>
              <a:t>MISSION DEVELOPMENT TIMELINE </a:t>
            </a:r>
            <a:r>
              <a:rPr lang="en" b="1" dirty="0" smtClean="0">
                <a:solidFill>
                  <a:schemeClr val="dk1"/>
                </a:solidFill>
                <a:latin typeface="Calibri"/>
                <a:ea typeface="Calibri"/>
                <a:cs typeface="Calibri"/>
                <a:sym typeface="Calibri"/>
              </a:rPr>
              <a:t>(</a:t>
            </a:r>
            <a:r>
              <a:rPr lang="en" b="1" u="sng" dirty="0" smtClean="0">
                <a:solidFill>
                  <a:srgbClr val="3366FF"/>
                </a:solidFill>
                <a:latin typeface="Calibri"/>
                <a:ea typeface="Calibri"/>
                <a:cs typeface="Calibri"/>
                <a:sym typeface="Calibri"/>
              </a:rPr>
              <a:t>ASSUMING </a:t>
            </a:r>
            <a:r>
              <a:rPr lang="en" b="1" u="sng" dirty="0">
                <a:solidFill>
                  <a:srgbClr val="3366FF"/>
                </a:solidFill>
                <a:latin typeface="Calibri"/>
                <a:ea typeface="Calibri"/>
                <a:cs typeface="Calibri"/>
                <a:sym typeface="Calibri"/>
              </a:rPr>
              <a:t>PHASE B START</a:t>
            </a:r>
            <a:r>
              <a:rPr lang="en" b="1" dirty="0">
                <a:solidFill>
                  <a:schemeClr val="dk1"/>
                </a:solidFill>
                <a:latin typeface="Calibri"/>
                <a:ea typeface="Calibri"/>
                <a:cs typeface="Calibri"/>
                <a:sym typeface="Calibri"/>
              </a:rPr>
              <a:t>):</a:t>
            </a:r>
            <a:endParaRPr b="1" dirty="0">
              <a:solidFill>
                <a:schemeClr val="dk1"/>
              </a:solidFill>
              <a:latin typeface="Calibri"/>
              <a:ea typeface="Calibri"/>
              <a:cs typeface="Calibri"/>
              <a:sym typeface="Calibri"/>
            </a:endParaRPr>
          </a:p>
          <a:p>
            <a:pPr marL="0" lvl="0" indent="0" rtl="0">
              <a:spcBef>
                <a:spcPts val="0"/>
              </a:spcBef>
              <a:spcAft>
                <a:spcPts val="0"/>
              </a:spcAft>
              <a:buNone/>
            </a:pPr>
            <a:endParaRPr sz="1050" dirty="0">
              <a:solidFill>
                <a:schemeClr val="dk1"/>
              </a:solidFill>
              <a:latin typeface="Calibri"/>
              <a:ea typeface="Calibri"/>
              <a:cs typeface="Calibri"/>
              <a:sym typeface="Calibri"/>
            </a:endParaRPr>
          </a:p>
          <a:p>
            <a:pPr marL="457200" lvl="0" indent="-330200" rtl="0">
              <a:spcBef>
                <a:spcPts val="0"/>
              </a:spcBef>
              <a:spcAft>
                <a:spcPts val="0"/>
              </a:spcAft>
              <a:buClr>
                <a:schemeClr val="dk1"/>
              </a:buClr>
              <a:buSzPts val="1600"/>
              <a:buFont typeface="Calibri"/>
              <a:buChar char="●"/>
            </a:pPr>
            <a:r>
              <a:rPr lang="en" dirty="0">
                <a:solidFill>
                  <a:schemeClr val="dk1"/>
                </a:solidFill>
                <a:latin typeface="Calibri"/>
                <a:ea typeface="Calibri"/>
                <a:cs typeface="Calibri"/>
                <a:sym typeface="Calibri"/>
              </a:rPr>
              <a:t>Proposals Selections for Phase A studies		July 10, 2019 </a:t>
            </a:r>
            <a:r>
              <a:rPr lang="en" dirty="0" smtClean="0">
                <a:solidFill>
                  <a:schemeClr val="dk1"/>
                </a:solidFill>
                <a:latin typeface="Calibri"/>
                <a:ea typeface="Calibri"/>
                <a:cs typeface="Calibri"/>
                <a:sym typeface="Calibri"/>
              </a:rPr>
              <a:t>(TBD)</a:t>
            </a:r>
            <a:endParaRPr dirty="0">
              <a:solidFill>
                <a:schemeClr val="dk1"/>
              </a:solidFill>
              <a:latin typeface="Calibri"/>
              <a:ea typeface="Calibri"/>
              <a:cs typeface="Calibri"/>
              <a:sym typeface="Calibri"/>
            </a:endParaRPr>
          </a:p>
          <a:p>
            <a:pPr marL="457200" lvl="0" indent="-330200" rtl="0">
              <a:spcBef>
                <a:spcPts val="0"/>
              </a:spcBef>
              <a:spcAft>
                <a:spcPts val="0"/>
              </a:spcAft>
              <a:buClr>
                <a:schemeClr val="dk1"/>
              </a:buClr>
              <a:buSzPts val="1600"/>
              <a:buFont typeface="Calibri"/>
              <a:buChar char="●"/>
            </a:pPr>
            <a:r>
              <a:rPr lang="en" dirty="0">
                <a:solidFill>
                  <a:schemeClr val="dk1"/>
                </a:solidFill>
                <a:latin typeface="Calibri"/>
                <a:ea typeface="Calibri"/>
                <a:cs typeface="Calibri"/>
                <a:sym typeface="Calibri"/>
              </a:rPr>
              <a:t>Phase B Start					</a:t>
            </a:r>
            <a:r>
              <a:rPr lang="en" dirty="0" smtClean="0">
                <a:solidFill>
                  <a:schemeClr val="dk1"/>
                </a:solidFill>
                <a:latin typeface="Calibri"/>
                <a:ea typeface="Calibri"/>
                <a:cs typeface="Calibri"/>
                <a:sym typeface="Calibri"/>
              </a:rPr>
              <a:t>August </a:t>
            </a:r>
            <a:r>
              <a:rPr lang="en" dirty="0">
                <a:solidFill>
                  <a:schemeClr val="dk1"/>
                </a:solidFill>
                <a:latin typeface="Calibri"/>
                <a:ea typeface="Calibri"/>
                <a:cs typeface="Calibri"/>
                <a:sym typeface="Calibri"/>
              </a:rPr>
              <a:t>2019</a:t>
            </a:r>
            <a:endParaRPr dirty="0">
              <a:solidFill>
                <a:schemeClr val="dk1"/>
              </a:solidFill>
              <a:latin typeface="Calibri"/>
              <a:ea typeface="Calibri"/>
              <a:cs typeface="Calibri"/>
              <a:sym typeface="Calibri"/>
            </a:endParaRPr>
          </a:p>
          <a:p>
            <a:pPr marL="457200" lvl="0" indent="-330200" rtl="0">
              <a:spcBef>
                <a:spcPts val="0"/>
              </a:spcBef>
              <a:spcAft>
                <a:spcPts val="0"/>
              </a:spcAft>
              <a:buClr>
                <a:schemeClr val="dk1"/>
              </a:buClr>
              <a:buSzPts val="1600"/>
              <a:buFont typeface="Calibri"/>
              <a:buChar char="●"/>
            </a:pPr>
            <a:r>
              <a:rPr lang="en" dirty="0">
                <a:solidFill>
                  <a:schemeClr val="dk1"/>
                </a:solidFill>
                <a:latin typeface="Calibri"/>
                <a:ea typeface="Calibri"/>
                <a:cs typeface="Calibri"/>
                <a:sym typeface="Calibri"/>
              </a:rPr>
              <a:t>PDR (TRL 6)					April 2020</a:t>
            </a:r>
            <a:endParaRPr lang="en-US" dirty="0">
              <a:solidFill>
                <a:schemeClr val="dk1"/>
              </a:solidFill>
              <a:latin typeface="Calibri"/>
              <a:ea typeface="Calibri"/>
              <a:cs typeface="Calibri"/>
              <a:sym typeface="Calibri"/>
            </a:endParaRPr>
          </a:p>
          <a:p>
            <a:pPr marL="457200" lvl="0" indent="-330200" rtl="0">
              <a:spcBef>
                <a:spcPts val="0"/>
              </a:spcBef>
              <a:spcAft>
                <a:spcPts val="0"/>
              </a:spcAft>
              <a:buClr>
                <a:schemeClr val="dk1"/>
              </a:buClr>
              <a:buSzPts val="1600"/>
              <a:buFont typeface="Calibri"/>
              <a:buChar char="●"/>
            </a:pPr>
            <a:r>
              <a:rPr lang="en-US" dirty="0">
                <a:solidFill>
                  <a:schemeClr val="dk1"/>
                </a:solidFill>
                <a:latin typeface="Calibri"/>
                <a:ea typeface="Calibri"/>
                <a:cs typeface="Calibri"/>
                <a:sym typeface="Calibri"/>
              </a:rPr>
              <a:t>Deliver to KSC					Jan 2023</a:t>
            </a:r>
          </a:p>
          <a:p>
            <a:pPr marL="457200" lvl="0" indent="-330200" rtl="0">
              <a:spcBef>
                <a:spcPts val="0"/>
              </a:spcBef>
              <a:spcAft>
                <a:spcPts val="0"/>
              </a:spcAft>
              <a:buClr>
                <a:schemeClr val="dk1"/>
              </a:buClr>
              <a:buSzPts val="1600"/>
              <a:buFont typeface="Calibri"/>
              <a:buChar char="●"/>
            </a:pPr>
            <a:r>
              <a:rPr lang="en-US" dirty="0" smtClean="0">
                <a:solidFill>
                  <a:schemeClr val="dk1"/>
                </a:solidFill>
                <a:latin typeface="Calibri"/>
                <a:ea typeface="Calibri"/>
                <a:cs typeface="Calibri"/>
                <a:sym typeface="Calibri"/>
              </a:rPr>
              <a:t>Launch </a:t>
            </a:r>
            <a:r>
              <a:rPr lang="en-US" dirty="0">
                <a:solidFill>
                  <a:schemeClr val="dk1"/>
                </a:solidFill>
                <a:latin typeface="Calibri"/>
                <a:ea typeface="Calibri"/>
                <a:cs typeface="Calibri"/>
                <a:sym typeface="Calibri"/>
              </a:rPr>
              <a:t>Vehicle Integration			</a:t>
            </a:r>
            <a:r>
              <a:rPr lang="en-US" dirty="0" smtClean="0">
                <a:solidFill>
                  <a:schemeClr val="dk1"/>
                </a:solidFill>
                <a:latin typeface="Calibri"/>
                <a:ea typeface="Calibri"/>
                <a:cs typeface="Calibri"/>
                <a:sym typeface="Calibri"/>
              </a:rPr>
              <a:t>April </a:t>
            </a:r>
            <a:r>
              <a:rPr lang="mr-IN" dirty="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 May 2023</a:t>
            </a:r>
            <a:endParaRPr dirty="0">
              <a:solidFill>
                <a:schemeClr val="dk1"/>
              </a:solidFill>
              <a:latin typeface="Calibri"/>
              <a:ea typeface="Calibri"/>
              <a:cs typeface="Calibri"/>
              <a:sym typeface="Calibri"/>
            </a:endParaRPr>
          </a:p>
          <a:p>
            <a:pPr marL="457200" lvl="0" indent="-330200" rtl="0">
              <a:spcBef>
                <a:spcPts val="0"/>
              </a:spcBef>
              <a:spcAft>
                <a:spcPts val="0"/>
              </a:spcAft>
              <a:buClr>
                <a:srgbClr val="FF0000"/>
              </a:buClr>
              <a:buSzPts val="1600"/>
              <a:buFont typeface="Calibri"/>
              <a:buChar char="●"/>
            </a:pPr>
            <a:r>
              <a:rPr lang="en" b="1" dirty="0">
                <a:solidFill>
                  <a:srgbClr val="EE4000"/>
                </a:solidFill>
                <a:latin typeface="Calibri"/>
                <a:ea typeface="Calibri"/>
                <a:cs typeface="Calibri"/>
                <a:sym typeface="Calibri"/>
              </a:rPr>
              <a:t>Launch 				</a:t>
            </a:r>
            <a:r>
              <a:rPr lang="en-US" b="1" dirty="0">
                <a:solidFill>
                  <a:srgbClr val="EE4000"/>
                </a:solidFill>
                <a:latin typeface="Calibri"/>
                <a:ea typeface="Calibri"/>
                <a:cs typeface="Calibri"/>
                <a:sym typeface="Calibri"/>
              </a:rPr>
              <a:t>	</a:t>
            </a:r>
            <a:r>
              <a:rPr lang="en" b="1" dirty="0">
                <a:solidFill>
                  <a:srgbClr val="EE4000"/>
                </a:solidFill>
                <a:latin typeface="Calibri"/>
                <a:ea typeface="Calibri"/>
                <a:cs typeface="Calibri"/>
                <a:sym typeface="Calibri"/>
              </a:rPr>
              <a:t>July 2023*</a:t>
            </a:r>
            <a:endParaRPr sz="1600" b="1" dirty="0">
              <a:solidFill>
                <a:srgbClr val="EE4000"/>
              </a:solidFill>
              <a:latin typeface="Calibri"/>
              <a:ea typeface="Calibri"/>
              <a:cs typeface="Calibri"/>
              <a:sym typeface="Calibri"/>
            </a:endParaRPr>
          </a:p>
        </p:txBody>
      </p:sp>
      <p:sp>
        <p:nvSpPr>
          <p:cNvPr id="110" name="Google Shape;110;p19"/>
          <p:cNvSpPr txBox="1"/>
          <p:nvPr/>
        </p:nvSpPr>
        <p:spPr>
          <a:xfrm>
            <a:off x="302430" y="3479046"/>
            <a:ext cx="8520600" cy="1588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300"/>
              </a:spcAft>
              <a:buNone/>
            </a:pPr>
            <a:r>
              <a:rPr lang="en" sz="1600" dirty="0">
                <a:solidFill>
                  <a:srgbClr val="FF0000"/>
                </a:solidFill>
                <a:latin typeface="Calibri"/>
                <a:cs typeface="Calibri"/>
              </a:rPr>
              <a:t>*</a:t>
            </a:r>
            <a:r>
              <a:rPr lang="en" sz="1700" dirty="0">
                <a:latin typeface="Calibri"/>
                <a:cs typeface="Calibri"/>
              </a:rPr>
              <a:t>For ISS payloads, the MoO requires that the prime mission be complete prior to the end of ISS funding </a:t>
            </a:r>
            <a:r>
              <a:rPr lang="en" sz="1700" dirty="0" smtClean="0">
                <a:latin typeface="Calibri"/>
                <a:cs typeface="Calibri"/>
              </a:rPr>
              <a:t>(Oct</a:t>
            </a:r>
            <a:r>
              <a:rPr lang="en" sz="1700" dirty="0">
                <a:latin typeface="Calibri"/>
                <a:cs typeface="Calibri"/>
              </a:rPr>
              <a:t>. 2024).  COSIE will meet prime mission science goals within </a:t>
            </a:r>
            <a:r>
              <a:rPr lang="en-US" sz="1700" dirty="0">
                <a:latin typeface="Calibri"/>
                <a:cs typeface="Calibri"/>
              </a:rPr>
              <a:t>~</a:t>
            </a:r>
            <a:r>
              <a:rPr lang="en" sz="1700" dirty="0">
                <a:latin typeface="Calibri"/>
                <a:cs typeface="Calibri"/>
              </a:rPr>
              <a:t>6 months</a:t>
            </a:r>
            <a:r>
              <a:rPr lang="en-US" sz="1700" dirty="0">
                <a:latin typeface="Calibri"/>
                <a:cs typeface="Calibri"/>
              </a:rPr>
              <a:t> </a:t>
            </a:r>
            <a:r>
              <a:rPr lang="en" sz="1700" dirty="0" smtClean="0">
                <a:latin typeface="Calibri"/>
                <a:cs typeface="Calibri"/>
              </a:rPr>
              <a:t>with </a:t>
            </a:r>
            <a:r>
              <a:rPr lang="en" sz="1700" dirty="0">
                <a:latin typeface="Calibri"/>
                <a:cs typeface="Calibri"/>
              </a:rPr>
              <a:t>nominal mission operations extending to 2 years pending ISS availability. </a:t>
            </a:r>
            <a:r>
              <a:rPr lang="en" sz="1700" i="1" dirty="0">
                <a:latin typeface="Calibri"/>
                <a:cs typeface="Calibri"/>
              </a:rPr>
              <a:t> </a:t>
            </a:r>
            <a:endParaRPr lang="en-US" sz="1700" dirty="0">
              <a:latin typeface="Calibri"/>
              <a:cs typeface="Calibri"/>
            </a:endParaRPr>
          </a:p>
          <a:p>
            <a:pPr marL="0" lvl="0" indent="0">
              <a:spcBef>
                <a:spcPts val="0"/>
              </a:spcBef>
              <a:spcAft>
                <a:spcPts val="300"/>
              </a:spcAft>
              <a:buNone/>
            </a:pPr>
            <a:r>
              <a:rPr lang="en" sz="1700" dirty="0">
                <a:latin typeface="Calibri"/>
                <a:cs typeface="Calibri"/>
              </a:rPr>
              <a:t>Launch readiness in July 2023 allows for 14 months prior to the end of ISS </a:t>
            </a:r>
            <a:r>
              <a:rPr lang="en" sz="1700" dirty="0" smtClean="0">
                <a:latin typeface="Calibri"/>
                <a:cs typeface="Calibri"/>
              </a:rPr>
              <a:t>funding.</a:t>
            </a:r>
            <a:endParaRPr sz="1700" dirty="0">
              <a:latin typeface="Calibri"/>
              <a:cs typeface="Calibri"/>
            </a:endParaRPr>
          </a:p>
        </p:txBody>
      </p:sp>
      <p:grpSp>
        <p:nvGrpSpPr>
          <p:cNvPr id="2" name="Group 1"/>
          <p:cNvGrpSpPr/>
          <p:nvPr/>
        </p:nvGrpSpPr>
        <p:grpSpPr>
          <a:xfrm>
            <a:off x="221041" y="4839884"/>
            <a:ext cx="8705033" cy="1305444"/>
            <a:chOff x="283208" y="4981980"/>
            <a:chExt cx="8705033" cy="1305444"/>
          </a:xfrm>
        </p:grpSpPr>
        <p:pic>
          <p:nvPicPr>
            <p:cNvPr id="5" name="Picture 4" descr="Screen Shot 2018-09-24 at 8.18.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08" y="4981980"/>
              <a:ext cx="8705033" cy="1261938"/>
            </a:xfrm>
            <a:prstGeom prst="rect">
              <a:avLst/>
            </a:prstGeom>
          </p:spPr>
        </p:pic>
        <p:sp>
          <p:nvSpPr>
            <p:cNvPr id="6" name="Rectangle 5"/>
            <p:cNvSpPr>
              <a:spLocks noChangeAspect="1"/>
            </p:cNvSpPr>
            <p:nvPr/>
          </p:nvSpPr>
          <p:spPr>
            <a:xfrm>
              <a:off x="319713" y="5017507"/>
              <a:ext cx="8614476" cy="1269917"/>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sp>
        <p:nvSpPr>
          <p:cNvPr id="3" name="TextBox 2"/>
          <p:cNvSpPr txBox="1"/>
          <p:nvPr/>
        </p:nvSpPr>
        <p:spPr>
          <a:xfrm>
            <a:off x="380083" y="6211369"/>
            <a:ext cx="1787719" cy="276999"/>
          </a:xfrm>
          <a:prstGeom prst="rect">
            <a:avLst/>
          </a:prstGeom>
          <a:noFill/>
        </p:spPr>
        <p:txBody>
          <a:bodyPr wrap="none" rtlCol="0">
            <a:spAutoFit/>
          </a:bodyPr>
          <a:lstStyle/>
          <a:p>
            <a:r>
              <a:rPr lang="en-US" sz="1200" dirty="0" err="1">
                <a:latin typeface="Calibri"/>
                <a:cs typeface="Calibri"/>
              </a:rPr>
              <a:t>Phs</a:t>
            </a:r>
            <a:r>
              <a:rPr lang="en-US" sz="1200" dirty="0">
                <a:latin typeface="Calibri"/>
                <a:cs typeface="Calibri"/>
              </a:rPr>
              <a:t> F: 07/2025 </a:t>
            </a:r>
            <a:r>
              <a:rPr lang="mr-IN" sz="1200" dirty="0">
                <a:latin typeface="Calibri"/>
                <a:cs typeface="Calibri"/>
              </a:rPr>
              <a:t>–</a:t>
            </a:r>
            <a:r>
              <a:rPr lang="en-US" sz="1200" dirty="0">
                <a:latin typeface="Calibri"/>
                <a:cs typeface="Calibri"/>
              </a:rPr>
              <a:t> 01/2026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8"/>
            <a:ext cx="8520600" cy="763500"/>
          </a:xfrm>
        </p:spPr>
        <p:txBody>
          <a:bodyPr/>
          <a:lstStyle/>
          <a:p>
            <a:r>
              <a:rPr lang="en-US" dirty="0"/>
              <a:t>COSIE Data Products</a:t>
            </a:r>
          </a:p>
        </p:txBody>
      </p:sp>
      <p:sp>
        <p:nvSpPr>
          <p:cNvPr id="7" name="TextBox 6"/>
          <p:cNvSpPr txBox="1"/>
          <p:nvPr/>
        </p:nvSpPr>
        <p:spPr>
          <a:xfrm>
            <a:off x="218649" y="857139"/>
            <a:ext cx="5520337" cy="1815882"/>
          </a:xfrm>
          <a:prstGeom prst="rect">
            <a:avLst/>
          </a:prstGeom>
          <a:noFill/>
        </p:spPr>
        <p:txBody>
          <a:bodyPr wrap="square" rtlCol="0">
            <a:spAutoFit/>
          </a:bodyPr>
          <a:lstStyle/>
          <a:p>
            <a:pPr algn="just"/>
            <a:r>
              <a:rPr lang="en-US" dirty="0">
                <a:solidFill>
                  <a:schemeClr val="tx1"/>
                </a:solidFill>
                <a:effectLst/>
                <a:latin typeface="Calibri"/>
                <a:cs typeface="Calibri"/>
              </a:rPr>
              <a:t>The COSIE-C (coronagraph) and COSIE-S (spectrograph) channels are selected by flipping the feed mirror (see also the “COSIE Instrument Diagram” chart), which has a hole in the center and a grating on one side.</a:t>
            </a:r>
          </a:p>
          <a:p>
            <a:pPr algn="just"/>
            <a:endParaRPr lang="en-US" dirty="0">
              <a:solidFill>
                <a:schemeClr val="tx1"/>
              </a:solidFill>
              <a:latin typeface="Calibri"/>
              <a:cs typeface="Calibri"/>
            </a:endParaRPr>
          </a:p>
          <a:p>
            <a:pPr algn="just"/>
            <a:r>
              <a:rPr lang="en-US" dirty="0">
                <a:solidFill>
                  <a:schemeClr val="tx1"/>
                </a:solidFill>
                <a:effectLst/>
                <a:latin typeface="Calibri"/>
                <a:cs typeface="Calibri"/>
              </a:rPr>
              <a:t>The instrument will be operated such that image sets of each channel are taken in succession per each orbital pass, with rapid COSIE-C channel cadence.  The cadence between COSIE-C images will peak at ~6 seconds, depending on solar conditions.</a:t>
            </a:r>
          </a:p>
        </p:txBody>
      </p:sp>
      <p:grpSp>
        <p:nvGrpSpPr>
          <p:cNvPr id="45" name="Group 44"/>
          <p:cNvGrpSpPr/>
          <p:nvPr/>
        </p:nvGrpSpPr>
        <p:grpSpPr>
          <a:xfrm>
            <a:off x="284187" y="2680120"/>
            <a:ext cx="8562616" cy="3713887"/>
            <a:chOff x="408521" y="2600191"/>
            <a:chExt cx="8562616" cy="3713887"/>
          </a:xfrm>
        </p:grpSpPr>
        <p:grpSp>
          <p:nvGrpSpPr>
            <p:cNvPr id="40" name="Group 39"/>
            <p:cNvGrpSpPr/>
            <p:nvPr/>
          </p:nvGrpSpPr>
          <p:grpSpPr>
            <a:xfrm>
              <a:off x="408521" y="2664173"/>
              <a:ext cx="4893378" cy="3649905"/>
              <a:chOff x="408521" y="2664173"/>
              <a:chExt cx="4893378" cy="3649905"/>
            </a:xfrm>
          </p:grpSpPr>
          <p:grpSp>
            <p:nvGrpSpPr>
              <p:cNvPr id="35" name="Group 34"/>
              <p:cNvGrpSpPr/>
              <p:nvPr/>
            </p:nvGrpSpPr>
            <p:grpSpPr>
              <a:xfrm>
                <a:off x="434501" y="2673055"/>
                <a:ext cx="2709339" cy="3628978"/>
                <a:chOff x="434501" y="2459911"/>
                <a:chExt cx="2709339" cy="3628978"/>
              </a:xfrm>
            </p:grpSpPr>
            <p:sp>
              <p:nvSpPr>
                <p:cNvPr id="5" name="Rectangle 4"/>
                <p:cNvSpPr>
                  <a:spLocks noChangeAspect="1"/>
                </p:cNvSpPr>
                <p:nvPr/>
              </p:nvSpPr>
              <p:spPr>
                <a:xfrm>
                  <a:off x="434501" y="2459911"/>
                  <a:ext cx="2709339" cy="3628978"/>
                </a:xfrm>
                <a:prstGeom prst="rect">
                  <a:avLst/>
                </a:prstGeom>
                <a:solidFill>
                  <a:srgbClr val="000000"/>
                </a:solidFill>
                <a:ln>
                  <a:solidFill>
                    <a:srgbClr val="00000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pic>
              <p:nvPicPr>
                <p:cNvPr id="9" name="Picture 8" descr="Screen Shot 2017-09-28 at 11.29.33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2132" y="2570079"/>
                  <a:ext cx="1602286" cy="1674821"/>
                </a:xfrm>
                <a:prstGeom prst="rect">
                  <a:avLst/>
                </a:prstGeom>
              </p:spPr>
            </p:pic>
            <p:pic>
              <p:nvPicPr>
                <p:cNvPr id="10" name="Picture 9" descr="cosie_sc_truth.pdf"/>
                <p:cNvPicPr>
                  <a:picLocks noChangeAspect="1"/>
                </p:cNvPicPr>
                <p:nvPr/>
              </p:nvPicPr>
              <p:blipFill rotWithShape="1">
                <a:blip r:embed="rId3" cstate="print">
                  <a:lum bright="-14000" contrast="11000"/>
                  <a:extLst>
                    <a:ext uri="{28A0092B-C50C-407E-A947-70E740481C1C}">
                      <a14:useLocalDpi xmlns:a14="http://schemas.microsoft.com/office/drawing/2010/main"/>
                    </a:ext>
                  </a:extLst>
                </a:blip>
                <a:srcRect l="7791" t="-1320" r="31635" b="18096"/>
                <a:stretch/>
              </p:blipFill>
              <p:spPr>
                <a:xfrm>
                  <a:off x="434502" y="4609002"/>
                  <a:ext cx="2709338" cy="1237339"/>
                </a:xfrm>
                <a:prstGeom prst="rect">
                  <a:avLst/>
                </a:prstGeom>
              </p:spPr>
            </p:pic>
          </p:grpSp>
          <p:sp>
            <p:nvSpPr>
              <p:cNvPr id="11" name="TextBox 10"/>
              <p:cNvSpPr txBox="1"/>
              <p:nvPr/>
            </p:nvSpPr>
            <p:spPr>
              <a:xfrm>
                <a:off x="1434134" y="2675311"/>
                <a:ext cx="908467" cy="276999"/>
              </a:xfrm>
              <a:prstGeom prst="rect">
                <a:avLst/>
              </a:prstGeom>
              <a:noFill/>
            </p:spPr>
            <p:txBody>
              <a:bodyPr wrap="square" rtlCol="0">
                <a:spAutoFit/>
              </a:bodyPr>
              <a:lstStyle/>
              <a:p>
                <a:r>
                  <a:rPr lang="en-US" sz="1200" dirty="0">
                    <a:solidFill>
                      <a:srgbClr val="F2F2F2"/>
                    </a:solidFill>
                    <a:effectLst/>
                    <a:latin typeface="Avenir Next Condensed Regular"/>
                    <a:cs typeface="Avenir Next Condensed Regular"/>
                  </a:rPr>
                  <a:t>COSIE-C</a:t>
                </a:r>
              </a:p>
            </p:txBody>
          </p:sp>
          <p:sp>
            <p:nvSpPr>
              <p:cNvPr id="14" name="TextBox 13"/>
              <p:cNvSpPr txBox="1"/>
              <p:nvPr/>
            </p:nvSpPr>
            <p:spPr>
              <a:xfrm>
                <a:off x="1434134" y="4548332"/>
                <a:ext cx="908467" cy="276999"/>
              </a:xfrm>
              <a:prstGeom prst="rect">
                <a:avLst/>
              </a:prstGeom>
              <a:noFill/>
            </p:spPr>
            <p:txBody>
              <a:bodyPr wrap="square" rtlCol="0">
                <a:spAutoFit/>
              </a:bodyPr>
              <a:lstStyle/>
              <a:p>
                <a:r>
                  <a:rPr lang="en-US" sz="1200" dirty="0">
                    <a:solidFill>
                      <a:schemeClr val="bg1">
                        <a:lumMod val="95000"/>
                      </a:schemeClr>
                    </a:solidFill>
                    <a:effectLst/>
                    <a:latin typeface="Avenir Next Condensed Regular"/>
                    <a:cs typeface="Avenir Next Condensed Regular"/>
                  </a:rPr>
                  <a:t>COSIE-S</a:t>
                </a:r>
              </a:p>
            </p:txBody>
          </p:sp>
          <p:pic>
            <p:nvPicPr>
              <p:cNvPr id="32" name="Picture 31" descr="Screen Shot 2018-09-20 at 11.18.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070" y="2884975"/>
                <a:ext cx="1948509" cy="1439862"/>
              </a:xfrm>
              <a:prstGeom prst="rect">
                <a:avLst/>
              </a:prstGeom>
            </p:spPr>
          </p:pic>
          <p:pic>
            <p:nvPicPr>
              <p:cNvPr id="33" name="Picture 32" descr="Screen Shot 2018-09-20 at 11.18.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592" y="4667955"/>
                <a:ext cx="1890217" cy="1444752"/>
              </a:xfrm>
              <a:prstGeom prst="rect">
                <a:avLst/>
              </a:prstGeom>
            </p:spPr>
          </p:pic>
          <p:sp>
            <p:nvSpPr>
              <p:cNvPr id="36" name="Rectangle 35"/>
              <p:cNvSpPr>
                <a:spLocks noChangeAspect="1"/>
              </p:cNvSpPr>
              <p:nvPr/>
            </p:nvSpPr>
            <p:spPr>
              <a:xfrm>
                <a:off x="417402" y="2664173"/>
                <a:ext cx="4884497" cy="3649905"/>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cxnSp>
            <p:nvCxnSpPr>
              <p:cNvPr id="38" name="Straight Connector 37"/>
              <p:cNvCxnSpPr/>
              <p:nvPr/>
            </p:nvCxnSpPr>
            <p:spPr>
              <a:xfrm>
                <a:off x="408521" y="4480245"/>
                <a:ext cx="4884497"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514000" y="2673625"/>
              <a:ext cx="3349142" cy="1815882"/>
            </a:xfrm>
            <a:prstGeom prst="rect">
              <a:avLst/>
            </a:prstGeom>
            <a:noFill/>
          </p:spPr>
          <p:txBody>
            <a:bodyPr wrap="square" rtlCol="0" anchor="ctr">
              <a:spAutoFit/>
            </a:bodyPr>
            <a:lstStyle/>
            <a:p>
              <a:pPr algn="just"/>
              <a:r>
                <a:rPr lang="en-US" dirty="0">
                  <a:solidFill>
                    <a:schemeClr val="tx1"/>
                  </a:solidFill>
                  <a:effectLst/>
                  <a:latin typeface="Avenir Next Condensed Regular"/>
                  <a:cs typeface="Avenir Next Condensed Regular"/>
                </a:rPr>
                <a:t>COSIE-C is not a typical “coronagraph”. Rather than occulting the solar disk, the disk emission is reduced via an </a:t>
              </a:r>
              <a:r>
                <a:rPr lang="en-US" dirty="0" err="1">
                  <a:solidFill>
                    <a:schemeClr val="tx1"/>
                  </a:solidFill>
                  <a:effectLst/>
                  <a:latin typeface="Avenir Next Condensed Regular"/>
                  <a:cs typeface="Avenir Next Condensed Regular"/>
                </a:rPr>
                <a:t>apodized</a:t>
              </a:r>
              <a:r>
                <a:rPr lang="en-US" dirty="0">
                  <a:solidFill>
                    <a:schemeClr val="tx1"/>
                  </a:solidFill>
                  <a:effectLst/>
                  <a:latin typeface="Avenir Next Condensed Regular"/>
                  <a:cs typeface="Avenir Next Condensed Regular"/>
                </a:rPr>
                <a:t> </a:t>
              </a:r>
              <a:r>
                <a:rPr lang="en-US" dirty="0" smtClean="0">
                  <a:solidFill>
                    <a:schemeClr val="tx1"/>
                  </a:solidFill>
                  <a:effectLst/>
                  <a:latin typeface="Avenir Next Condensed Regular"/>
                  <a:cs typeface="Avenir Next Condensed Regular"/>
                </a:rPr>
                <a:t>filter</a:t>
              </a:r>
              <a:r>
                <a:rPr lang="en-US" dirty="0">
                  <a:solidFill>
                    <a:schemeClr val="tx1"/>
                  </a:solidFill>
                  <a:latin typeface="Avenir Next Condensed Regular"/>
                  <a:cs typeface="Avenir Next Condensed Regular"/>
                </a:rPr>
                <a:t>,</a:t>
              </a:r>
              <a:r>
                <a:rPr lang="en-US" dirty="0" smtClean="0">
                  <a:solidFill>
                    <a:schemeClr val="tx1"/>
                  </a:solidFill>
                  <a:effectLst/>
                  <a:latin typeface="Avenir Next Condensed Regular"/>
                  <a:cs typeface="Avenir Next Condensed Regular"/>
                </a:rPr>
                <a:t> increasing </a:t>
              </a:r>
              <a:r>
                <a:rPr lang="en-US" dirty="0">
                  <a:solidFill>
                    <a:schemeClr val="tx1"/>
                  </a:solidFill>
                  <a:effectLst/>
                  <a:latin typeface="Avenir Next Condensed Regular"/>
                  <a:cs typeface="Avenir Next Condensed Regular"/>
                </a:rPr>
                <a:t>the sensitivity </a:t>
              </a:r>
              <a:r>
                <a:rPr lang="en-US" dirty="0" smtClean="0">
                  <a:solidFill>
                    <a:schemeClr val="tx1"/>
                  </a:solidFill>
                  <a:effectLst/>
                  <a:latin typeface="Avenir Next Condensed Regular"/>
                  <a:cs typeface="Avenir Next Condensed Regular"/>
                </a:rPr>
                <a:t>by ~500x </a:t>
              </a:r>
              <a:r>
                <a:rPr lang="en-US" dirty="0">
                  <a:solidFill>
                    <a:schemeClr val="tx1"/>
                  </a:solidFill>
                  <a:effectLst/>
                  <a:latin typeface="Avenir Next Condensed Regular"/>
                  <a:cs typeface="Avenir Next Condensed Regular"/>
                </a:rPr>
                <a:t>over operating EUV imagers. The result is unique wide-field imaging of the solar disk combined with the corona out to </a:t>
              </a:r>
              <a:r>
                <a:rPr lang="en-US" dirty="0">
                  <a:solidFill>
                    <a:schemeClr val="tx1"/>
                  </a:solidFill>
                  <a:latin typeface="Avenir Next Condensed Regular"/>
                  <a:cs typeface="Avenir Next Condensed Regular"/>
                </a:rPr>
                <a:t>beyond 2.5 R</a:t>
              </a:r>
              <a:r>
                <a:rPr lang="en-US" baseline="-25000" dirty="0">
                  <a:solidFill>
                    <a:schemeClr val="tx1"/>
                  </a:solidFill>
                  <a:latin typeface="Wingdings"/>
                  <a:ea typeface="Wingdings"/>
                  <a:cs typeface="Wingdings"/>
                  <a:sym typeface="Wingdings"/>
                </a:rPr>
                <a:t></a:t>
              </a:r>
              <a:r>
                <a:rPr lang="en-US" dirty="0">
                  <a:solidFill>
                    <a:schemeClr val="tx1"/>
                  </a:solidFill>
                  <a:effectLst/>
                  <a:latin typeface="Avenir Next Condensed Regular"/>
                  <a:cs typeface="Avenir Next Condensed Regular"/>
                </a:rPr>
                <a:t> .</a:t>
              </a:r>
            </a:p>
          </p:txBody>
        </p:sp>
        <p:sp>
          <p:nvSpPr>
            <p:cNvPr id="42" name="TextBox 41"/>
            <p:cNvSpPr txBox="1"/>
            <p:nvPr/>
          </p:nvSpPr>
          <p:spPr>
            <a:xfrm>
              <a:off x="5515041" y="4727617"/>
              <a:ext cx="3348100" cy="1384995"/>
            </a:xfrm>
            <a:prstGeom prst="rect">
              <a:avLst/>
            </a:prstGeom>
            <a:noFill/>
          </p:spPr>
          <p:txBody>
            <a:bodyPr wrap="square" rtlCol="0" anchor="ctr">
              <a:spAutoFit/>
            </a:bodyPr>
            <a:lstStyle/>
            <a:p>
              <a:pPr algn="just"/>
              <a:r>
                <a:rPr lang="en-US" dirty="0">
                  <a:solidFill>
                    <a:schemeClr val="tx1"/>
                  </a:solidFill>
                  <a:effectLst/>
                  <a:latin typeface="Avenir Next Condensed Regular"/>
                  <a:cs typeface="Avenir Next Condensed Regular"/>
                </a:rPr>
                <a:t>The COSIE-S channel disperses the incoming light across the </a:t>
              </a:r>
              <a:r>
                <a:rPr lang="en-US" dirty="0" err="1">
                  <a:solidFill>
                    <a:schemeClr val="tx1"/>
                  </a:solidFill>
                  <a:effectLst/>
                  <a:latin typeface="Avenir Next Condensed Regular"/>
                  <a:cs typeface="Avenir Next Condensed Regular"/>
                </a:rPr>
                <a:t>passband</a:t>
              </a:r>
              <a:r>
                <a:rPr lang="en-US" dirty="0">
                  <a:solidFill>
                    <a:schemeClr val="tx1"/>
                  </a:solidFill>
                  <a:effectLst/>
                  <a:latin typeface="Avenir Next Condensed Regular"/>
                  <a:cs typeface="Avenir Next Condensed Regular"/>
                </a:rPr>
                <a:t>, providing full-Sun images at many different wavelengths. Full disk density, temperature, and velocity maps can then be reduced from this data via novel </a:t>
              </a:r>
              <a:r>
                <a:rPr lang="en-US" dirty="0" err="1">
                  <a:solidFill>
                    <a:schemeClr val="tx1"/>
                  </a:solidFill>
                  <a:effectLst/>
                  <a:latin typeface="Avenir Next Condensed Regular"/>
                  <a:cs typeface="Avenir Next Condensed Regular"/>
                </a:rPr>
                <a:t>deconvolution</a:t>
              </a:r>
              <a:r>
                <a:rPr lang="en-US" dirty="0">
                  <a:solidFill>
                    <a:schemeClr val="tx1"/>
                  </a:solidFill>
                  <a:effectLst/>
                  <a:latin typeface="Avenir Next Condensed Regular"/>
                  <a:cs typeface="Avenir Next Condensed Regular"/>
                </a:rPr>
                <a:t> analysis software.</a:t>
              </a:r>
            </a:p>
          </p:txBody>
        </p:sp>
        <p:sp>
          <p:nvSpPr>
            <p:cNvPr id="43" name="Rectangle 42"/>
            <p:cNvSpPr>
              <a:spLocks noChangeAspect="1"/>
            </p:cNvSpPr>
            <p:nvPr/>
          </p:nvSpPr>
          <p:spPr>
            <a:xfrm>
              <a:off x="5461755" y="2600191"/>
              <a:ext cx="3509382" cy="1929447"/>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sp>
          <p:nvSpPr>
            <p:cNvPr id="44" name="Rectangle 43"/>
            <p:cNvSpPr>
              <a:spLocks noChangeAspect="1"/>
            </p:cNvSpPr>
            <p:nvPr/>
          </p:nvSpPr>
          <p:spPr>
            <a:xfrm>
              <a:off x="5454299" y="4667955"/>
              <a:ext cx="3509382" cy="1551316"/>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pic>
        <p:nvPicPr>
          <p:cNvPr id="28" name="Picture 27" descr="Gimbal Fold Mirror minus wires.JPG"/>
          <p:cNvPicPr>
            <a:picLocks noChangeAspect="1"/>
          </p:cNvPicPr>
          <p:nvPr/>
        </p:nvPicPr>
        <p:blipFill rotWithShape="1">
          <a:blip r:embed="rId6">
            <a:extLst>
              <a:ext uri="{28A0092B-C50C-407E-A947-70E740481C1C}">
                <a14:useLocalDpi xmlns:a14="http://schemas.microsoft.com/office/drawing/2010/main" val="0"/>
              </a:ext>
            </a:extLst>
          </a:blip>
          <a:srcRect t="13170" b="4170"/>
          <a:stretch/>
        </p:blipFill>
        <p:spPr>
          <a:xfrm>
            <a:off x="5853900" y="852424"/>
            <a:ext cx="2831675" cy="1872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980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COSIE Investigation Overview</a:t>
            </a:r>
          </a:p>
        </p:txBody>
      </p:sp>
      <p:sp>
        <p:nvSpPr>
          <p:cNvPr id="4" name="Rectangle 3"/>
          <p:cNvSpPr/>
          <p:nvPr/>
        </p:nvSpPr>
        <p:spPr>
          <a:xfrm>
            <a:off x="138990" y="878120"/>
            <a:ext cx="8880049" cy="2617704"/>
          </a:xfrm>
          <a:prstGeom prst="rect">
            <a:avLst/>
          </a:prstGeom>
          <a:solidFill>
            <a:srgbClr val="000000"/>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6060256" y="877969"/>
            <a:ext cx="2824592" cy="2607526"/>
            <a:chOff x="5717078" y="1001949"/>
            <a:chExt cx="2824592" cy="2607526"/>
          </a:xfrm>
        </p:grpSpPr>
        <p:grpSp>
          <p:nvGrpSpPr>
            <p:cNvPr id="5" name="Group 4"/>
            <p:cNvGrpSpPr/>
            <p:nvPr/>
          </p:nvGrpSpPr>
          <p:grpSpPr>
            <a:xfrm>
              <a:off x="5897348" y="1095871"/>
              <a:ext cx="2644322" cy="2513604"/>
              <a:chOff x="4535941" y="3111754"/>
              <a:chExt cx="2644322" cy="2513604"/>
            </a:xfrm>
          </p:grpSpPr>
          <p:grpSp>
            <p:nvGrpSpPr>
              <p:cNvPr id="6" name="Group 5"/>
              <p:cNvGrpSpPr>
                <a:grpSpLocks noChangeAspect="1"/>
              </p:cNvGrpSpPr>
              <p:nvPr/>
            </p:nvGrpSpPr>
            <p:grpSpPr>
              <a:xfrm>
                <a:off x="4535941" y="3111754"/>
                <a:ext cx="1141282" cy="1141282"/>
                <a:chOff x="2132168" y="2833743"/>
                <a:chExt cx="3508064" cy="3508064"/>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32168" y="2833743"/>
                  <a:ext cx="3508064" cy="3508064"/>
                </a:xfrm>
                <a:prstGeom prst="rect">
                  <a:avLst/>
                </a:prstGeom>
              </p:spPr>
            </p:pic>
            <p:sp>
              <p:nvSpPr>
                <p:cNvPr id="10" name="Rectangle 9"/>
                <p:cNvSpPr/>
                <p:nvPr/>
              </p:nvSpPr>
              <p:spPr>
                <a:xfrm>
                  <a:off x="2132168" y="5848514"/>
                  <a:ext cx="825563" cy="29138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Content Placeholder 6"/>
              <p:cNvPicPr>
                <a:picLocks noChangeAspect="1"/>
              </p:cNvPicPr>
              <p:nvPr/>
            </p:nvPicPr>
            <p:blipFill>
              <a:blip r:embed="rId3" cstate="print">
                <a:extLst>
                  <a:ext uri="{BEBA8EAE-BF5A-486C-A8C5-ECC9F3942E4B}">
                    <a14:imgProps xmlns:a14="http://schemas.microsoft.com/office/drawing/2010/main">
                      <a14:imgLayer r:embed="rId4">
                        <a14:imgEffect>
                          <a14:backgroundRemoval t="6381" b="91647" l="5758" r="98177"/>
                        </a14:imgEffect>
                      </a14:imgLayer>
                    </a14:imgProps>
                  </a:ext>
                  <a:ext uri="{28A0092B-C50C-407E-A947-70E740481C1C}">
                    <a14:useLocalDpi xmlns:a14="http://schemas.microsoft.com/office/drawing/2010/main"/>
                  </a:ext>
                </a:extLst>
              </a:blip>
              <a:stretch>
                <a:fillRect/>
              </a:stretch>
            </p:blipFill>
            <p:spPr>
              <a:xfrm rot="4137865">
                <a:off x="5315630" y="3760726"/>
                <a:ext cx="2040911" cy="1688354"/>
              </a:xfrm>
              <a:prstGeom prst="rect">
                <a:avLst/>
              </a:prstGeom>
            </p:spPr>
          </p:pic>
          <p:cxnSp>
            <p:nvCxnSpPr>
              <p:cNvPr id="8" name="Straight Arrow Connector 7"/>
              <p:cNvCxnSpPr/>
              <p:nvPr/>
            </p:nvCxnSpPr>
            <p:spPr>
              <a:xfrm>
                <a:off x="5562600" y="3810000"/>
                <a:ext cx="628583" cy="108504"/>
              </a:xfrm>
              <a:prstGeom prst="straightConnector1">
                <a:avLst/>
              </a:prstGeom>
              <a:ln w="12700" cmpd="sng">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717078" y="1001949"/>
              <a:ext cx="1506804" cy="215444"/>
            </a:xfrm>
            <a:prstGeom prst="rect">
              <a:avLst/>
            </a:prstGeom>
            <a:noFill/>
          </p:spPr>
          <p:txBody>
            <a:bodyPr wrap="square" rtlCol="0">
              <a:spAutoFit/>
            </a:bodyPr>
            <a:lstStyle/>
            <a:p>
              <a:pPr algn="ctr"/>
              <a:r>
                <a:rPr lang="en-US" sz="800" dirty="0">
                  <a:solidFill>
                    <a:srgbClr val="EEECE1"/>
                  </a:solidFill>
                </a:rPr>
                <a:t>SDO/AIA 171+193+211</a:t>
              </a:r>
            </a:p>
          </p:txBody>
        </p:sp>
      </p:grpSp>
      <p:sp>
        <p:nvSpPr>
          <p:cNvPr id="13" name="TextBox 12"/>
          <p:cNvSpPr txBox="1"/>
          <p:nvPr/>
        </p:nvSpPr>
        <p:spPr>
          <a:xfrm>
            <a:off x="200533" y="1099998"/>
            <a:ext cx="5860033" cy="2236510"/>
          </a:xfrm>
          <a:prstGeom prst="rect">
            <a:avLst/>
          </a:prstGeom>
          <a:noFill/>
        </p:spPr>
        <p:txBody>
          <a:bodyPr wrap="square" rtlCol="0">
            <a:spAutoFit/>
          </a:bodyPr>
          <a:lstStyle/>
          <a:p>
            <a:pPr algn="just">
              <a:spcAft>
                <a:spcPts val="200"/>
              </a:spcAft>
            </a:pPr>
            <a:r>
              <a:rPr lang="en-US" sz="1700" dirty="0" smtClean="0">
                <a:solidFill>
                  <a:schemeClr val="bg1">
                    <a:lumMod val="85000"/>
                  </a:schemeClr>
                </a:solidFill>
                <a:latin typeface="Calibri"/>
                <a:cs typeface="Calibri"/>
              </a:rPr>
              <a:t>-- COSIE is a </a:t>
            </a:r>
            <a:r>
              <a:rPr lang="en-US" sz="1700" dirty="0">
                <a:solidFill>
                  <a:schemeClr val="bg1">
                    <a:lumMod val="85000"/>
                  </a:schemeClr>
                </a:solidFill>
                <a:latin typeface="Calibri"/>
                <a:cs typeface="Calibri"/>
              </a:rPr>
              <a:t>wide-field extreme ultraviolet (EUV) Coronagraph (</a:t>
            </a:r>
            <a:r>
              <a:rPr lang="en-US" sz="1700" dirty="0">
                <a:solidFill>
                  <a:schemeClr val="accent5">
                    <a:lumMod val="20000"/>
                    <a:lumOff val="80000"/>
                  </a:schemeClr>
                </a:solidFill>
                <a:latin typeface="Calibri"/>
                <a:cs typeface="Calibri"/>
              </a:rPr>
              <a:t>COSIE-C</a:t>
            </a:r>
            <a:r>
              <a:rPr lang="en-US" sz="1700" dirty="0">
                <a:solidFill>
                  <a:schemeClr val="bg1">
                    <a:lumMod val="85000"/>
                  </a:schemeClr>
                </a:solidFill>
                <a:latin typeface="Calibri"/>
                <a:cs typeface="Calibri"/>
              </a:rPr>
              <a:t>) and an EUV Spectrograph (</a:t>
            </a:r>
            <a:r>
              <a:rPr lang="en-US" sz="1700" dirty="0">
                <a:solidFill>
                  <a:srgbClr val="BAF8FF"/>
                </a:solidFill>
                <a:latin typeface="Calibri"/>
                <a:cs typeface="Calibri"/>
              </a:rPr>
              <a:t>COSIE-S</a:t>
            </a:r>
            <a:r>
              <a:rPr lang="en-US" sz="1700" dirty="0">
                <a:solidFill>
                  <a:schemeClr val="bg1">
                    <a:lumMod val="85000"/>
                  </a:schemeClr>
                </a:solidFill>
                <a:latin typeface="Calibri"/>
                <a:cs typeface="Calibri"/>
              </a:rPr>
              <a:t>), </a:t>
            </a:r>
            <a:r>
              <a:rPr lang="en-US" sz="1700" dirty="0" smtClean="0">
                <a:solidFill>
                  <a:schemeClr val="bg1">
                    <a:lumMod val="85000"/>
                  </a:schemeClr>
                </a:solidFill>
                <a:latin typeface="Calibri"/>
                <a:cs typeface="Calibri"/>
              </a:rPr>
              <a:t>on </a:t>
            </a:r>
            <a:r>
              <a:rPr lang="en-US" sz="1700" dirty="0">
                <a:solidFill>
                  <a:schemeClr val="bg1">
                    <a:lumMod val="85000"/>
                  </a:schemeClr>
                </a:solidFill>
                <a:latin typeface="Calibri"/>
                <a:cs typeface="Calibri"/>
              </a:rPr>
              <a:t>the ISS. </a:t>
            </a:r>
            <a:endParaRPr lang="en-US" sz="1700" dirty="0" smtClean="0">
              <a:solidFill>
                <a:schemeClr val="bg1">
                  <a:lumMod val="85000"/>
                </a:schemeClr>
              </a:solidFill>
              <a:latin typeface="Calibri"/>
              <a:cs typeface="Calibri"/>
            </a:endParaRPr>
          </a:p>
          <a:p>
            <a:pPr algn="just">
              <a:spcAft>
                <a:spcPts val="200"/>
              </a:spcAft>
            </a:pPr>
            <a:r>
              <a:rPr lang="en-US" sz="1700" dirty="0" smtClean="0">
                <a:solidFill>
                  <a:schemeClr val="accent6"/>
                </a:solidFill>
                <a:latin typeface="Calibri"/>
                <a:cs typeface="Calibri"/>
              </a:rPr>
              <a:t>-- The </a:t>
            </a:r>
            <a:r>
              <a:rPr lang="en-US" sz="1700" i="1" dirty="0">
                <a:solidFill>
                  <a:schemeClr val="accent6"/>
                </a:solidFill>
                <a:latin typeface="Calibri"/>
                <a:cs typeface="Calibri"/>
              </a:rPr>
              <a:t>non-occulting</a:t>
            </a:r>
            <a:r>
              <a:rPr lang="en-US" sz="1700" dirty="0">
                <a:solidFill>
                  <a:schemeClr val="accent6"/>
                </a:solidFill>
                <a:latin typeface="Calibri"/>
                <a:cs typeface="Calibri"/>
              </a:rPr>
              <a:t> design </a:t>
            </a:r>
            <a:r>
              <a:rPr lang="en-US" sz="1700" dirty="0" smtClean="0">
                <a:solidFill>
                  <a:schemeClr val="accent6"/>
                </a:solidFill>
                <a:latin typeface="Calibri"/>
                <a:cs typeface="Calibri"/>
              </a:rPr>
              <a:t>provides diagnostics </a:t>
            </a:r>
            <a:r>
              <a:rPr lang="en-US" sz="1700" dirty="0">
                <a:solidFill>
                  <a:schemeClr val="accent6"/>
                </a:solidFill>
                <a:latin typeface="Calibri"/>
                <a:cs typeface="Calibri"/>
              </a:rPr>
              <a:t>of space </a:t>
            </a:r>
            <a:r>
              <a:rPr lang="en-US" sz="1700" dirty="0" smtClean="0">
                <a:solidFill>
                  <a:schemeClr val="accent6"/>
                </a:solidFill>
                <a:latin typeface="Calibri"/>
                <a:cs typeface="Calibri"/>
              </a:rPr>
              <a:t>weather-related </a:t>
            </a:r>
            <a:r>
              <a:rPr lang="en-US" sz="1700" dirty="0">
                <a:solidFill>
                  <a:schemeClr val="accent6"/>
                </a:solidFill>
                <a:latin typeface="Calibri"/>
                <a:cs typeface="Calibri"/>
              </a:rPr>
              <a:t>activity in the low corona</a:t>
            </a:r>
            <a:r>
              <a:rPr lang="en-US" sz="1700" dirty="0">
                <a:solidFill>
                  <a:srgbClr val="EEFF41"/>
                </a:solidFill>
                <a:latin typeface="Calibri"/>
                <a:cs typeface="Calibri"/>
              </a:rPr>
              <a:t>, from source regions on the disk out to beyond 2.5R</a:t>
            </a:r>
            <a:r>
              <a:rPr lang="en-US" sz="1700" baseline="-25000" dirty="0" smtClean="0">
                <a:solidFill>
                  <a:srgbClr val="EEFF41"/>
                </a:solidFill>
                <a:latin typeface="Calibri"/>
                <a:ea typeface="Wingdings"/>
                <a:cs typeface="Calibri"/>
                <a:sym typeface="Wingdings"/>
              </a:rPr>
              <a:t></a:t>
            </a:r>
            <a:r>
              <a:rPr lang="en-US" sz="1700" dirty="0" smtClean="0">
                <a:solidFill>
                  <a:srgbClr val="EEFF41"/>
                </a:solidFill>
                <a:latin typeface="Calibri"/>
                <a:cs typeface="Calibri"/>
              </a:rPr>
              <a:t>.</a:t>
            </a:r>
            <a:r>
              <a:rPr lang="en-US" sz="1700" dirty="0" smtClean="0">
                <a:solidFill>
                  <a:schemeClr val="bg1">
                    <a:lumMod val="85000"/>
                  </a:schemeClr>
                </a:solidFill>
                <a:latin typeface="Calibri"/>
                <a:cs typeface="Calibri"/>
              </a:rPr>
              <a:t> </a:t>
            </a:r>
          </a:p>
          <a:p>
            <a:pPr algn="just">
              <a:spcAft>
                <a:spcPts val="200"/>
              </a:spcAft>
            </a:pPr>
            <a:r>
              <a:rPr lang="en-US" sz="1700" dirty="0" smtClean="0">
                <a:solidFill>
                  <a:schemeClr val="bg1">
                    <a:lumMod val="85000"/>
                  </a:schemeClr>
                </a:solidFill>
                <a:latin typeface="Calibri"/>
                <a:cs typeface="Calibri"/>
              </a:rPr>
              <a:t>-- COSIE </a:t>
            </a:r>
            <a:r>
              <a:rPr lang="en-US" sz="1700" dirty="0">
                <a:solidFill>
                  <a:schemeClr val="bg1">
                    <a:lumMod val="85000"/>
                  </a:schemeClr>
                </a:solidFill>
                <a:latin typeface="Calibri"/>
                <a:cs typeface="Calibri"/>
              </a:rPr>
              <a:t>observations address how the coronal fields open and </a:t>
            </a:r>
            <a:r>
              <a:rPr lang="en-US" sz="1700" dirty="0" smtClean="0">
                <a:solidFill>
                  <a:schemeClr val="bg1">
                    <a:lumMod val="85000"/>
                  </a:schemeClr>
                </a:solidFill>
                <a:latin typeface="Calibri"/>
                <a:cs typeface="Calibri"/>
              </a:rPr>
              <a:t>reclose, </a:t>
            </a:r>
            <a:r>
              <a:rPr lang="en-US" sz="1700" dirty="0">
                <a:solidFill>
                  <a:schemeClr val="bg1">
                    <a:lumMod val="85000"/>
                  </a:schemeClr>
                </a:solidFill>
                <a:latin typeface="Calibri"/>
                <a:cs typeface="Calibri"/>
              </a:rPr>
              <a:t>how </a:t>
            </a:r>
            <a:r>
              <a:rPr lang="en-US" sz="1700" dirty="0" smtClean="0">
                <a:solidFill>
                  <a:schemeClr val="bg1">
                    <a:lumMod val="85000"/>
                  </a:schemeClr>
                </a:solidFill>
                <a:latin typeface="Calibri"/>
                <a:cs typeface="Calibri"/>
              </a:rPr>
              <a:t>ARs interact </a:t>
            </a:r>
            <a:r>
              <a:rPr lang="en-US" sz="1700" dirty="0">
                <a:solidFill>
                  <a:schemeClr val="bg1">
                    <a:lumMod val="85000"/>
                  </a:schemeClr>
                </a:solidFill>
                <a:latin typeface="Calibri"/>
                <a:cs typeface="Calibri"/>
              </a:rPr>
              <a:t>with the global field, and how CMEs evolve as they accelerate through the solar atmosphere. </a:t>
            </a:r>
          </a:p>
        </p:txBody>
      </p:sp>
      <p:grpSp>
        <p:nvGrpSpPr>
          <p:cNvPr id="19" name="Group 18"/>
          <p:cNvGrpSpPr/>
          <p:nvPr/>
        </p:nvGrpSpPr>
        <p:grpSpPr>
          <a:xfrm>
            <a:off x="282205" y="3583557"/>
            <a:ext cx="8356119" cy="3217172"/>
            <a:chOff x="621734" y="3655277"/>
            <a:chExt cx="7773580" cy="3217172"/>
          </a:xfrm>
        </p:grpSpPr>
        <p:grpSp>
          <p:nvGrpSpPr>
            <p:cNvPr id="3" name="Group 2"/>
            <p:cNvGrpSpPr/>
            <p:nvPr/>
          </p:nvGrpSpPr>
          <p:grpSpPr>
            <a:xfrm>
              <a:off x="3854603" y="3862565"/>
              <a:ext cx="4540711" cy="2435601"/>
              <a:chOff x="3845722" y="4102340"/>
              <a:chExt cx="4540711" cy="2435601"/>
            </a:xfrm>
          </p:grpSpPr>
          <p:sp>
            <p:nvSpPr>
              <p:cNvPr id="16" name="TextBox 15"/>
              <p:cNvSpPr txBox="1"/>
              <p:nvPr/>
            </p:nvSpPr>
            <p:spPr>
              <a:xfrm>
                <a:off x="3902977" y="4233872"/>
                <a:ext cx="4414043" cy="2200602"/>
              </a:xfrm>
              <a:prstGeom prst="rect">
                <a:avLst/>
              </a:prstGeom>
              <a:noFill/>
            </p:spPr>
            <p:txBody>
              <a:bodyPr wrap="square" rtlCol="0">
                <a:spAutoFit/>
              </a:bodyPr>
              <a:lstStyle/>
              <a:p>
                <a:pPr algn="just"/>
                <a:r>
                  <a:rPr lang="en-US" sz="2000" dirty="0" smtClean="0">
                    <a:effectLst/>
                    <a:latin typeface="Calibri"/>
                    <a:cs typeface="Calibri"/>
                  </a:rPr>
                  <a:t>COSIE’s goal </a:t>
                </a:r>
                <a:r>
                  <a:rPr lang="en-US" sz="2000" dirty="0">
                    <a:effectLst/>
                    <a:latin typeface="Calibri"/>
                    <a:cs typeface="Calibri"/>
                  </a:rPr>
                  <a:t>is to understand the </a:t>
                </a:r>
                <a:r>
                  <a:rPr lang="en-US" sz="2000" dirty="0" smtClean="0">
                    <a:effectLst/>
                    <a:latin typeface="Calibri"/>
                    <a:cs typeface="Calibri"/>
                  </a:rPr>
                  <a:t>dynamics and eruptions </a:t>
                </a:r>
                <a:r>
                  <a:rPr lang="en-US" sz="2000" dirty="0">
                    <a:effectLst/>
                    <a:latin typeface="Calibri"/>
                    <a:cs typeface="Calibri"/>
                  </a:rPr>
                  <a:t>of the hot, magnetized solar coronal </a:t>
                </a:r>
                <a:r>
                  <a:rPr lang="en-US" sz="2000" dirty="0" smtClean="0">
                    <a:effectLst/>
                    <a:latin typeface="Calibri"/>
                    <a:cs typeface="Calibri"/>
                  </a:rPr>
                  <a:t>plasma:</a:t>
                </a:r>
                <a:endParaRPr lang="en-US" sz="2000" dirty="0">
                  <a:effectLst/>
                  <a:latin typeface="Calibri"/>
                  <a:cs typeface="Calibri"/>
                </a:endParaRPr>
              </a:p>
              <a:p>
                <a:pPr algn="just"/>
                <a:endParaRPr lang="en-US" sz="1200" dirty="0">
                  <a:effectLst/>
                  <a:latin typeface="Calibri"/>
                  <a:cs typeface="Calibri"/>
                </a:endParaRPr>
              </a:p>
              <a:p>
                <a:pPr marL="228600" indent="-228600" algn="just">
                  <a:spcAft>
                    <a:spcPts val="600"/>
                  </a:spcAft>
                  <a:buFont typeface="+mj-lt"/>
                  <a:buAutoNum type="arabicPeriod"/>
                </a:pPr>
                <a:r>
                  <a:rPr lang="en-US" sz="2000" dirty="0" smtClean="0">
                    <a:solidFill>
                      <a:srgbClr val="800000"/>
                    </a:solidFill>
                    <a:latin typeface="Calibri"/>
                    <a:cs typeface="Calibri"/>
                  </a:rPr>
                  <a:t>The transition </a:t>
                </a:r>
                <a:r>
                  <a:rPr lang="en-US" sz="2000" dirty="0">
                    <a:solidFill>
                      <a:srgbClr val="800000"/>
                    </a:solidFill>
                    <a:latin typeface="Calibri"/>
                    <a:cs typeface="Calibri"/>
                  </a:rPr>
                  <a:t>between closed and open magnetic structures in the outer </a:t>
                </a:r>
                <a:r>
                  <a:rPr lang="en-US" sz="2000" dirty="0" smtClean="0">
                    <a:solidFill>
                      <a:srgbClr val="800000"/>
                    </a:solidFill>
                    <a:latin typeface="Calibri"/>
                    <a:cs typeface="Calibri"/>
                  </a:rPr>
                  <a:t>corona. </a:t>
                </a:r>
                <a:endParaRPr lang="en-US" sz="2000" dirty="0">
                  <a:solidFill>
                    <a:srgbClr val="800000"/>
                  </a:solidFill>
                  <a:latin typeface="Calibri"/>
                  <a:cs typeface="Calibri"/>
                </a:endParaRPr>
              </a:p>
              <a:p>
                <a:pPr marL="228600" indent="-228600" algn="just">
                  <a:spcAft>
                    <a:spcPts val="600"/>
                  </a:spcAft>
                  <a:buFont typeface="+mj-lt"/>
                  <a:buAutoNum type="arabicPeriod"/>
                </a:pPr>
                <a:r>
                  <a:rPr lang="en-US" sz="2000" dirty="0" smtClean="0">
                    <a:solidFill>
                      <a:srgbClr val="800000"/>
                    </a:solidFill>
                    <a:latin typeface="Calibri"/>
                    <a:cs typeface="Calibri"/>
                  </a:rPr>
                  <a:t>The evolution </a:t>
                </a:r>
                <a:r>
                  <a:rPr lang="en-US" sz="2000" dirty="0">
                    <a:solidFill>
                      <a:srgbClr val="800000"/>
                    </a:solidFill>
                    <a:latin typeface="Calibri"/>
                    <a:cs typeface="Calibri"/>
                  </a:rPr>
                  <a:t>of CMEs in the low corona. </a:t>
                </a:r>
              </a:p>
            </p:txBody>
          </p:sp>
          <p:sp>
            <p:nvSpPr>
              <p:cNvPr id="20" name="Rectangle 19"/>
              <p:cNvSpPr>
                <a:spLocks noChangeAspect="1"/>
              </p:cNvSpPr>
              <p:nvPr/>
            </p:nvSpPr>
            <p:spPr>
              <a:xfrm>
                <a:off x="3845722" y="4102340"/>
                <a:ext cx="4540711" cy="243560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Condensed Regular"/>
                  <a:cs typeface="Avenir Next Condensed Regular"/>
                </a:endParaRPr>
              </a:p>
            </p:txBody>
          </p:sp>
        </p:grpSp>
        <p:pic>
          <p:nvPicPr>
            <p:cNvPr id="18" name="Picture 17" descr="SUVI-mosaic.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9919" y="3655277"/>
              <a:ext cx="2694696" cy="2772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621734" y="6441562"/>
              <a:ext cx="5792799" cy="430887"/>
            </a:xfrm>
            <a:prstGeom prst="rect">
              <a:avLst/>
            </a:prstGeom>
            <a:solidFill>
              <a:schemeClr val="bg1"/>
            </a:solidFill>
          </p:spPr>
          <p:txBody>
            <a:bodyPr wrap="square" rtlCol="0">
              <a:spAutoFit/>
            </a:bodyPr>
            <a:lstStyle/>
            <a:p>
              <a:pPr algn="just"/>
              <a:r>
                <a:rPr lang="en-US" sz="1100" dirty="0">
                  <a:latin typeface="Avenir Next Condensed Regular"/>
                  <a:cs typeface="Avenir Next Condensed Regular"/>
                </a:rPr>
                <a:t>GOES-R SUVI EUV m</a:t>
              </a:r>
              <a:r>
                <a:rPr lang="en-US" sz="1100" dirty="0">
                  <a:effectLst/>
                  <a:latin typeface="Avenir Next Condensed Regular"/>
                  <a:cs typeface="Avenir Next Condensed Regular"/>
                </a:rPr>
                <a:t>osaic of the mid-corona. </a:t>
              </a:r>
              <a:r>
                <a:rPr lang="en-US" sz="1100" dirty="0" smtClean="0">
                  <a:effectLst/>
                  <a:latin typeface="Avenir Next Condensed Regular"/>
                  <a:cs typeface="Avenir Next Condensed Regular"/>
                </a:rPr>
                <a:t>COSIE </a:t>
              </a:r>
              <a:r>
                <a:rPr lang="en-US" sz="1100" dirty="0">
                  <a:effectLst/>
                  <a:latin typeface="Avenir Next Condensed Regular"/>
                  <a:cs typeface="Avenir Next Condensed Regular"/>
                </a:rPr>
                <a:t>captures this entire </a:t>
              </a:r>
              <a:r>
                <a:rPr lang="en-US" sz="1100" dirty="0">
                  <a:latin typeface="Avenir Next Condensed Regular"/>
                  <a:cs typeface="Avenir Next Condensed Regular"/>
                </a:rPr>
                <a:t>region with</a:t>
              </a:r>
              <a:r>
                <a:rPr lang="en-US" sz="1100" dirty="0">
                  <a:effectLst/>
                  <a:latin typeface="Avenir Next Condensed Regular"/>
                  <a:cs typeface="Avenir Next Condensed Regular"/>
                </a:rPr>
                <a:t>in a few seconds </a:t>
              </a:r>
              <a:r>
                <a:rPr lang="en-US" sz="1100" dirty="0">
                  <a:latin typeface="Avenir Next Condensed Regular"/>
                  <a:cs typeface="Avenir Next Condensed Regular"/>
                </a:rPr>
                <a:t>as</a:t>
              </a:r>
              <a:r>
                <a:rPr lang="en-US" sz="1100" dirty="0">
                  <a:effectLst/>
                  <a:latin typeface="Avenir Next Condensed Regular"/>
                  <a:cs typeface="Avenir Next Condensed Regular"/>
                </a:rPr>
                <a:t> a single image</a:t>
              </a:r>
              <a:r>
                <a:rPr lang="en-US" sz="1100" dirty="0" smtClean="0">
                  <a:effectLst/>
                  <a:latin typeface="Avenir Next Condensed Regular"/>
                  <a:cs typeface="Avenir Next Condensed Regular"/>
                </a:rPr>
                <a:t>. (GOES image courtesy D. Seaton.)</a:t>
              </a:r>
              <a:endParaRPr lang="en-US" sz="1100" dirty="0">
                <a:solidFill>
                  <a:srgbClr val="800000"/>
                </a:solidFill>
                <a:latin typeface="Avenir Next Condensed Regular"/>
                <a:cs typeface="Avenir Next Condensed Regular"/>
              </a:endParaRPr>
            </a:p>
          </p:txBody>
        </p:sp>
      </p:grpSp>
      <p:pic>
        <p:nvPicPr>
          <p:cNvPr id="22" name="Picture 21"/>
          <p:cNvPicPr>
            <a:picLocks noChangeAspect="1"/>
          </p:cNvPicPr>
          <p:nvPr/>
        </p:nvPicPr>
        <p:blipFill>
          <a:blip r:embed="rId6"/>
          <a:stretch>
            <a:fillRect/>
          </a:stretch>
        </p:blipFill>
        <p:spPr>
          <a:xfrm>
            <a:off x="6405783" y="-92707"/>
            <a:ext cx="2916678" cy="1161053"/>
          </a:xfrm>
          <a:prstGeom prst="rect">
            <a:avLst/>
          </a:prstGeom>
        </p:spPr>
      </p:pic>
    </p:spTree>
    <p:extLst>
      <p:ext uri="{BB962C8B-B14F-4D97-AF65-F5344CB8AC3E}">
        <p14:creationId xmlns:p14="http://schemas.microsoft.com/office/powerpoint/2010/main" val="1636890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1330036"/>
            <a:ext cx="8520600" cy="4761797"/>
          </a:xfrm>
        </p:spPr>
        <p:txBody>
          <a:bodyPr/>
          <a:lstStyle/>
          <a:p>
            <a:r>
              <a:rPr lang="en-US" dirty="0" smtClean="0"/>
              <a:t>Supplemental 131/304Å telescope, designed to work together with EUVI 195A channel.</a:t>
            </a:r>
            <a:endParaRPr lang="en-US" dirty="0"/>
          </a:p>
        </p:txBody>
      </p:sp>
      <p:sp>
        <p:nvSpPr>
          <p:cNvPr id="2" name="Title 1"/>
          <p:cNvSpPr>
            <a:spLocks noGrp="1"/>
          </p:cNvSpPr>
          <p:nvPr>
            <p:ph type="title"/>
          </p:nvPr>
        </p:nvSpPr>
        <p:spPr>
          <a:xfrm>
            <a:off x="311700" y="120072"/>
            <a:ext cx="8520600" cy="643419"/>
          </a:xfrm>
        </p:spPr>
        <p:txBody>
          <a:bodyPr/>
          <a:lstStyle/>
          <a:p>
            <a:r>
              <a:rPr lang="en-US" dirty="0" smtClean="0"/>
              <a:t>Suggested design for LGR RS EUVI Supplement: I</a:t>
            </a:r>
            <a:endParaRPr lang="en-US" dirty="0"/>
          </a:p>
        </p:txBody>
      </p:sp>
      <p:pic>
        <p:nvPicPr>
          <p:cNvPr id="5" name="Picture 4"/>
          <p:cNvPicPr>
            <a:picLocks noChangeAspect="1"/>
          </p:cNvPicPr>
          <p:nvPr/>
        </p:nvPicPr>
        <p:blipFill>
          <a:blip r:embed="rId2"/>
          <a:stretch>
            <a:fillRect/>
          </a:stretch>
        </p:blipFill>
        <p:spPr>
          <a:xfrm>
            <a:off x="86383" y="2079599"/>
            <a:ext cx="8969694" cy="4412981"/>
          </a:xfrm>
          <a:prstGeom prst="rect">
            <a:avLst/>
          </a:prstGeom>
        </p:spPr>
      </p:pic>
      <p:sp>
        <p:nvSpPr>
          <p:cNvPr id="7" name="TextBox 6"/>
          <p:cNvSpPr txBox="1"/>
          <p:nvPr/>
        </p:nvSpPr>
        <p:spPr>
          <a:xfrm>
            <a:off x="4392705" y="6051179"/>
            <a:ext cx="1614545" cy="307777"/>
          </a:xfrm>
          <a:prstGeom prst="rect">
            <a:avLst/>
          </a:prstGeom>
          <a:noFill/>
        </p:spPr>
        <p:txBody>
          <a:bodyPr wrap="none" rtlCol="0">
            <a:spAutoFit/>
          </a:bodyPr>
          <a:lstStyle/>
          <a:p>
            <a:r>
              <a:rPr lang="en-US" dirty="0" smtClean="0">
                <a:sym typeface="Wingdings" panose="05000000000000000000" pitchFamily="2" charset="2"/>
              </a:rPr>
              <a:t> </a:t>
            </a:r>
            <a:r>
              <a:rPr lang="en-US" dirty="0" err="1" smtClean="0"/>
              <a:t>Zr</a:t>
            </a:r>
            <a:r>
              <a:rPr lang="en-US" dirty="0" smtClean="0"/>
              <a:t> and Al filters</a:t>
            </a:r>
            <a:endParaRPr lang="en-US" dirty="0"/>
          </a:p>
        </p:txBody>
      </p:sp>
      <p:sp>
        <p:nvSpPr>
          <p:cNvPr id="8" name="TextBox 7"/>
          <p:cNvSpPr txBox="1"/>
          <p:nvPr/>
        </p:nvSpPr>
        <p:spPr>
          <a:xfrm>
            <a:off x="6522371" y="2414568"/>
            <a:ext cx="1614545" cy="307777"/>
          </a:xfrm>
          <a:prstGeom prst="rect">
            <a:avLst/>
          </a:prstGeom>
          <a:noFill/>
        </p:spPr>
        <p:txBody>
          <a:bodyPr wrap="none" rtlCol="0">
            <a:spAutoFit/>
          </a:bodyPr>
          <a:lstStyle/>
          <a:p>
            <a:r>
              <a:rPr lang="en-US" dirty="0" smtClean="0">
                <a:sym typeface="Wingdings" panose="05000000000000000000" pitchFamily="2" charset="2"/>
              </a:rPr>
              <a:t> </a:t>
            </a:r>
            <a:r>
              <a:rPr lang="en-US" dirty="0" err="1" smtClean="0"/>
              <a:t>Zr</a:t>
            </a:r>
            <a:r>
              <a:rPr lang="en-US" dirty="0" smtClean="0"/>
              <a:t> and Al filters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27" y="2153959"/>
            <a:ext cx="7475550" cy="4204997"/>
          </a:xfrm>
          <a:prstGeom prst="rect">
            <a:avLst/>
          </a:prstGeom>
        </p:spPr>
      </p:pic>
    </p:spTree>
    <p:extLst>
      <p:ext uri="{BB962C8B-B14F-4D97-AF65-F5344CB8AC3E}">
        <p14:creationId xmlns:p14="http://schemas.microsoft.com/office/powerpoint/2010/main" val="313627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material seen in 131A channel</a:t>
            </a:r>
            <a:endParaRPr lang="en-US" dirty="0"/>
          </a:p>
        </p:txBody>
      </p:sp>
      <p:sp>
        <p:nvSpPr>
          <p:cNvPr id="3" name="Text Placeholder 2"/>
          <p:cNvSpPr>
            <a:spLocks noGrp="1"/>
          </p:cNvSpPr>
          <p:nvPr>
            <p:ph type="body" idx="1"/>
          </p:nvPr>
        </p:nvSpPr>
        <p:spPr/>
        <p:txBody>
          <a:bodyPr/>
          <a:lstStyle/>
          <a:p>
            <a:endParaRPr lang="en-US"/>
          </a:p>
        </p:txBody>
      </p:sp>
      <p:pic>
        <p:nvPicPr>
          <p:cNvPr id="5" name="apjl379319_20101103_a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0"/>
            <a:ext cx="9144000" cy="6096000"/>
          </a:xfrm>
          <a:prstGeom prst="rect">
            <a:avLst/>
          </a:prstGeom>
        </p:spPr>
      </p:pic>
    </p:spTree>
    <p:extLst>
      <p:ext uri="{BB962C8B-B14F-4D97-AF65-F5344CB8AC3E}">
        <p14:creationId xmlns:p14="http://schemas.microsoft.com/office/powerpoint/2010/main" val="2599832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Limb event comparison</a:t>
            </a:r>
            <a:endParaRPr lang="en-US" dirty="0"/>
          </a:p>
        </p:txBody>
      </p:sp>
      <p:pic>
        <p:nvPicPr>
          <p:cNvPr id="4" name="AIA-CME-6chan-201308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676" y="848404"/>
            <a:ext cx="8915401" cy="5946696"/>
          </a:xfrm>
          <a:prstGeom prst="rect">
            <a:avLst/>
          </a:prstGeom>
        </p:spPr>
      </p:pic>
    </p:spTree>
    <p:extLst>
      <p:ext uri="{BB962C8B-B14F-4D97-AF65-F5344CB8AC3E}">
        <p14:creationId xmlns:p14="http://schemas.microsoft.com/office/powerpoint/2010/main" val="3468030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1330036"/>
            <a:ext cx="8520600" cy="4761797"/>
          </a:xfrm>
        </p:spPr>
        <p:txBody>
          <a:bodyPr/>
          <a:lstStyle/>
          <a:p>
            <a:r>
              <a:rPr lang="en-US" dirty="0" smtClean="0"/>
              <a:t>Simplified COSIE-S channel, designed to work together with EUVI 195A channel.</a:t>
            </a:r>
            <a:endParaRPr lang="en-US" dirty="0"/>
          </a:p>
        </p:txBody>
      </p:sp>
      <p:sp>
        <p:nvSpPr>
          <p:cNvPr id="2" name="Title 1"/>
          <p:cNvSpPr>
            <a:spLocks noGrp="1"/>
          </p:cNvSpPr>
          <p:nvPr>
            <p:ph type="title"/>
          </p:nvPr>
        </p:nvSpPr>
        <p:spPr>
          <a:xfrm>
            <a:off x="311700" y="120072"/>
            <a:ext cx="8520600" cy="643419"/>
          </a:xfrm>
        </p:spPr>
        <p:txBody>
          <a:bodyPr/>
          <a:lstStyle/>
          <a:p>
            <a:r>
              <a:rPr lang="en-US" dirty="0" smtClean="0"/>
              <a:t>Suggested design for LGR RS EUVI Supplement: II</a:t>
            </a:r>
            <a:endParaRPr lang="en-US" dirty="0"/>
          </a:p>
        </p:txBody>
      </p:sp>
      <p:pic>
        <p:nvPicPr>
          <p:cNvPr id="4" name="Picture 3"/>
          <p:cNvPicPr>
            <a:picLocks noChangeAspect="1"/>
          </p:cNvPicPr>
          <p:nvPr/>
        </p:nvPicPr>
        <p:blipFill>
          <a:blip r:embed="rId2"/>
          <a:stretch>
            <a:fillRect/>
          </a:stretch>
        </p:blipFill>
        <p:spPr>
          <a:xfrm>
            <a:off x="539089" y="2281380"/>
            <a:ext cx="8115380" cy="4485021"/>
          </a:xfrm>
          <a:prstGeom prst="rect">
            <a:avLst/>
          </a:prstGeom>
        </p:spPr>
      </p:pic>
    </p:spTree>
    <p:extLst>
      <p:ext uri="{BB962C8B-B14F-4D97-AF65-F5344CB8AC3E}">
        <p14:creationId xmlns:p14="http://schemas.microsoft.com/office/powerpoint/2010/main" val="946570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61659392"/>
              </p:ext>
            </p:extLst>
          </p:nvPr>
        </p:nvGraphicFramePr>
        <p:xfrm>
          <a:off x="730524" y="1184622"/>
          <a:ext cx="4257382" cy="4405450"/>
        </p:xfrm>
        <a:graphic>
          <a:graphicData uri="http://schemas.openxmlformats.org/drawingml/2006/table">
            <a:tbl>
              <a:tblPr firstRow="1" bandRow="1">
                <a:tableStyleId>{22838BEF-8BB2-4498-84A7-C5851F593DF1}</a:tableStyleId>
              </a:tblPr>
              <a:tblGrid>
                <a:gridCol w="1387865">
                  <a:extLst>
                    <a:ext uri="{9D8B030D-6E8A-4147-A177-3AD203B41FA5}">
                      <a16:colId xmlns:a16="http://schemas.microsoft.com/office/drawing/2014/main" val="20000"/>
                    </a:ext>
                  </a:extLst>
                </a:gridCol>
                <a:gridCol w="841879">
                  <a:extLst>
                    <a:ext uri="{9D8B030D-6E8A-4147-A177-3AD203B41FA5}">
                      <a16:colId xmlns:a16="http://schemas.microsoft.com/office/drawing/2014/main" val="20001"/>
                    </a:ext>
                  </a:extLst>
                </a:gridCol>
                <a:gridCol w="1389261">
                  <a:extLst>
                    <a:ext uri="{9D8B030D-6E8A-4147-A177-3AD203B41FA5}">
                      <a16:colId xmlns:a16="http://schemas.microsoft.com/office/drawing/2014/main" val="20002"/>
                    </a:ext>
                  </a:extLst>
                </a:gridCol>
                <a:gridCol w="638377">
                  <a:extLst>
                    <a:ext uri="{9D8B030D-6E8A-4147-A177-3AD203B41FA5}">
                      <a16:colId xmlns:a16="http://schemas.microsoft.com/office/drawing/2014/main" val="20003"/>
                    </a:ext>
                  </a:extLst>
                </a:gridCol>
              </a:tblGrid>
              <a:tr h="523238">
                <a:tc>
                  <a:txBody>
                    <a:bodyPr/>
                    <a:lstStyle/>
                    <a:p>
                      <a:r>
                        <a:rPr lang="en-US" sz="1400" b="1" dirty="0">
                          <a:latin typeface="Avenir Next Condensed Regular"/>
                          <a:cs typeface="Avenir Next Condensed Regular"/>
                        </a:rPr>
                        <a:t>Subsystem/Component</a:t>
                      </a:r>
                    </a:p>
                  </a:txBody>
                  <a:tcPr marT="0" marB="0" anchor="ctr"/>
                </a:tc>
                <a:tc>
                  <a:txBody>
                    <a:bodyPr/>
                    <a:lstStyle/>
                    <a:p>
                      <a:pPr algn="ctr"/>
                      <a:r>
                        <a:rPr lang="en-US" sz="1400" b="1" dirty="0">
                          <a:latin typeface="Avenir Next Condensed Regular"/>
                          <a:cs typeface="Avenir Next Condensed Regular"/>
                        </a:rPr>
                        <a:t>Mass</a:t>
                      </a:r>
                      <a:r>
                        <a:rPr lang="en-US" sz="1400" b="1" baseline="0" dirty="0">
                          <a:latin typeface="Avenir Next Condensed Regular"/>
                          <a:cs typeface="Avenir Next Condensed Regular"/>
                        </a:rPr>
                        <a:t> (</a:t>
                      </a:r>
                      <a:r>
                        <a:rPr lang="en-US" sz="1400" b="1" dirty="0">
                          <a:latin typeface="Avenir Next Condensed Regular"/>
                          <a:cs typeface="Avenir Next Condensed Regular"/>
                        </a:rPr>
                        <a:t>kg)</a:t>
                      </a:r>
                    </a:p>
                  </a:txBody>
                  <a:tcPr marT="0" marB="0" anchor="ctr"/>
                </a:tc>
                <a:tc>
                  <a:txBody>
                    <a:bodyPr/>
                    <a:lstStyle/>
                    <a:p>
                      <a:pPr algn="ctr"/>
                      <a:r>
                        <a:rPr lang="en-US" sz="1400" b="1" dirty="0">
                          <a:latin typeface="Avenir Next Condensed Regular"/>
                          <a:cs typeface="Avenir Next Condensed Regular"/>
                        </a:rPr>
                        <a:t>Contingency </a:t>
                      </a:r>
                    </a:p>
                    <a:p>
                      <a:pPr algn="ctr"/>
                      <a:r>
                        <a:rPr lang="en-US" sz="1400" b="1" dirty="0">
                          <a:latin typeface="Avenir Next Condensed Regular"/>
                          <a:cs typeface="Avenir Next Condensed Regular"/>
                        </a:rPr>
                        <a:t>%</a:t>
                      </a:r>
                    </a:p>
                  </a:txBody>
                  <a:tcPr marT="0" marB="0" anchor="ctr"/>
                </a:tc>
                <a:tc>
                  <a:txBody>
                    <a:bodyPr/>
                    <a:lstStyle/>
                    <a:p>
                      <a:pPr algn="ctr"/>
                      <a:r>
                        <a:rPr lang="en-US" sz="1400" b="1" dirty="0">
                          <a:latin typeface="Avenir Next Condensed Regular"/>
                          <a:cs typeface="Avenir Next Condensed Regular"/>
                        </a:rPr>
                        <a:t>Total </a:t>
                      </a:r>
                    </a:p>
                    <a:p>
                      <a:pPr algn="ctr"/>
                      <a:r>
                        <a:rPr lang="en-US" sz="1400" b="1" dirty="0">
                          <a:latin typeface="Avenir Next Condensed Regular"/>
                          <a:cs typeface="Avenir Next Condensed Regular"/>
                        </a:rPr>
                        <a:t>(kg)</a:t>
                      </a:r>
                    </a:p>
                  </a:txBody>
                  <a:tcPr marT="0" marB="0" anchor="ctr"/>
                </a:tc>
                <a:extLst>
                  <a:ext uri="{0D108BD9-81ED-4DB2-BD59-A6C34878D82A}">
                    <a16:rowId xmlns:a16="http://schemas.microsoft.com/office/drawing/2014/main" val="10000"/>
                  </a:ext>
                </a:extLst>
              </a:tr>
              <a:tr h="278176">
                <a:tc>
                  <a:txBody>
                    <a:bodyPr/>
                    <a:lstStyle/>
                    <a:p>
                      <a:r>
                        <a:rPr lang="en-US" sz="1200" b="0"/>
                        <a:t>Tip/Tilt Assembly</a:t>
                      </a:r>
                      <a:endParaRPr lang="en-US" sz="1200" b="0" dirty="0">
                        <a:latin typeface="Avenir Next Condensed Regular"/>
                        <a:cs typeface="Avenir Next Condensed Regular"/>
                      </a:endParaRPr>
                    </a:p>
                  </a:txBody>
                  <a:tcPr marT="0" marB="0" anchor="ctr"/>
                </a:tc>
                <a:tc>
                  <a:txBody>
                    <a:bodyPr/>
                    <a:lstStyle/>
                    <a:p>
                      <a:pPr algn="ctr"/>
                      <a:r>
                        <a:rPr lang="en-US" sz="1200" b="0"/>
                        <a:t>2.1</a:t>
                      </a:r>
                      <a:endParaRPr lang="en-US" sz="1200" b="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2.6</a:t>
                      </a:r>
                    </a:p>
                  </a:txBody>
                  <a:tcPr marT="0" marB="0" anchor="ctr"/>
                </a:tc>
                <a:extLst>
                  <a:ext uri="{0D108BD9-81ED-4DB2-BD59-A6C34878D82A}">
                    <a16:rowId xmlns:a16="http://schemas.microsoft.com/office/drawing/2014/main" val="10001"/>
                  </a:ext>
                </a:extLst>
              </a:tr>
              <a:tr h="417265">
                <a:tc>
                  <a:txBody>
                    <a:bodyPr/>
                    <a:lstStyle/>
                    <a:p>
                      <a:r>
                        <a:rPr lang="en-US" sz="1200" dirty="0"/>
                        <a:t>Mirror Support Assembly</a:t>
                      </a:r>
                      <a:endParaRPr lang="en-US" sz="120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dirty="0"/>
                        <a:t>1.5</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1.9</a:t>
                      </a:r>
                    </a:p>
                  </a:txBody>
                  <a:tcPr marT="0" marB="0" anchor="ctr"/>
                </a:tc>
                <a:extLst>
                  <a:ext uri="{0D108BD9-81ED-4DB2-BD59-A6C34878D82A}">
                    <a16:rowId xmlns:a16="http://schemas.microsoft.com/office/drawing/2014/main" val="10002"/>
                  </a:ext>
                </a:extLst>
              </a:tr>
              <a:tr h="417265">
                <a:tc>
                  <a:txBody>
                    <a:bodyPr/>
                    <a:lstStyle/>
                    <a:p>
                      <a:r>
                        <a:rPr lang="en-US" sz="1200" dirty="0">
                          <a:latin typeface="+mn-lt"/>
                          <a:cs typeface="+mn-cs"/>
                        </a:rPr>
                        <a:t>Aperture Door Assembly</a:t>
                      </a:r>
                      <a:endParaRPr lang="en-US" sz="1200" dirty="0">
                        <a:latin typeface="Avenir Next Condensed Regular"/>
                        <a:cs typeface="Avenir Next Condensed Regular"/>
                      </a:endParaRPr>
                    </a:p>
                  </a:txBody>
                  <a:tcPr marT="0" marB="0" anchor="ctr"/>
                </a:tc>
                <a:tc>
                  <a:txBody>
                    <a:bodyPr/>
                    <a:lstStyle/>
                    <a:p>
                      <a:pPr algn="ctr"/>
                      <a:r>
                        <a:rPr lang="en-US" sz="1200" dirty="0">
                          <a:latin typeface="+mn-lt"/>
                          <a:cs typeface="+mn-cs"/>
                        </a:rPr>
                        <a:t>1.5</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1.9</a:t>
                      </a:r>
                    </a:p>
                  </a:txBody>
                  <a:tcPr marT="0" marB="0" anchor="ctr"/>
                </a:tc>
                <a:extLst>
                  <a:ext uri="{0D108BD9-81ED-4DB2-BD59-A6C34878D82A}">
                    <a16:rowId xmlns:a16="http://schemas.microsoft.com/office/drawing/2014/main" val="10003"/>
                  </a:ext>
                </a:extLst>
              </a:tr>
              <a:tr h="278176">
                <a:tc>
                  <a:txBody>
                    <a:bodyPr/>
                    <a:lstStyle/>
                    <a:p>
                      <a:r>
                        <a:rPr lang="en-US" sz="1200" dirty="0"/>
                        <a:t>Channel Selector</a:t>
                      </a:r>
                      <a:endParaRPr lang="en-US" sz="120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dirty="0"/>
                        <a:t>3.1</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3.9</a:t>
                      </a:r>
                    </a:p>
                  </a:txBody>
                  <a:tcPr marT="0" marB="0" anchor="ctr"/>
                </a:tc>
                <a:extLst>
                  <a:ext uri="{0D108BD9-81ED-4DB2-BD59-A6C34878D82A}">
                    <a16:rowId xmlns:a16="http://schemas.microsoft.com/office/drawing/2014/main" val="10004"/>
                  </a:ext>
                </a:extLst>
              </a:tr>
              <a:tr h="170399">
                <a:tc>
                  <a:txBody>
                    <a:bodyPr/>
                    <a:lstStyle/>
                    <a:p>
                      <a:r>
                        <a:rPr lang="en-US" sz="1200" b="0" baseline="0" dirty="0">
                          <a:latin typeface="+mn-lt"/>
                          <a:cs typeface="+mn-cs"/>
                        </a:rPr>
                        <a:t>Filter Wheel</a:t>
                      </a:r>
                      <a:endParaRPr lang="en-US" sz="1200" b="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t>0.3</a:t>
                      </a:r>
                      <a:endParaRPr lang="en-US" sz="1200" b="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10</a:t>
                      </a:r>
                    </a:p>
                  </a:txBody>
                  <a:tcPr marT="0" marB="0" anchor="ctr"/>
                </a:tc>
                <a:tc>
                  <a:txBody>
                    <a:bodyPr/>
                    <a:lstStyle/>
                    <a:p>
                      <a:pPr algn="ctr"/>
                      <a:r>
                        <a:rPr lang="en-US" sz="1200" b="0" dirty="0">
                          <a:latin typeface="Avenir Next Condensed Regular"/>
                          <a:cs typeface="Avenir Next Condensed Regular"/>
                        </a:rPr>
                        <a:t>0.4</a:t>
                      </a:r>
                    </a:p>
                  </a:txBody>
                  <a:tcPr marT="0" marB="0" anchor="ctr"/>
                </a:tc>
                <a:extLst>
                  <a:ext uri="{0D108BD9-81ED-4DB2-BD59-A6C34878D82A}">
                    <a16:rowId xmlns:a16="http://schemas.microsoft.com/office/drawing/2014/main" val="10005"/>
                  </a:ext>
                </a:extLst>
              </a:tr>
              <a:tr h="170399">
                <a:tc>
                  <a:txBody>
                    <a:bodyPr/>
                    <a:lstStyle/>
                    <a:p>
                      <a:r>
                        <a:rPr lang="en-US" sz="1200" b="0" dirty="0">
                          <a:latin typeface="Avenir Next Condensed Regular"/>
                          <a:cs typeface="Avenir Next Condensed Regular"/>
                        </a:rPr>
                        <a:t>Shutter</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0.3</a:t>
                      </a:r>
                    </a:p>
                  </a:txBody>
                  <a:tcPr marT="0" marB="0" anchor="ctr"/>
                </a:tc>
                <a:tc>
                  <a:txBody>
                    <a:bodyPr/>
                    <a:lstStyle/>
                    <a:p>
                      <a:pPr algn="ctr"/>
                      <a:r>
                        <a:rPr lang="en-US" sz="1200" b="0" dirty="0">
                          <a:latin typeface="Avenir Next Condensed Regular"/>
                          <a:cs typeface="Avenir Next Condensed Regular"/>
                        </a:rPr>
                        <a:t>10</a:t>
                      </a:r>
                    </a:p>
                  </a:txBody>
                  <a:tcPr marT="0" marB="0" anchor="ctr"/>
                </a:tc>
                <a:tc>
                  <a:txBody>
                    <a:bodyPr/>
                    <a:lstStyle/>
                    <a:p>
                      <a:pPr algn="ctr"/>
                      <a:r>
                        <a:rPr lang="en-US" sz="1200" b="0" dirty="0">
                          <a:latin typeface="Avenir Next Condensed Regular"/>
                          <a:cs typeface="Avenir Next Condensed Regular"/>
                        </a:rPr>
                        <a:t>0.3</a:t>
                      </a:r>
                    </a:p>
                  </a:txBody>
                  <a:tcPr marT="0" marB="0" anchor="ctr"/>
                </a:tc>
                <a:extLst>
                  <a:ext uri="{0D108BD9-81ED-4DB2-BD59-A6C34878D82A}">
                    <a16:rowId xmlns:a16="http://schemas.microsoft.com/office/drawing/2014/main" val="10006"/>
                  </a:ext>
                </a:extLst>
              </a:tr>
              <a:tr h="278176">
                <a:tc>
                  <a:txBody>
                    <a:bodyPr/>
                    <a:lstStyle/>
                    <a:p>
                      <a:r>
                        <a:rPr lang="en-US" sz="1200" b="0" dirty="0">
                          <a:latin typeface="Avenir Next Condensed Regular"/>
                          <a:cs typeface="Avenir Next Condensed Regular"/>
                        </a:rPr>
                        <a:t>Instrument Housing</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6.5</a:t>
                      </a: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8.1</a:t>
                      </a:r>
                    </a:p>
                  </a:txBody>
                  <a:tcPr marT="0" marB="0" anchor="ctr"/>
                </a:tc>
                <a:extLst>
                  <a:ext uri="{0D108BD9-81ED-4DB2-BD59-A6C34878D82A}">
                    <a16:rowId xmlns:a16="http://schemas.microsoft.com/office/drawing/2014/main" val="10007"/>
                  </a:ext>
                </a:extLst>
              </a:tr>
              <a:tr h="417265">
                <a:tc>
                  <a:txBody>
                    <a:bodyPr/>
                    <a:lstStyle/>
                    <a:p>
                      <a:r>
                        <a:rPr lang="en-US" sz="1200" b="0" dirty="0">
                          <a:solidFill>
                            <a:srgbClr val="FF0000"/>
                          </a:solidFill>
                          <a:latin typeface="Avenir Next Condensed Regular"/>
                          <a:cs typeface="Avenir Next Condensed Regular"/>
                        </a:rPr>
                        <a:t>Tracker/Pointing System</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venir Next Condensed Regular"/>
                          <a:cs typeface="Avenir Next Condensed Regular"/>
                        </a:rPr>
                        <a:t>187.5</a:t>
                      </a:r>
                    </a:p>
                  </a:txBody>
                  <a:tcPr marT="0" marB="0" anchor="ctr"/>
                </a:tc>
                <a:tc>
                  <a:txBody>
                    <a:bodyPr/>
                    <a:lstStyle/>
                    <a:p>
                      <a:pPr algn="ctr"/>
                      <a:r>
                        <a:rPr lang="en-US" sz="1200" b="0" dirty="0">
                          <a:solidFill>
                            <a:srgbClr val="FF0000"/>
                          </a:solidFill>
                          <a:latin typeface="Avenir Next Condensed Regular"/>
                          <a:cs typeface="Avenir Next Condensed Regular"/>
                        </a:rPr>
                        <a:t>8**</a:t>
                      </a:r>
                    </a:p>
                  </a:txBody>
                  <a:tcPr marT="0" marB="0" anchor="ctr"/>
                </a:tc>
                <a:tc>
                  <a:txBody>
                    <a:bodyPr/>
                    <a:lstStyle/>
                    <a:p>
                      <a:pPr algn="ctr"/>
                      <a:r>
                        <a:rPr lang="en-US" sz="1200" b="0" dirty="0">
                          <a:solidFill>
                            <a:srgbClr val="FF0000"/>
                          </a:solidFill>
                          <a:latin typeface="Avenir Next Condensed Regular"/>
                          <a:cs typeface="Avenir Next Condensed Regular"/>
                        </a:rPr>
                        <a:t>202.6</a:t>
                      </a:r>
                    </a:p>
                  </a:txBody>
                  <a:tcPr marT="0" marB="0" anchor="ctr"/>
                </a:tc>
                <a:extLst>
                  <a:ext uri="{0D108BD9-81ED-4DB2-BD59-A6C34878D82A}">
                    <a16:rowId xmlns:a16="http://schemas.microsoft.com/office/drawing/2014/main" val="10008"/>
                  </a:ext>
                </a:extLst>
              </a:tr>
              <a:tr h="278176">
                <a:tc>
                  <a:txBody>
                    <a:bodyPr/>
                    <a:lstStyle/>
                    <a:p>
                      <a:r>
                        <a:rPr lang="en-US" sz="1200" b="0" dirty="0">
                          <a:latin typeface="Avenir Next Condensed Regular"/>
                          <a:cs typeface="Avenir Next Condensed Regular"/>
                        </a:rPr>
                        <a:t>Thermal Components</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8.9</a:t>
                      </a:r>
                    </a:p>
                  </a:txBody>
                  <a:tcPr marT="0" marB="0" anchor="ctr"/>
                </a:tc>
                <a:tc>
                  <a:txBody>
                    <a:bodyPr/>
                    <a:lstStyle/>
                    <a:p>
                      <a:pPr algn="ctr"/>
                      <a:r>
                        <a:rPr lang="en-US" sz="1200" b="0" dirty="0">
                          <a:latin typeface="Avenir Next Condensed Regular"/>
                          <a:cs typeface="Avenir Next Condensed Regular"/>
                        </a:rPr>
                        <a:t>14</a:t>
                      </a:r>
                    </a:p>
                  </a:txBody>
                  <a:tcPr marT="0" marB="0" anchor="ctr"/>
                </a:tc>
                <a:tc>
                  <a:txBody>
                    <a:bodyPr/>
                    <a:lstStyle/>
                    <a:p>
                      <a:pPr algn="ctr"/>
                      <a:r>
                        <a:rPr lang="en-US" sz="1200" b="0" dirty="0">
                          <a:latin typeface="Avenir Next Condensed Regular"/>
                          <a:cs typeface="Avenir Next Condensed Regular"/>
                        </a:rPr>
                        <a:t>11.6</a:t>
                      </a:r>
                    </a:p>
                  </a:txBody>
                  <a:tcPr marT="0" marB="0" anchor="ctr"/>
                </a:tc>
                <a:extLst>
                  <a:ext uri="{0D108BD9-81ED-4DB2-BD59-A6C34878D82A}">
                    <a16:rowId xmlns:a16="http://schemas.microsoft.com/office/drawing/2014/main" val="10009"/>
                  </a:ext>
                </a:extLst>
              </a:tr>
              <a:tr h="278176">
                <a:tc>
                  <a:txBody>
                    <a:bodyPr/>
                    <a:lstStyle/>
                    <a:p>
                      <a:r>
                        <a:rPr lang="en-US" sz="1200" b="0" dirty="0">
                          <a:latin typeface="Avenir Next Condensed Regular"/>
                          <a:cs typeface="Avenir Next Condensed Regular"/>
                        </a:rPr>
                        <a:t>Power</a:t>
                      </a:r>
                      <a:r>
                        <a:rPr lang="en-US" sz="1200" b="0" baseline="0" dirty="0">
                          <a:latin typeface="Avenir Next Condensed Regular"/>
                          <a:cs typeface="Avenir Next Condensed Regular"/>
                        </a:rPr>
                        <a:t> &amp; Avionics</a:t>
                      </a:r>
                      <a:endParaRPr lang="en-US" sz="1200" b="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18.5</a:t>
                      </a:r>
                    </a:p>
                  </a:txBody>
                  <a:tcPr marT="0" marB="0" anchor="ctr"/>
                </a:tc>
                <a:tc>
                  <a:txBody>
                    <a:bodyPr/>
                    <a:lstStyle/>
                    <a:p>
                      <a:pPr algn="ctr"/>
                      <a:r>
                        <a:rPr lang="en-US" sz="1200" b="0" dirty="0">
                          <a:latin typeface="Avenir Next Condensed Regular"/>
                          <a:cs typeface="Avenir Next Condensed Regular"/>
                        </a:rPr>
                        <a:t>57</a:t>
                      </a:r>
                    </a:p>
                  </a:txBody>
                  <a:tcPr marT="0" marB="0" anchor="ctr"/>
                </a:tc>
                <a:tc>
                  <a:txBody>
                    <a:bodyPr/>
                    <a:lstStyle/>
                    <a:p>
                      <a:pPr algn="ctr"/>
                      <a:r>
                        <a:rPr lang="en-US" sz="1200" b="0" dirty="0">
                          <a:latin typeface="Avenir Next Condensed Regular"/>
                          <a:cs typeface="Avenir Next Condensed Regular"/>
                        </a:rPr>
                        <a:t>29</a:t>
                      </a:r>
                    </a:p>
                  </a:txBody>
                  <a:tcPr marT="0" marB="0" anchor="ctr"/>
                </a:tc>
                <a:extLst>
                  <a:ext uri="{0D108BD9-81ED-4DB2-BD59-A6C34878D82A}">
                    <a16:rowId xmlns:a16="http://schemas.microsoft.com/office/drawing/2014/main" val="10010"/>
                  </a:ext>
                </a:extLst>
              </a:tr>
              <a:tr h="278176">
                <a:tc>
                  <a:txBody>
                    <a:bodyPr/>
                    <a:lstStyle/>
                    <a:p>
                      <a:r>
                        <a:rPr lang="en-US" sz="1200" b="0" dirty="0">
                          <a:latin typeface="Avenir Next Condensed Regular"/>
                          <a:cs typeface="Avenir Next Condensed Regular"/>
                        </a:rPr>
                        <a:t>Pointing Control</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0.6</a:t>
                      </a:r>
                    </a:p>
                  </a:txBody>
                  <a:tcPr marT="0" marB="0" anchor="ctr"/>
                </a:tc>
                <a:tc>
                  <a:txBody>
                    <a:bodyPr/>
                    <a:lstStyle/>
                    <a:p>
                      <a:pPr algn="ctr"/>
                      <a:r>
                        <a:rPr lang="en-US" sz="1200" b="0" dirty="0">
                          <a:latin typeface="Avenir Next Condensed Regular"/>
                          <a:cs typeface="Avenir Next Condensed Regular"/>
                        </a:rPr>
                        <a:t>20</a:t>
                      </a:r>
                    </a:p>
                  </a:txBody>
                  <a:tcPr marT="0" marB="0" anchor="ctr"/>
                </a:tc>
                <a:tc>
                  <a:txBody>
                    <a:bodyPr/>
                    <a:lstStyle/>
                    <a:p>
                      <a:pPr algn="ctr"/>
                      <a:r>
                        <a:rPr lang="en-US" sz="1200" b="0" dirty="0">
                          <a:latin typeface="Avenir Next Condensed Regular"/>
                          <a:cs typeface="Avenir Next Condensed Regular"/>
                        </a:rPr>
                        <a:t>0.7</a:t>
                      </a:r>
                    </a:p>
                  </a:txBody>
                  <a:tcPr marT="0" marB="0" anchor="ctr"/>
                </a:tc>
                <a:extLst>
                  <a:ext uri="{0D108BD9-81ED-4DB2-BD59-A6C34878D82A}">
                    <a16:rowId xmlns:a16="http://schemas.microsoft.com/office/drawing/2014/main" val="10011"/>
                  </a:ext>
                </a:extLst>
              </a:tr>
              <a:tr h="170399">
                <a:tc>
                  <a:txBody>
                    <a:bodyPr/>
                    <a:lstStyle/>
                    <a:p>
                      <a:r>
                        <a:rPr lang="en-US" sz="1200" b="0" dirty="0">
                          <a:latin typeface="Avenir Next Condensed Regular"/>
                          <a:cs typeface="Avenir Next Condensed Regular"/>
                        </a:rPr>
                        <a:t>Camera</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3.8</a:t>
                      </a:r>
                    </a:p>
                  </a:txBody>
                  <a:tcPr marT="0" marB="0" anchor="ctr"/>
                </a:tc>
                <a:tc>
                  <a:txBody>
                    <a:bodyPr/>
                    <a:lstStyle/>
                    <a:p>
                      <a:pPr algn="ctr"/>
                      <a:r>
                        <a:rPr lang="en-US" sz="1200" b="0" dirty="0">
                          <a:latin typeface="Avenir Next Condensed Regular"/>
                          <a:cs typeface="Avenir Next Condensed Regular"/>
                        </a:rPr>
                        <a:t>38</a:t>
                      </a:r>
                    </a:p>
                  </a:txBody>
                  <a:tcPr marT="0" marB="0" anchor="ctr"/>
                </a:tc>
                <a:tc>
                  <a:txBody>
                    <a:bodyPr/>
                    <a:lstStyle/>
                    <a:p>
                      <a:pPr algn="ctr"/>
                      <a:r>
                        <a:rPr lang="en-US" sz="1200" b="0" dirty="0">
                          <a:latin typeface="Avenir Next Condensed Regular"/>
                          <a:cs typeface="Avenir Next Condensed Regular"/>
                        </a:rPr>
                        <a:t>5.3</a:t>
                      </a:r>
                    </a:p>
                  </a:txBody>
                  <a:tcPr marT="0" marB="0" anchor="ctr"/>
                </a:tc>
                <a:extLst>
                  <a:ext uri="{0D108BD9-81ED-4DB2-BD59-A6C34878D82A}">
                    <a16:rowId xmlns:a16="http://schemas.microsoft.com/office/drawing/2014/main" val="10012"/>
                  </a:ext>
                </a:extLst>
              </a:tr>
              <a:tr h="237553">
                <a:tc>
                  <a:txBody>
                    <a:bodyPr/>
                    <a:lstStyle/>
                    <a:p>
                      <a:r>
                        <a:rPr lang="en-US" sz="1400" b="1" dirty="0">
                          <a:latin typeface="Avenir Next Condensed Regular"/>
                          <a:cs typeface="Avenir Next Condensed Regular"/>
                        </a:rPr>
                        <a:t>Totals</a:t>
                      </a:r>
                    </a:p>
                  </a:txBody>
                  <a:tcPr marT="0" marB="0" anchor="ctr">
                    <a:solidFill>
                      <a:srgbClr val="FFF68F"/>
                    </a:solidFill>
                  </a:tcP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400" b="1" dirty="0">
                          <a:latin typeface="Avenir Next Condensed Regular"/>
                          <a:cs typeface="Avenir Next Condensed Regular"/>
                        </a:rPr>
                        <a:t>234.4</a:t>
                      </a:r>
                    </a:p>
                  </a:txBody>
                  <a:tcPr marT="0" marB="0" anchor="ctr">
                    <a:solidFill>
                      <a:srgbClr val="FFF68F"/>
                    </a:solidFill>
                  </a:tcPr>
                </a:tc>
                <a:tc>
                  <a:txBody>
                    <a:bodyPr/>
                    <a:lstStyle/>
                    <a:p>
                      <a:pPr algn="ctr"/>
                      <a:r>
                        <a:rPr lang="en-US" sz="1400" b="1" dirty="0">
                          <a:latin typeface="Avenir Next Condensed Regular"/>
                          <a:cs typeface="Avenir Next Condensed Regular"/>
                        </a:rPr>
                        <a:t>14</a:t>
                      </a:r>
                    </a:p>
                  </a:txBody>
                  <a:tcPr marT="0" marB="0" anchor="ctr">
                    <a:solidFill>
                      <a:srgbClr val="FFF68F"/>
                    </a:solidFill>
                  </a:tcPr>
                </a:tc>
                <a:tc>
                  <a:txBody>
                    <a:bodyPr/>
                    <a:lstStyle/>
                    <a:p>
                      <a:pPr algn="ctr"/>
                      <a:r>
                        <a:rPr lang="en-US" sz="1400" b="1" dirty="0">
                          <a:latin typeface="Avenir Next Condensed Regular"/>
                          <a:cs typeface="Avenir Next Condensed Regular"/>
                        </a:rPr>
                        <a:t>268.1</a:t>
                      </a:r>
                    </a:p>
                  </a:txBody>
                  <a:tcPr marT="0" marB="0" anchor="ctr">
                    <a:solidFill>
                      <a:srgbClr val="FFF68F"/>
                    </a:solidFill>
                  </a:tcPr>
                </a:tc>
                <a:extLst>
                  <a:ext uri="{0D108BD9-81ED-4DB2-BD59-A6C34878D82A}">
                    <a16:rowId xmlns:a16="http://schemas.microsoft.com/office/drawing/2014/main" val="10013"/>
                  </a:ext>
                </a:extLst>
              </a:tr>
            </a:tbl>
          </a:graphicData>
        </a:graphic>
      </p:graphicFrame>
      <p:sp>
        <p:nvSpPr>
          <p:cNvPr id="2" name="Title 1"/>
          <p:cNvSpPr>
            <a:spLocks noGrp="1"/>
          </p:cNvSpPr>
          <p:nvPr>
            <p:ph type="title"/>
          </p:nvPr>
        </p:nvSpPr>
        <p:spPr/>
        <p:txBody>
          <a:bodyPr/>
          <a:lstStyle/>
          <a:p>
            <a:r>
              <a:rPr lang="en-US" dirty="0"/>
              <a:t>COSIE System Mass</a:t>
            </a:r>
          </a:p>
        </p:txBody>
      </p:sp>
      <p:sp>
        <p:nvSpPr>
          <p:cNvPr id="7" name="Rectangle 6"/>
          <p:cNvSpPr>
            <a:spLocks noChangeAspect="1"/>
          </p:cNvSpPr>
          <p:nvPr/>
        </p:nvSpPr>
        <p:spPr>
          <a:xfrm>
            <a:off x="725408" y="1186648"/>
            <a:ext cx="4262498" cy="485855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sp>
        <p:nvSpPr>
          <p:cNvPr id="8" name="TextBox 7"/>
          <p:cNvSpPr txBox="1"/>
          <p:nvPr/>
        </p:nvSpPr>
        <p:spPr>
          <a:xfrm>
            <a:off x="742114" y="5591058"/>
            <a:ext cx="4007686" cy="276999"/>
          </a:xfrm>
          <a:prstGeom prst="rect">
            <a:avLst/>
          </a:prstGeom>
          <a:noFill/>
        </p:spPr>
        <p:txBody>
          <a:bodyPr wrap="square" rtlCol="0">
            <a:spAutoFit/>
          </a:bodyPr>
          <a:lstStyle/>
          <a:p>
            <a:r>
              <a:rPr lang="en-US" sz="1200" dirty="0">
                <a:latin typeface="Avenir Next Condensed Regular"/>
                <a:cs typeface="Avenir Next Condensed Regular"/>
              </a:rPr>
              <a:t>**Low contingency due to high TRL and as-built design measurements.</a:t>
            </a:r>
          </a:p>
        </p:txBody>
      </p:sp>
      <p:sp>
        <p:nvSpPr>
          <p:cNvPr id="9" name="Google Shape;194;p27"/>
          <p:cNvSpPr txBox="1">
            <a:spLocks noGrp="1"/>
          </p:cNvSpPr>
          <p:nvPr>
            <p:ph type="body" idx="1"/>
          </p:nvPr>
        </p:nvSpPr>
        <p:spPr>
          <a:xfrm>
            <a:off x="4987906" y="1018514"/>
            <a:ext cx="3420896" cy="517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dirty="0">
                <a:solidFill>
                  <a:srgbClr val="000000"/>
                </a:solidFill>
                <a:latin typeface="Calibri"/>
                <a:cs typeface="Calibri"/>
              </a:rPr>
              <a:t>The </a:t>
            </a:r>
            <a:r>
              <a:rPr lang="en-US" sz="1400" dirty="0">
                <a:solidFill>
                  <a:srgbClr val="000000"/>
                </a:solidFill>
                <a:latin typeface="Calibri"/>
                <a:cs typeface="Calibri"/>
              </a:rPr>
              <a:t>contingency values below 25% are based on high TRL components and/or previously as-built final system values that have not undergone any design change.</a:t>
            </a:r>
            <a:endParaRPr sz="1400" dirty="0">
              <a:solidFill>
                <a:srgbClr val="000000"/>
              </a:solidFill>
              <a:latin typeface="Calibri"/>
              <a:cs typeface="Calibri"/>
            </a:endParaRPr>
          </a:p>
        </p:txBody>
      </p:sp>
    </p:spTree>
    <p:extLst>
      <p:ext uri="{BB962C8B-B14F-4D97-AF65-F5344CB8AC3E}">
        <p14:creationId xmlns:p14="http://schemas.microsoft.com/office/powerpoint/2010/main" val="615829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28633788"/>
              </p:ext>
            </p:extLst>
          </p:nvPr>
        </p:nvGraphicFramePr>
        <p:xfrm>
          <a:off x="730524" y="1184622"/>
          <a:ext cx="4257382" cy="4405450"/>
        </p:xfrm>
        <a:graphic>
          <a:graphicData uri="http://schemas.openxmlformats.org/drawingml/2006/table">
            <a:tbl>
              <a:tblPr firstRow="1" bandRow="1">
                <a:tableStyleId>{22838BEF-8BB2-4498-84A7-C5851F593DF1}</a:tableStyleId>
              </a:tblPr>
              <a:tblGrid>
                <a:gridCol w="1387865">
                  <a:extLst>
                    <a:ext uri="{9D8B030D-6E8A-4147-A177-3AD203B41FA5}">
                      <a16:colId xmlns:a16="http://schemas.microsoft.com/office/drawing/2014/main" val="20000"/>
                    </a:ext>
                  </a:extLst>
                </a:gridCol>
                <a:gridCol w="841879">
                  <a:extLst>
                    <a:ext uri="{9D8B030D-6E8A-4147-A177-3AD203B41FA5}">
                      <a16:colId xmlns:a16="http://schemas.microsoft.com/office/drawing/2014/main" val="20001"/>
                    </a:ext>
                  </a:extLst>
                </a:gridCol>
                <a:gridCol w="1389261">
                  <a:extLst>
                    <a:ext uri="{9D8B030D-6E8A-4147-A177-3AD203B41FA5}">
                      <a16:colId xmlns:a16="http://schemas.microsoft.com/office/drawing/2014/main" val="20002"/>
                    </a:ext>
                  </a:extLst>
                </a:gridCol>
                <a:gridCol w="638377">
                  <a:extLst>
                    <a:ext uri="{9D8B030D-6E8A-4147-A177-3AD203B41FA5}">
                      <a16:colId xmlns:a16="http://schemas.microsoft.com/office/drawing/2014/main" val="20003"/>
                    </a:ext>
                  </a:extLst>
                </a:gridCol>
              </a:tblGrid>
              <a:tr h="523238">
                <a:tc>
                  <a:txBody>
                    <a:bodyPr/>
                    <a:lstStyle/>
                    <a:p>
                      <a:r>
                        <a:rPr lang="en-US" sz="1400" b="1" dirty="0">
                          <a:latin typeface="Avenir Next Condensed Regular"/>
                          <a:cs typeface="Avenir Next Condensed Regular"/>
                        </a:rPr>
                        <a:t>Subsystem/Component</a:t>
                      </a:r>
                    </a:p>
                  </a:txBody>
                  <a:tcPr marT="0" marB="0" anchor="ctr"/>
                </a:tc>
                <a:tc>
                  <a:txBody>
                    <a:bodyPr/>
                    <a:lstStyle/>
                    <a:p>
                      <a:pPr algn="ctr"/>
                      <a:r>
                        <a:rPr lang="en-US" sz="1400" b="1" dirty="0">
                          <a:latin typeface="Avenir Next Condensed Regular"/>
                          <a:cs typeface="Avenir Next Condensed Regular"/>
                        </a:rPr>
                        <a:t>Mass</a:t>
                      </a:r>
                      <a:r>
                        <a:rPr lang="en-US" sz="1400" b="1" baseline="0" dirty="0">
                          <a:latin typeface="Avenir Next Condensed Regular"/>
                          <a:cs typeface="Avenir Next Condensed Regular"/>
                        </a:rPr>
                        <a:t> (</a:t>
                      </a:r>
                      <a:r>
                        <a:rPr lang="en-US" sz="1400" b="1" dirty="0">
                          <a:latin typeface="Avenir Next Condensed Regular"/>
                          <a:cs typeface="Avenir Next Condensed Regular"/>
                        </a:rPr>
                        <a:t>kg)</a:t>
                      </a:r>
                    </a:p>
                  </a:txBody>
                  <a:tcPr marT="0" marB="0" anchor="ctr"/>
                </a:tc>
                <a:tc>
                  <a:txBody>
                    <a:bodyPr/>
                    <a:lstStyle/>
                    <a:p>
                      <a:pPr algn="ctr"/>
                      <a:r>
                        <a:rPr lang="en-US" sz="1400" b="1" dirty="0">
                          <a:latin typeface="Avenir Next Condensed Regular"/>
                          <a:cs typeface="Avenir Next Condensed Regular"/>
                        </a:rPr>
                        <a:t>Contingency </a:t>
                      </a:r>
                    </a:p>
                    <a:p>
                      <a:pPr algn="ctr"/>
                      <a:r>
                        <a:rPr lang="en-US" sz="1400" b="1" dirty="0">
                          <a:latin typeface="Avenir Next Condensed Regular"/>
                          <a:cs typeface="Avenir Next Condensed Regular"/>
                        </a:rPr>
                        <a:t>%</a:t>
                      </a:r>
                    </a:p>
                  </a:txBody>
                  <a:tcPr marT="0" marB="0" anchor="ctr"/>
                </a:tc>
                <a:tc>
                  <a:txBody>
                    <a:bodyPr/>
                    <a:lstStyle/>
                    <a:p>
                      <a:pPr algn="ctr"/>
                      <a:r>
                        <a:rPr lang="en-US" sz="1400" b="1" dirty="0">
                          <a:latin typeface="Avenir Next Condensed Regular"/>
                          <a:cs typeface="Avenir Next Condensed Regular"/>
                        </a:rPr>
                        <a:t>Total </a:t>
                      </a:r>
                    </a:p>
                    <a:p>
                      <a:pPr algn="ctr"/>
                      <a:r>
                        <a:rPr lang="en-US" sz="1400" b="1" dirty="0">
                          <a:latin typeface="Avenir Next Condensed Regular"/>
                          <a:cs typeface="Avenir Next Condensed Regular"/>
                        </a:rPr>
                        <a:t>(kg)</a:t>
                      </a:r>
                    </a:p>
                  </a:txBody>
                  <a:tcPr marT="0" marB="0" anchor="ctr"/>
                </a:tc>
                <a:extLst>
                  <a:ext uri="{0D108BD9-81ED-4DB2-BD59-A6C34878D82A}">
                    <a16:rowId xmlns:a16="http://schemas.microsoft.com/office/drawing/2014/main" val="10000"/>
                  </a:ext>
                </a:extLst>
              </a:tr>
              <a:tr h="278176">
                <a:tc>
                  <a:txBody>
                    <a:bodyPr/>
                    <a:lstStyle/>
                    <a:p>
                      <a:r>
                        <a:rPr lang="en-US" sz="1200" b="0"/>
                        <a:t>Tip/Tilt Assembly</a:t>
                      </a:r>
                      <a:endParaRPr lang="en-US" sz="1200" b="0" dirty="0">
                        <a:latin typeface="Avenir Next Condensed Regular"/>
                        <a:cs typeface="Avenir Next Condensed Regular"/>
                      </a:endParaRPr>
                    </a:p>
                  </a:txBody>
                  <a:tcPr marT="0" marB="0" anchor="ctr"/>
                </a:tc>
                <a:tc>
                  <a:txBody>
                    <a:bodyPr/>
                    <a:lstStyle/>
                    <a:p>
                      <a:pPr algn="ctr"/>
                      <a:r>
                        <a:rPr lang="en-US" sz="1200" b="0"/>
                        <a:t>2.1</a:t>
                      </a:r>
                      <a:endParaRPr lang="en-US" sz="1200" b="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2.6</a:t>
                      </a:r>
                    </a:p>
                  </a:txBody>
                  <a:tcPr marT="0" marB="0" anchor="ctr"/>
                </a:tc>
                <a:extLst>
                  <a:ext uri="{0D108BD9-81ED-4DB2-BD59-A6C34878D82A}">
                    <a16:rowId xmlns:a16="http://schemas.microsoft.com/office/drawing/2014/main" val="10001"/>
                  </a:ext>
                </a:extLst>
              </a:tr>
              <a:tr h="417265">
                <a:tc>
                  <a:txBody>
                    <a:bodyPr/>
                    <a:lstStyle/>
                    <a:p>
                      <a:r>
                        <a:rPr lang="en-US" sz="1200" dirty="0"/>
                        <a:t>Mirror Support Assembly</a:t>
                      </a:r>
                      <a:endParaRPr lang="en-US" sz="120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dirty="0"/>
                        <a:t>1.5</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1.9</a:t>
                      </a:r>
                    </a:p>
                  </a:txBody>
                  <a:tcPr marT="0" marB="0" anchor="ctr"/>
                </a:tc>
                <a:extLst>
                  <a:ext uri="{0D108BD9-81ED-4DB2-BD59-A6C34878D82A}">
                    <a16:rowId xmlns:a16="http://schemas.microsoft.com/office/drawing/2014/main" val="10002"/>
                  </a:ext>
                </a:extLst>
              </a:tr>
              <a:tr h="417265">
                <a:tc>
                  <a:txBody>
                    <a:bodyPr/>
                    <a:lstStyle/>
                    <a:p>
                      <a:r>
                        <a:rPr lang="en-US" sz="1200" dirty="0">
                          <a:latin typeface="+mn-lt"/>
                          <a:cs typeface="+mn-cs"/>
                        </a:rPr>
                        <a:t>Aperture Door Assembly</a:t>
                      </a:r>
                      <a:endParaRPr lang="en-US" sz="1200" dirty="0">
                        <a:latin typeface="Avenir Next Condensed Regular"/>
                        <a:cs typeface="Avenir Next Condensed Regular"/>
                      </a:endParaRPr>
                    </a:p>
                  </a:txBody>
                  <a:tcPr marT="0" marB="0" anchor="ctr"/>
                </a:tc>
                <a:tc>
                  <a:txBody>
                    <a:bodyPr/>
                    <a:lstStyle/>
                    <a:p>
                      <a:pPr algn="ctr"/>
                      <a:r>
                        <a:rPr lang="en-US" sz="1200" dirty="0">
                          <a:latin typeface="+mn-lt"/>
                          <a:cs typeface="+mn-cs"/>
                        </a:rPr>
                        <a:t>1.5</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1.9</a:t>
                      </a:r>
                    </a:p>
                  </a:txBody>
                  <a:tcPr marT="0" marB="0" anchor="ctr"/>
                </a:tc>
                <a:extLst>
                  <a:ext uri="{0D108BD9-81ED-4DB2-BD59-A6C34878D82A}">
                    <a16:rowId xmlns:a16="http://schemas.microsoft.com/office/drawing/2014/main" val="10003"/>
                  </a:ext>
                </a:extLst>
              </a:tr>
              <a:tr h="278176">
                <a:tc>
                  <a:txBody>
                    <a:bodyPr/>
                    <a:lstStyle/>
                    <a:p>
                      <a:r>
                        <a:rPr lang="en-US" sz="1200" dirty="0"/>
                        <a:t>Channel Selector</a:t>
                      </a:r>
                      <a:endParaRPr lang="en-US" sz="120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dirty="0"/>
                        <a:t>3.1</a:t>
                      </a:r>
                      <a:endParaRPr lang="en-US" sz="120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3.9</a:t>
                      </a:r>
                    </a:p>
                  </a:txBody>
                  <a:tcPr marT="0" marB="0" anchor="ctr"/>
                </a:tc>
                <a:extLst>
                  <a:ext uri="{0D108BD9-81ED-4DB2-BD59-A6C34878D82A}">
                    <a16:rowId xmlns:a16="http://schemas.microsoft.com/office/drawing/2014/main" val="10004"/>
                  </a:ext>
                </a:extLst>
              </a:tr>
              <a:tr h="170399">
                <a:tc>
                  <a:txBody>
                    <a:bodyPr/>
                    <a:lstStyle/>
                    <a:p>
                      <a:r>
                        <a:rPr lang="en-US" sz="1200" b="0" baseline="0" dirty="0">
                          <a:latin typeface="+mn-lt"/>
                          <a:cs typeface="+mn-cs"/>
                        </a:rPr>
                        <a:t>Filter Wheel</a:t>
                      </a:r>
                      <a:endParaRPr lang="en-US" sz="1200" b="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t>0.3</a:t>
                      </a:r>
                      <a:endParaRPr lang="en-US" sz="1200" b="0" dirty="0">
                        <a:latin typeface="Avenir Next Condensed Regular"/>
                        <a:cs typeface="Avenir Next Condensed Regular"/>
                      </a:endParaRPr>
                    </a:p>
                  </a:txBody>
                  <a:tcPr marT="0" marB="0" anchor="ctr"/>
                </a:tc>
                <a:tc>
                  <a:txBody>
                    <a:bodyPr/>
                    <a:lstStyle/>
                    <a:p>
                      <a:pPr algn="ctr"/>
                      <a:r>
                        <a:rPr lang="en-US" sz="1200" b="0" dirty="0">
                          <a:latin typeface="Avenir Next Condensed Regular"/>
                          <a:cs typeface="Avenir Next Condensed Regular"/>
                        </a:rPr>
                        <a:t>10</a:t>
                      </a:r>
                    </a:p>
                  </a:txBody>
                  <a:tcPr marT="0" marB="0" anchor="ctr"/>
                </a:tc>
                <a:tc>
                  <a:txBody>
                    <a:bodyPr/>
                    <a:lstStyle/>
                    <a:p>
                      <a:pPr algn="ctr"/>
                      <a:r>
                        <a:rPr lang="en-US" sz="1200" b="0" dirty="0">
                          <a:latin typeface="Avenir Next Condensed Regular"/>
                          <a:cs typeface="Avenir Next Condensed Regular"/>
                        </a:rPr>
                        <a:t>0.4</a:t>
                      </a:r>
                    </a:p>
                  </a:txBody>
                  <a:tcPr marT="0" marB="0" anchor="ctr"/>
                </a:tc>
                <a:extLst>
                  <a:ext uri="{0D108BD9-81ED-4DB2-BD59-A6C34878D82A}">
                    <a16:rowId xmlns:a16="http://schemas.microsoft.com/office/drawing/2014/main" val="10005"/>
                  </a:ext>
                </a:extLst>
              </a:tr>
              <a:tr h="170399">
                <a:tc>
                  <a:txBody>
                    <a:bodyPr/>
                    <a:lstStyle/>
                    <a:p>
                      <a:r>
                        <a:rPr lang="en-US" sz="1200" b="0" dirty="0">
                          <a:latin typeface="Avenir Next Condensed Regular"/>
                          <a:cs typeface="Avenir Next Condensed Regular"/>
                        </a:rPr>
                        <a:t>Shutter</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0.3</a:t>
                      </a:r>
                    </a:p>
                  </a:txBody>
                  <a:tcPr marT="0" marB="0" anchor="ctr"/>
                </a:tc>
                <a:tc>
                  <a:txBody>
                    <a:bodyPr/>
                    <a:lstStyle/>
                    <a:p>
                      <a:pPr algn="ctr"/>
                      <a:r>
                        <a:rPr lang="en-US" sz="1200" b="0" dirty="0">
                          <a:latin typeface="Avenir Next Condensed Regular"/>
                          <a:cs typeface="Avenir Next Condensed Regular"/>
                        </a:rPr>
                        <a:t>10</a:t>
                      </a:r>
                    </a:p>
                  </a:txBody>
                  <a:tcPr marT="0" marB="0" anchor="ctr"/>
                </a:tc>
                <a:tc>
                  <a:txBody>
                    <a:bodyPr/>
                    <a:lstStyle/>
                    <a:p>
                      <a:pPr algn="ctr"/>
                      <a:r>
                        <a:rPr lang="en-US" sz="1200" b="0" dirty="0">
                          <a:latin typeface="Avenir Next Condensed Regular"/>
                          <a:cs typeface="Avenir Next Condensed Regular"/>
                        </a:rPr>
                        <a:t>0.3</a:t>
                      </a:r>
                    </a:p>
                  </a:txBody>
                  <a:tcPr marT="0" marB="0" anchor="ctr"/>
                </a:tc>
                <a:extLst>
                  <a:ext uri="{0D108BD9-81ED-4DB2-BD59-A6C34878D82A}">
                    <a16:rowId xmlns:a16="http://schemas.microsoft.com/office/drawing/2014/main" val="10006"/>
                  </a:ext>
                </a:extLst>
              </a:tr>
              <a:tr h="278176">
                <a:tc>
                  <a:txBody>
                    <a:bodyPr/>
                    <a:lstStyle/>
                    <a:p>
                      <a:r>
                        <a:rPr lang="en-US" sz="1200" b="0" dirty="0">
                          <a:latin typeface="Avenir Next Condensed Regular"/>
                          <a:cs typeface="Avenir Next Condensed Regular"/>
                        </a:rPr>
                        <a:t>Instrument Housing</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6.5</a:t>
                      </a:r>
                    </a:p>
                  </a:txBody>
                  <a:tcPr marT="0" marB="0" anchor="ctr"/>
                </a:tc>
                <a:tc>
                  <a:txBody>
                    <a:bodyPr/>
                    <a:lstStyle/>
                    <a:p>
                      <a:pPr algn="ctr"/>
                      <a:r>
                        <a:rPr lang="en-US" sz="1200" b="0" dirty="0">
                          <a:latin typeface="Avenir Next Condensed Regular"/>
                          <a:cs typeface="Avenir Next Condensed Regular"/>
                        </a:rPr>
                        <a:t>25</a:t>
                      </a:r>
                    </a:p>
                  </a:txBody>
                  <a:tcPr marT="0" marB="0" anchor="ctr"/>
                </a:tc>
                <a:tc>
                  <a:txBody>
                    <a:bodyPr/>
                    <a:lstStyle/>
                    <a:p>
                      <a:pPr algn="ctr"/>
                      <a:r>
                        <a:rPr lang="en-US" sz="1200" b="0" dirty="0">
                          <a:latin typeface="Avenir Next Condensed Regular"/>
                          <a:cs typeface="Avenir Next Condensed Regular"/>
                        </a:rPr>
                        <a:t>8.1</a:t>
                      </a:r>
                    </a:p>
                  </a:txBody>
                  <a:tcPr marT="0" marB="0" anchor="ctr"/>
                </a:tc>
                <a:extLst>
                  <a:ext uri="{0D108BD9-81ED-4DB2-BD59-A6C34878D82A}">
                    <a16:rowId xmlns:a16="http://schemas.microsoft.com/office/drawing/2014/main" val="10007"/>
                  </a:ext>
                </a:extLst>
              </a:tr>
              <a:tr h="417265">
                <a:tc>
                  <a:txBody>
                    <a:bodyPr/>
                    <a:lstStyle/>
                    <a:p>
                      <a:r>
                        <a:rPr lang="en-US" sz="1200" b="0" dirty="0">
                          <a:latin typeface="Avenir Next Condensed Regular"/>
                          <a:cs typeface="Avenir Next Condensed Regular"/>
                        </a:rPr>
                        <a:t>Tracker/Pointing System</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187.5</a:t>
                      </a:r>
                    </a:p>
                  </a:txBody>
                  <a:tcPr marT="0" marB="0" anchor="ctr"/>
                </a:tc>
                <a:tc>
                  <a:txBody>
                    <a:bodyPr/>
                    <a:lstStyle/>
                    <a:p>
                      <a:pPr algn="ctr"/>
                      <a:r>
                        <a:rPr lang="en-US" sz="1200" b="0" dirty="0">
                          <a:latin typeface="Avenir Next Condensed Regular"/>
                          <a:cs typeface="Avenir Next Condensed Regular"/>
                        </a:rPr>
                        <a:t>8**</a:t>
                      </a:r>
                    </a:p>
                  </a:txBody>
                  <a:tcPr marT="0" marB="0" anchor="ctr"/>
                </a:tc>
                <a:tc>
                  <a:txBody>
                    <a:bodyPr/>
                    <a:lstStyle/>
                    <a:p>
                      <a:pPr algn="ctr"/>
                      <a:r>
                        <a:rPr lang="en-US" sz="1200" b="0" dirty="0">
                          <a:latin typeface="Avenir Next Condensed Regular"/>
                          <a:cs typeface="Avenir Next Condensed Regular"/>
                        </a:rPr>
                        <a:t>202.6</a:t>
                      </a:r>
                    </a:p>
                  </a:txBody>
                  <a:tcPr marT="0" marB="0" anchor="ctr"/>
                </a:tc>
                <a:extLst>
                  <a:ext uri="{0D108BD9-81ED-4DB2-BD59-A6C34878D82A}">
                    <a16:rowId xmlns:a16="http://schemas.microsoft.com/office/drawing/2014/main" val="10008"/>
                  </a:ext>
                </a:extLst>
              </a:tr>
              <a:tr h="278176">
                <a:tc>
                  <a:txBody>
                    <a:bodyPr/>
                    <a:lstStyle/>
                    <a:p>
                      <a:r>
                        <a:rPr lang="en-US" sz="1200" b="0" dirty="0">
                          <a:latin typeface="Avenir Next Condensed Regular"/>
                          <a:cs typeface="Avenir Next Condensed Regular"/>
                        </a:rPr>
                        <a:t>Thermal Components</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8.9</a:t>
                      </a:r>
                    </a:p>
                  </a:txBody>
                  <a:tcPr marT="0" marB="0" anchor="ctr"/>
                </a:tc>
                <a:tc>
                  <a:txBody>
                    <a:bodyPr/>
                    <a:lstStyle/>
                    <a:p>
                      <a:pPr algn="ctr"/>
                      <a:r>
                        <a:rPr lang="en-US" sz="1200" b="0" dirty="0">
                          <a:latin typeface="Avenir Next Condensed Regular"/>
                          <a:cs typeface="Avenir Next Condensed Regular"/>
                        </a:rPr>
                        <a:t>14</a:t>
                      </a:r>
                    </a:p>
                  </a:txBody>
                  <a:tcPr marT="0" marB="0" anchor="ctr"/>
                </a:tc>
                <a:tc>
                  <a:txBody>
                    <a:bodyPr/>
                    <a:lstStyle/>
                    <a:p>
                      <a:pPr algn="ctr"/>
                      <a:r>
                        <a:rPr lang="en-US" sz="1200" b="0" dirty="0">
                          <a:latin typeface="Avenir Next Condensed Regular"/>
                          <a:cs typeface="Avenir Next Condensed Regular"/>
                        </a:rPr>
                        <a:t>11.6</a:t>
                      </a:r>
                    </a:p>
                  </a:txBody>
                  <a:tcPr marT="0" marB="0" anchor="ctr"/>
                </a:tc>
                <a:extLst>
                  <a:ext uri="{0D108BD9-81ED-4DB2-BD59-A6C34878D82A}">
                    <a16:rowId xmlns:a16="http://schemas.microsoft.com/office/drawing/2014/main" val="10009"/>
                  </a:ext>
                </a:extLst>
              </a:tr>
              <a:tr h="278176">
                <a:tc>
                  <a:txBody>
                    <a:bodyPr/>
                    <a:lstStyle/>
                    <a:p>
                      <a:r>
                        <a:rPr lang="en-US" sz="1200" b="0" dirty="0">
                          <a:latin typeface="Avenir Next Condensed Regular"/>
                          <a:cs typeface="Avenir Next Condensed Regular"/>
                        </a:rPr>
                        <a:t>Power</a:t>
                      </a:r>
                      <a:r>
                        <a:rPr lang="en-US" sz="1200" b="0" baseline="0" dirty="0">
                          <a:latin typeface="Avenir Next Condensed Regular"/>
                          <a:cs typeface="Avenir Next Condensed Regular"/>
                        </a:rPr>
                        <a:t> &amp; Avionics</a:t>
                      </a:r>
                      <a:endParaRPr lang="en-US" sz="1200" b="0" dirty="0">
                        <a:latin typeface="Avenir Next Condensed Regular"/>
                        <a:cs typeface="Avenir Next Condensed Regular"/>
                      </a:endParaRP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18.5</a:t>
                      </a:r>
                    </a:p>
                  </a:txBody>
                  <a:tcPr marT="0" marB="0" anchor="ctr"/>
                </a:tc>
                <a:tc>
                  <a:txBody>
                    <a:bodyPr/>
                    <a:lstStyle/>
                    <a:p>
                      <a:pPr algn="ctr"/>
                      <a:r>
                        <a:rPr lang="en-US" sz="1200" b="0" dirty="0">
                          <a:latin typeface="Avenir Next Condensed Regular"/>
                          <a:cs typeface="Avenir Next Condensed Regular"/>
                        </a:rPr>
                        <a:t>57</a:t>
                      </a:r>
                    </a:p>
                  </a:txBody>
                  <a:tcPr marT="0" marB="0" anchor="ctr"/>
                </a:tc>
                <a:tc>
                  <a:txBody>
                    <a:bodyPr/>
                    <a:lstStyle/>
                    <a:p>
                      <a:pPr algn="ctr"/>
                      <a:r>
                        <a:rPr lang="en-US" sz="1200" b="0" dirty="0">
                          <a:latin typeface="Avenir Next Condensed Regular"/>
                          <a:cs typeface="Avenir Next Condensed Regular"/>
                        </a:rPr>
                        <a:t>29</a:t>
                      </a:r>
                    </a:p>
                  </a:txBody>
                  <a:tcPr marT="0" marB="0" anchor="ctr"/>
                </a:tc>
                <a:extLst>
                  <a:ext uri="{0D108BD9-81ED-4DB2-BD59-A6C34878D82A}">
                    <a16:rowId xmlns:a16="http://schemas.microsoft.com/office/drawing/2014/main" val="10010"/>
                  </a:ext>
                </a:extLst>
              </a:tr>
              <a:tr h="278176">
                <a:tc>
                  <a:txBody>
                    <a:bodyPr/>
                    <a:lstStyle/>
                    <a:p>
                      <a:r>
                        <a:rPr lang="en-US" sz="1200" b="0" dirty="0">
                          <a:latin typeface="Avenir Next Condensed Regular"/>
                          <a:cs typeface="Avenir Next Condensed Regular"/>
                        </a:rPr>
                        <a:t>Pointing Control</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0.6</a:t>
                      </a:r>
                    </a:p>
                  </a:txBody>
                  <a:tcPr marT="0" marB="0" anchor="ctr"/>
                </a:tc>
                <a:tc>
                  <a:txBody>
                    <a:bodyPr/>
                    <a:lstStyle/>
                    <a:p>
                      <a:pPr algn="ctr"/>
                      <a:r>
                        <a:rPr lang="en-US" sz="1200" b="0" dirty="0">
                          <a:latin typeface="Avenir Next Condensed Regular"/>
                          <a:cs typeface="Avenir Next Condensed Regular"/>
                        </a:rPr>
                        <a:t>20</a:t>
                      </a:r>
                    </a:p>
                  </a:txBody>
                  <a:tcPr marT="0" marB="0" anchor="ctr"/>
                </a:tc>
                <a:tc>
                  <a:txBody>
                    <a:bodyPr/>
                    <a:lstStyle/>
                    <a:p>
                      <a:pPr algn="ctr"/>
                      <a:r>
                        <a:rPr lang="en-US" sz="1200" b="0" dirty="0">
                          <a:latin typeface="Avenir Next Condensed Regular"/>
                          <a:cs typeface="Avenir Next Condensed Regular"/>
                        </a:rPr>
                        <a:t>0.7</a:t>
                      </a:r>
                    </a:p>
                  </a:txBody>
                  <a:tcPr marT="0" marB="0" anchor="ctr"/>
                </a:tc>
                <a:extLst>
                  <a:ext uri="{0D108BD9-81ED-4DB2-BD59-A6C34878D82A}">
                    <a16:rowId xmlns:a16="http://schemas.microsoft.com/office/drawing/2014/main" val="10011"/>
                  </a:ext>
                </a:extLst>
              </a:tr>
              <a:tr h="170399">
                <a:tc>
                  <a:txBody>
                    <a:bodyPr/>
                    <a:lstStyle/>
                    <a:p>
                      <a:r>
                        <a:rPr lang="en-US" sz="1200" b="0" dirty="0">
                          <a:latin typeface="Avenir Next Condensed Regular"/>
                          <a:cs typeface="Avenir Next Condensed Regular"/>
                        </a:rPr>
                        <a:t>Camera</a:t>
                      </a:r>
                    </a:p>
                  </a:txBody>
                  <a:tcPr marT="0" marB="0" anchor="ct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200" b="0" dirty="0">
                          <a:latin typeface="Avenir Next Condensed Regular"/>
                          <a:cs typeface="Avenir Next Condensed Regular"/>
                        </a:rPr>
                        <a:t>3.8</a:t>
                      </a:r>
                    </a:p>
                  </a:txBody>
                  <a:tcPr marT="0" marB="0" anchor="ctr"/>
                </a:tc>
                <a:tc>
                  <a:txBody>
                    <a:bodyPr/>
                    <a:lstStyle/>
                    <a:p>
                      <a:pPr algn="ctr"/>
                      <a:r>
                        <a:rPr lang="en-US" sz="1200" b="0" dirty="0">
                          <a:latin typeface="Avenir Next Condensed Regular"/>
                          <a:cs typeface="Avenir Next Condensed Regular"/>
                        </a:rPr>
                        <a:t>38</a:t>
                      </a:r>
                    </a:p>
                  </a:txBody>
                  <a:tcPr marT="0" marB="0" anchor="ctr"/>
                </a:tc>
                <a:tc>
                  <a:txBody>
                    <a:bodyPr/>
                    <a:lstStyle/>
                    <a:p>
                      <a:pPr algn="ctr"/>
                      <a:r>
                        <a:rPr lang="en-US" sz="1200" b="0" dirty="0">
                          <a:latin typeface="Avenir Next Condensed Regular"/>
                          <a:cs typeface="Avenir Next Condensed Regular"/>
                        </a:rPr>
                        <a:t>5.3</a:t>
                      </a:r>
                    </a:p>
                  </a:txBody>
                  <a:tcPr marT="0" marB="0" anchor="ctr"/>
                </a:tc>
                <a:extLst>
                  <a:ext uri="{0D108BD9-81ED-4DB2-BD59-A6C34878D82A}">
                    <a16:rowId xmlns:a16="http://schemas.microsoft.com/office/drawing/2014/main" val="10012"/>
                  </a:ext>
                </a:extLst>
              </a:tr>
              <a:tr h="237553">
                <a:tc>
                  <a:txBody>
                    <a:bodyPr/>
                    <a:lstStyle/>
                    <a:p>
                      <a:r>
                        <a:rPr lang="en-US" sz="1400" b="1" dirty="0">
                          <a:latin typeface="Avenir Next Condensed Regular"/>
                          <a:cs typeface="Avenir Next Condensed Regular"/>
                        </a:rPr>
                        <a:t>Totals</a:t>
                      </a:r>
                    </a:p>
                  </a:txBody>
                  <a:tcPr marT="0" marB="0" anchor="ctr">
                    <a:solidFill>
                      <a:srgbClr val="FFF68F"/>
                    </a:solidFill>
                  </a:tcPr>
                </a:tc>
                <a:tc>
                  <a:txBody>
                    <a:bodyPr/>
                    <a:lstStyle/>
                    <a:p>
                      <a:pPr marL="0" marR="0" indent="0" algn="ctr" defTabSz="731520" rtl="0" eaLnBrk="1" fontAlgn="auto" latinLnBrk="0" hangingPunct="1">
                        <a:lnSpc>
                          <a:spcPct val="100000"/>
                        </a:lnSpc>
                        <a:spcBef>
                          <a:spcPts val="0"/>
                        </a:spcBef>
                        <a:spcAft>
                          <a:spcPts val="0"/>
                        </a:spcAft>
                        <a:buClrTx/>
                        <a:buSzTx/>
                        <a:buFontTx/>
                        <a:buNone/>
                        <a:tabLst/>
                        <a:defRPr/>
                      </a:pPr>
                      <a:r>
                        <a:rPr lang="en-US" sz="1400" b="1" dirty="0">
                          <a:latin typeface="Avenir Next Condensed Regular"/>
                          <a:cs typeface="Avenir Next Condensed Regular"/>
                        </a:rPr>
                        <a:t>234.4</a:t>
                      </a:r>
                    </a:p>
                  </a:txBody>
                  <a:tcPr marT="0" marB="0" anchor="ctr">
                    <a:solidFill>
                      <a:srgbClr val="FFF68F"/>
                    </a:solidFill>
                  </a:tcPr>
                </a:tc>
                <a:tc>
                  <a:txBody>
                    <a:bodyPr/>
                    <a:lstStyle/>
                    <a:p>
                      <a:pPr algn="ctr"/>
                      <a:r>
                        <a:rPr lang="en-US" sz="1400" b="1" dirty="0">
                          <a:latin typeface="Avenir Next Condensed Regular"/>
                          <a:cs typeface="Avenir Next Condensed Regular"/>
                        </a:rPr>
                        <a:t>14</a:t>
                      </a:r>
                    </a:p>
                  </a:txBody>
                  <a:tcPr marT="0" marB="0" anchor="ctr">
                    <a:solidFill>
                      <a:srgbClr val="FFF68F"/>
                    </a:solidFill>
                  </a:tcPr>
                </a:tc>
                <a:tc>
                  <a:txBody>
                    <a:bodyPr/>
                    <a:lstStyle/>
                    <a:p>
                      <a:pPr algn="ctr"/>
                      <a:r>
                        <a:rPr lang="en-US" sz="1400" b="1" dirty="0">
                          <a:latin typeface="Avenir Next Condensed Regular"/>
                          <a:cs typeface="Avenir Next Condensed Regular"/>
                        </a:rPr>
                        <a:t>268.1</a:t>
                      </a:r>
                    </a:p>
                  </a:txBody>
                  <a:tcPr marT="0" marB="0" anchor="ctr">
                    <a:solidFill>
                      <a:srgbClr val="FFF68F"/>
                    </a:solidFill>
                  </a:tcPr>
                </a:tc>
                <a:extLst>
                  <a:ext uri="{0D108BD9-81ED-4DB2-BD59-A6C34878D82A}">
                    <a16:rowId xmlns:a16="http://schemas.microsoft.com/office/drawing/2014/main" val="10013"/>
                  </a:ext>
                </a:extLst>
              </a:tr>
            </a:tbl>
          </a:graphicData>
        </a:graphic>
      </p:graphicFrame>
      <p:sp>
        <p:nvSpPr>
          <p:cNvPr id="2" name="Title 1"/>
          <p:cNvSpPr>
            <a:spLocks noGrp="1"/>
          </p:cNvSpPr>
          <p:nvPr>
            <p:ph type="title"/>
          </p:nvPr>
        </p:nvSpPr>
        <p:spPr/>
        <p:txBody>
          <a:bodyPr/>
          <a:lstStyle/>
          <a:p>
            <a:r>
              <a:rPr lang="en-US" dirty="0" smtClean="0"/>
              <a:t>EUVI-S System </a:t>
            </a:r>
            <a:r>
              <a:rPr lang="en-US" dirty="0"/>
              <a:t>Mass</a:t>
            </a:r>
          </a:p>
        </p:txBody>
      </p:sp>
      <p:sp>
        <p:nvSpPr>
          <p:cNvPr id="7" name="Rectangle 6"/>
          <p:cNvSpPr>
            <a:spLocks noChangeAspect="1"/>
          </p:cNvSpPr>
          <p:nvPr/>
        </p:nvSpPr>
        <p:spPr>
          <a:xfrm>
            <a:off x="725408" y="1186648"/>
            <a:ext cx="4262498" cy="485855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sp>
        <p:nvSpPr>
          <p:cNvPr id="8" name="TextBox 7"/>
          <p:cNvSpPr txBox="1"/>
          <p:nvPr/>
        </p:nvSpPr>
        <p:spPr>
          <a:xfrm>
            <a:off x="742114" y="5591058"/>
            <a:ext cx="4007686" cy="276999"/>
          </a:xfrm>
          <a:prstGeom prst="rect">
            <a:avLst/>
          </a:prstGeom>
          <a:noFill/>
        </p:spPr>
        <p:txBody>
          <a:bodyPr wrap="square" rtlCol="0">
            <a:spAutoFit/>
          </a:bodyPr>
          <a:lstStyle/>
          <a:p>
            <a:r>
              <a:rPr lang="en-US" sz="1200" dirty="0">
                <a:latin typeface="Avenir Next Condensed Regular"/>
                <a:cs typeface="Avenir Next Condensed Regular"/>
              </a:rPr>
              <a:t>**Low contingency due to high TRL and as-built design measurements.</a:t>
            </a:r>
          </a:p>
        </p:txBody>
      </p:sp>
      <p:sp>
        <p:nvSpPr>
          <p:cNvPr id="9" name="Google Shape;194;p27"/>
          <p:cNvSpPr txBox="1">
            <a:spLocks noGrp="1"/>
          </p:cNvSpPr>
          <p:nvPr>
            <p:ph type="body" idx="1"/>
          </p:nvPr>
        </p:nvSpPr>
        <p:spPr>
          <a:xfrm>
            <a:off x="4987906" y="1184622"/>
            <a:ext cx="3420896" cy="500979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dirty="0">
                <a:solidFill>
                  <a:srgbClr val="000000"/>
                </a:solidFill>
                <a:latin typeface="Calibri"/>
                <a:cs typeface="Calibri"/>
              </a:rPr>
              <a:t>The </a:t>
            </a:r>
            <a:r>
              <a:rPr lang="en-US" sz="1400" dirty="0">
                <a:solidFill>
                  <a:srgbClr val="000000"/>
                </a:solidFill>
                <a:latin typeface="Calibri"/>
                <a:cs typeface="Calibri"/>
              </a:rPr>
              <a:t>contingency values below 25% are based on high TRL components and/or previously as-built final system values that have not undergone any design change.</a:t>
            </a:r>
            <a:endParaRPr sz="1400" dirty="0">
              <a:solidFill>
                <a:srgbClr val="000000"/>
              </a:solidFill>
              <a:latin typeface="Calibri"/>
              <a:cs typeface="Calibri"/>
            </a:endParaRPr>
          </a:p>
        </p:txBody>
      </p:sp>
      <p:cxnSp>
        <p:nvCxnSpPr>
          <p:cNvPr id="4" name="Straight Connector 3"/>
          <p:cNvCxnSpPr/>
          <p:nvPr/>
        </p:nvCxnSpPr>
        <p:spPr>
          <a:xfrm>
            <a:off x="2244436" y="1838036"/>
            <a:ext cx="2613891" cy="92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09223" y="5475215"/>
            <a:ext cx="2613891" cy="69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09224" y="4025017"/>
            <a:ext cx="2613891" cy="92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09223" y="2973621"/>
            <a:ext cx="2613891" cy="92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341619" y="3637854"/>
            <a:ext cx="2613891" cy="923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32383" y="4419566"/>
            <a:ext cx="2613891" cy="923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72704" y="6250442"/>
            <a:ext cx="859679" cy="4998"/>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54962" y="6089269"/>
            <a:ext cx="2329484" cy="307777"/>
          </a:xfrm>
          <a:prstGeom prst="rect">
            <a:avLst/>
          </a:prstGeom>
          <a:noFill/>
        </p:spPr>
        <p:txBody>
          <a:bodyPr wrap="none" rtlCol="0">
            <a:spAutoFit/>
          </a:bodyPr>
          <a:lstStyle/>
          <a:p>
            <a:r>
              <a:rPr lang="en-US" dirty="0" smtClean="0"/>
              <a:t>= smaller, exact value TBD</a:t>
            </a:r>
            <a:endParaRPr lang="en-US" dirty="0"/>
          </a:p>
        </p:txBody>
      </p:sp>
      <p:cxnSp>
        <p:nvCxnSpPr>
          <p:cNvPr id="17" name="Straight Connector 16"/>
          <p:cNvCxnSpPr/>
          <p:nvPr/>
        </p:nvCxnSpPr>
        <p:spPr>
          <a:xfrm>
            <a:off x="2254962" y="4752776"/>
            <a:ext cx="2613891" cy="923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134708" y="3499338"/>
            <a:ext cx="1083951" cy="276999"/>
          </a:xfrm>
          <a:prstGeom prst="rect">
            <a:avLst/>
          </a:prstGeom>
          <a:noFill/>
        </p:spPr>
        <p:txBody>
          <a:bodyPr wrap="none" rtlCol="0">
            <a:spAutoFit/>
          </a:bodyPr>
          <a:lstStyle/>
          <a:p>
            <a:r>
              <a:rPr lang="en-US" sz="1200" b="1" dirty="0" smtClean="0">
                <a:solidFill>
                  <a:srgbClr val="FF0000"/>
                </a:solidFill>
                <a:sym typeface="Wingdings" panose="05000000000000000000" pitchFamily="2" charset="2"/>
              </a:rPr>
              <a:t> e</a:t>
            </a:r>
            <a:r>
              <a:rPr lang="en-US" sz="1200" b="1" dirty="0" smtClean="0">
                <a:solidFill>
                  <a:srgbClr val="FF0000"/>
                </a:solidFill>
              </a:rPr>
              <a:t>st. ~3 kg</a:t>
            </a:r>
            <a:endParaRPr lang="en-US" sz="1200" b="1" dirty="0">
              <a:solidFill>
                <a:srgbClr val="FF0000"/>
              </a:solidFill>
            </a:endParaRPr>
          </a:p>
        </p:txBody>
      </p:sp>
      <p:sp>
        <p:nvSpPr>
          <p:cNvPr id="19" name="TextBox 18"/>
          <p:cNvSpPr txBox="1"/>
          <p:nvPr/>
        </p:nvSpPr>
        <p:spPr>
          <a:xfrm>
            <a:off x="5106959" y="4614276"/>
            <a:ext cx="2977097" cy="276999"/>
          </a:xfrm>
          <a:prstGeom prst="rect">
            <a:avLst/>
          </a:prstGeom>
          <a:noFill/>
        </p:spPr>
        <p:txBody>
          <a:bodyPr wrap="none" rtlCol="0">
            <a:spAutoFit/>
          </a:bodyPr>
          <a:lstStyle/>
          <a:p>
            <a:r>
              <a:rPr lang="en-US" sz="1200" b="1" dirty="0" smtClean="0">
                <a:solidFill>
                  <a:srgbClr val="FF0000"/>
                </a:solidFill>
                <a:sym typeface="Wingdings" panose="05000000000000000000" pitchFamily="2" charset="2"/>
              </a:rPr>
              <a:t> Control computer/FPGA,  e</a:t>
            </a:r>
            <a:r>
              <a:rPr lang="en-US" sz="1200" b="1" dirty="0" smtClean="0">
                <a:solidFill>
                  <a:srgbClr val="FF0000"/>
                </a:solidFill>
              </a:rPr>
              <a:t>st. ~4 kg</a:t>
            </a:r>
            <a:endParaRPr lang="en-US" sz="1200" b="1" dirty="0">
              <a:solidFill>
                <a:srgbClr val="FF0000"/>
              </a:solidFill>
            </a:endParaRPr>
          </a:p>
        </p:txBody>
      </p:sp>
      <p:sp>
        <p:nvSpPr>
          <p:cNvPr id="20" name="TextBox 19"/>
          <p:cNvSpPr txBox="1"/>
          <p:nvPr/>
        </p:nvSpPr>
        <p:spPr>
          <a:xfrm>
            <a:off x="5326574" y="5343655"/>
            <a:ext cx="1324402" cy="276999"/>
          </a:xfrm>
          <a:prstGeom prst="rect">
            <a:avLst/>
          </a:prstGeom>
          <a:noFill/>
        </p:spPr>
        <p:txBody>
          <a:bodyPr wrap="none" rtlCol="0">
            <a:spAutoFit/>
          </a:bodyPr>
          <a:lstStyle/>
          <a:p>
            <a:r>
              <a:rPr lang="en-US" sz="1200" b="1" dirty="0" smtClean="0">
                <a:solidFill>
                  <a:srgbClr val="FF0000"/>
                </a:solidFill>
                <a:sym typeface="Wingdings" panose="05000000000000000000" pitchFamily="2" charset="2"/>
              </a:rPr>
              <a:t> Total: ~16 kg</a:t>
            </a:r>
            <a:endParaRPr lang="en-US" sz="1200" b="1" dirty="0">
              <a:solidFill>
                <a:srgbClr val="FF0000"/>
              </a:solidFill>
            </a:endParaRPr>
          </a:p>
        </p:txBody>
      </p:sp>
    </p:spTree>
    <p:extLst>
      <p:ext uri="{BB962C8B-B14F-4D97-AF65-F5344CB8AC3E}">
        <p14:creationId xmlns:p14="http://schemas.microsoft.com/office/powerpoint/2010/main" val="1216092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Thank you</a:t>
            </a:r>
          </a:p>
        </p:txBody>
      </p:sp>
    </p:spTree>
    <p:extLst>
      <p:ext uri="{BB962C8B-B14F-4D97-AF65-F5344CB8AC3E}">
        <p14:creationId xmlns:p14="http://schemas.microsoft.com/office/powerpoint/2010/main" val="3473629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COSIE</a:t>
            </a:r>
            <a:r>
              <a:rPr lang="en" dirty="0"/>
              <a:t>:  </a:t>
            </a:r>
            <a:r>
              <a:rPr lang="en-US" dirty="0"/>
              <a:t>Summary of </a:t>
            </a:r>
            <a:r>
              <a:rPr lang="en" dirty="0"/>
              <a:t>Reasons for </a:t>
            </a:r>
            <a:r>
              <a:rPr lang="en-US" dirty="0"/>
              <a:t>P</a:t>
            </a:r>
            <a:r>
              <a:rPr lang="en" dirty="0"/>
              <a:t>ursuing</a:t>
            </a:r>
            <a:endParaRPr dirty="0"/>
          </a:p>
        </p:txBody>
      </p:sp>
      <p:sp>
        <p:nvSpPr>
          <p:cNvPr id="78" name="Google Shape;78;p16"/>
          <p:cNvSpPr txBox="1">
            <a:spLocks noGrp="1"/>
          </p:cNvSpPr>
          <p:nvPr>
            <p:ph type="body" idx="1"/>
          </p:nvPr>
        </p:nvSpPr>
        <p:spPr>
          <a:xfrm>
            <a:off x="189378" y="898374"/>
            <a:ext cx="4062618" cy="533980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400" b="1" i="1" dirty="0">
                <a:solidFill>
                  <a:srgbClr val="1380FF"/>
                </a:solidFill>
                <a:latin typeface="Calibri"/>
                <a:ea typeface="Calibri"/>
                <a:cs typeface="Calibri"/>
                <a:sym typeface="Calibri"/>
              </a:rPr>
              <a:t>Why COSIE? </a:t>
            </a:r>
            <a:r>
              <a:rPr lang="en" sz="1400" dirty="0">
                <a:solidFill>
                  <a:schemeClr val="dk1"/>
                </a:solidFill>
                <a:latin typeface="Calibri"/>
                <a:ea typeface="Calibri"/>
                <a:cs typeface="Calibri"/>
                <a:sym typeface="Calibri"/>
              </a:rPr>
              <a:t>COSIE’s </a:t>
            </a:r>
            <a:r>
              <a:rPr lang="en-US" sz="1400" b="1" dirty="0">
                <a:solidFill>
                  <a:schemeClr val="dk1"/>
                </a:solidFill>
                <a:latin typeface="Calibri"/>
                <a:ea typeface="Calibri"/>
                <a:cs typeface="Calibri"/>
                <a:sym typeface="Calibri"/>
              </a:rPr>
              <a:t>500</a:t>
            </a:r>
            <a:r>
              <a:rPr lang="en" sz="1400" b="1" dirty="0">
                <a:solidFill>
                  <a:schemeClr val="dk1"/>
                </a:solidFill>
                <a:latin typeface="Calibri"/>
                <a:ea typeface="Calibri"/>
                <a:cs typeface="Calibri"/>
                <a:sym typeface="Calibri"/>
              </a:rPr>
              <a:t>x increase</a:t>
            </a:r>
            <a:r>
              <a:rPr lang="en-US" sz="1400" b="1" dirty="0">
                <a:solidFill>
                  <a:schemeClr val="dk1"/>
                </a:solidFill>
                <a:latin typeface="Calibri"/>
                <a:ea typeface="Calibri"/>
                <a:cs typeface="Calibri"/>
                <a:sym typeface="Calibri"/>
              </a:rPr>
              <a:t> </a:t>
            </a:r>
            <a:r>
              <a:rPr lang="en" sz="1400" b="1" dirty="0">
                <a:solidFill>
                  <a:schemeClr val="dk1"/>
                </a:solidFill>
                <a:latin typeface="Calibri"/>
                <a:ea typeface="Calibri"/>
                <a:cs typeface="Calibri"/>
                <a:sym typeface="Calibri"/>
              </a:rPr>
              <a:t>in </a:t>
            </a:r>
            <a:r>
              <a:rPr lang="en-US" sz="1400" b="1" dirty="0">
                <a:solidFill>
                  <a:schemeClr val="dk1"/>
                </a:solidFill>
                <a:latin typeface="Calibri"/>
                <a:ea typeface="Calibri"/>
                <a:cs typeface="Calibri"/>
                <a:sym typeface="Calibri"/>
              </a:rPr>
              <a:t>EUV </a:t>
            </a:r>
            <a:r>
              <a:rPr lang="en" sz="1400" b="1" dirty="0">
                <a:solidFill>
                  <a:schemeClr val="dk1"/>
                </a:solidFill>
                <a:latin typeface="Calibri"/>
                <a:ea typeface="Calibri"/>
                <a:cs typeface="Calibri"/>
                <a:sym typeface="Calibri"/>
              </a:rPr>
              <a:t>sensitivity</a:t>
            </a:r>
            <a:r>
              <a:rPr lang="en" sz="1400" dirty="0">
                <a:solidFill>
                  <a:schemeClr val="dk1"/>
                </a:solidFill>
                <a:latin typeface="Calibri"/>
                <a:ea typeface="Calibri"/>
                <a:cs typeface="Calibri"/>
                <a:sym typeface="Calibri"/>
              </a:rPr>
              <a:t> and improved spatio-temporal coverage compared to available</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coronal EUV instrumentation will answer</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major</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outstanding questions of solar wind</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origin, and lead to improved forecasting</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of geo-effective CMEs.</a:t>
            </a:r>
            <a:endParaRPr sz="14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 sz="1400" b="1" i="1" dirty="0">
                <a:solidFill>
                  <a:srgbClr val="1380FF"/>
                </a:solidFill>
                <a:latin typeface="Calibri"/>
                <a:ea typeface="Calibri"/>
                <a:cs typeface="Calibri"/>
                <a:sym typeface="Calibri"/>
              </a:rPr>
              <a:t>Why now? </a:t>
            </a:r>
            <a:r>
              <a:rPr lang="en" sz="1400" dirty="0">
                <a:solidFill>
                  <a:schemeClr val="dk1"/>
                </a:solidFill>
                <a:latin typeface="Calibri"/>
                <a:ea typeface="Calibri"/>
                <a:cs typeface="Calibri"/>
                <a:sym typeface="Calibri"/>
              </a:rPr>
              <a:t>Space weather forecasting</a:t>
            </a:r>
            <a:r>
              <a:rPr lang="en-US" sz="1400" dirty="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is a high-priority national issue, and developing the </a:t>
            </a:r>
            <a:r>
              <a:rPr lang="en" sz="1400" b="1" dirty="0">
                <a:solidFill>
                  <a:schemeClr val="dk1"/>
                </a:solidFill>
                <a:latin typeface="Calibri"/>
                <a:ea typeface="Calibri"/>
                <a:cs typeface="Calibri"/>
                <a:sym typeface="Calibri"/>
              </a:rPr>
              <a:t>next generation of forecasting models </a:t>
            </a:r>
            <a:r>
              <a:rPr lang="en" sz="1400" dirty="0">
                <a:solidFill>
                  <a:schemeClr val="dk1"/>
                </a:solidFill>
                <a:latin typeface="Calibri"/>
                <a:ea typeface="Calibri"/>
                <a:cs typeface="Calibri"/>
                <a:sym typeface="Calibri"/>
              </a:rPr>
              <a:t>requires observations that fill the gap between the disk and the outer corona.</a:t>
            </a:r>
            <a:endParaRPr lang="en-US" sz="14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 sz="1400" b="1" i="1" dirty="0">
                <a:solidFill>
                  <a:srgbClr val="1380FF"/>
                </a:solidFill>
                <a:latin typeface="Calibri"/>
                <a:ea typeface="Calibri"/>
                <a:cs typeface="Calibri"/>
                <a:sym typeface="Calibri"/>
              </a:rPr>
              <a:t>Why ISS? </a:t>
            </a:r>
            <a:r>
              <a:rPr lang="en" sz="1400" dirty="0">
                <a:solidFill>
                  <a:schemeClr val="dk1"/>
                </a:solidFill>
                <a:latin typeface="Calibri"/>
                <a:ea typeface="Calibri"/>
                <a:cs typeface="Calibri"/>
                <a:sym typeface="Calibri"/>
              </a:rPr>
              <a:t>The ISS provides a low cost </a:t>
            </a:r>
            <a:r>
              <a:rPr lang="en" sz="1400" b="1" dirty="0">
                <a:solidFill>
                  <a:schemeClr val="dk1"/>
                </a:solidFill>
                <a:latin typeface="Calibri"/>
                <a:ea typeface="Calibri"/>
                <a:cs typeface="Calibri"/>
                <a:sym typeface="Calibri"/>
              </a:rPr>
              <a:t>unique observing platform that offers an excellent option for testing cutting edge instrumentation </a:t>
            </a:r>
            <a:r>
              <a:rPr lang="en" sz="1400" dirty="0">
                <a:solidFill>
                  <a:schemeClr val="dk1"/>
                </a:solidFill>
                <a:latin typeface="Calibri"/>
                <a:ea typeface="Calibri"/>
                <a:cs typeface="Calibri"/>
                <a:sym typeface="Calibri"/>
              </a:rPr>
              <a:t>prior to investing into a free flying spacecraft. It offers high data rates and ample power</a:t>
            </a:r>
            <a:r>
              <a:rPr lang="en-US" sz="1400" dirty="0">
                <a:solidFill>
                  <a:schemeClr val="dk1"/>
                </a:solidFill>
                <a:latin typeface="Calibri"/>
                <a:ea typeface="Calibri"/>
                <a:cs typeface="Calibri"/>
                <a:sym typeface="Calibri"/>
              </a:rPr>
              <a:t> </a:t>
            </a:r>
            <a:r>
              <a:rPr lang="en-US" sz="1400" b="1" dirty="0">
                <a:solidFill>
                  <a:schemeClr val="dk1"/>
                </a:solidFill>
                <a:latin typeface="Calibri"/>
                <a:ea typeface="Calibri"/>
                <a:cs typeface="Calibri"/>
                <a:sym typeface="Calibri"/>
              </a:rPr>
              <a:t>at an altitude compatible with high energy observations</a:t>
            </a:r>
            <a:r>
              <a:rPr lang="en" sz="1400" dirty="0">
                <a:solidFill>
                  <a:schemeClr val="dk1"/>
                </a:solidFill>
                <a:latin typeface="Calibri"/>
                <a:ea typeface="Calibri"/>
                <a:cs typeface="Calibri"/>
                <a:sym typeface="Calibri"/>
              </a:rPr>
              <a:t>. The orbital day/night cycles do not compromise COSIE science, as nearly all departing CMEs will be detected.</a:t>
            </a:r>
            <a:endParaRPr sz="1400" dirty="0">
              <a:solidFill>
                <a:schemeClr val="dk1"/>
              </a:solidFill>
              <a:latin typeface="Calibri"/>
              <a:ea typeface="Calibri"/>
              <a:cs typeface="Calibri"/>
              <a:sym typeface="Calibri"/>
            </a:endParaRPr>
          </a:p>
          <a:p>
            <a:pPr marL="0" lvl="0" indent="0" algn="just" rtl="0">
              <a:spcBef>
                <a:spcPts val="0"/>
              </a:spcBef>
              <a:spcAft>
                <a:spcPts val="1600"/>
              </a:spcAft>
              <a:buNone/>
            </a:pPr>
            <a:endParaRPr sz="1400" dirty="0">
              <a:latin typeface="Calibri"/>
              <a:cs typeface="Calibri"/>
            </a:endParaRPr>
          </a:p>
        </p:txBody>
      </p:sp>
      <p:pic>
        <p:nvPicPr>
          <p:cNvPr id="79" name="Google Shape;79;p16"/>
          <p:cNvPicPr preferRelativeResize="0"/>
          <p:nvPr/>
        </p:nvPicPr>
        <p:blipFill>
          <a:blip r:embed="rId3">
            <a:alphaModFix/>
          </a:blip>
          <a:stretch>
            <a:fillRect/>
          </a:stretch>
        </p:blipFill>
        <p:spPr>
          <a:xfrm>
            <a:off x="4528500" y="915901"/>
            <a:ext cx="1485900" cy="1984738"/>
          </a:xfrm>
          <a:prstGeom prst="rect">
            <a:avLst/>
          </a:prstGeom>
          <a:noFill/>
          <a:ln>
            <a:noFill/>
          </a:ln>
        </p:spPr>
      </p:pic>
      <p:pic>
        <p:nvPicPr>
          <p:cNvPr id="80" name="Google Shape;80;p16"/>
          <p:cNvPicPr preferRelativeResize="0"/>
          <p:nvPr/>
        </p:nvPicPr>
        <p:blipFill>
          <a:blip r:embed="rId4">
            <a:alphaModFix/>
          </a:blip>
          <a:stretch>
            <a:fillRect/>
          </a:stretch>
        </p:blipFill>
        <p:spPr>
          <a:xfrm>
            <a:off x="6185350" y="911126"/>
            <a:ext cx="1006850" cy="1604321"/>
          </a:xfrm>
          <a:prstGeom prst="rect">
            <a:avLst/>
          </a:prstGeom>
          <a:noFill/>
          <a:ln>
            <a:noFill/>
          </a:ln>
        </p:spPr>
      </p:pic>
      <p:pic>
        <p:nvPicPr>
          <p:cNvPr id="81" name="Google Shape;81;p16"/>
          <p:cNvPicPr preferRelativeResize="0"/>
          <p:nvPr/>
        </p:nvPicPr>
        <p:blipFill>
          <a:blip r:embed="rId5">
            <a:alphaModFix/>
          </a:blip>
          <a:stretch>
            <a:fillRect/>
          </a:stretch>
        </p:blipFill>
        <p:spPr>
          <a:xfrm>
            <a:off x="7363139" y="911124"/>
            <a:ext cx="1593336" cy="1604325"/>
          </a:xfrm>
          <a:prstGeom prst="rect">
            <a:avLst/>
          </a:prstGeom>
          <a:noFill/>
          <a:ln>
            <a:noFill/>
          </a:ln>
        </p:spPr>
      </p:pic>
      <p:pic>
        <p:nvPicPr>
          <p:cNvPr id="82" name="Google Shape;82;p16"/>
          <p:cNvPicPr preferRelativeResize="0"/>
          <p:nvPr/>
        </p:nvPicPr>
        <p:blipFill>
          <a:blip r:embed="rId6">
            <a:alphaModFix/>
          </a:blip>
          <a:stretch>
            <a:fillRect/>
          </a:stretch>
        </p:blipFill>
        <p:spPr>
          <a:xfrm>
            <a:off x="4710275" y="3205450"/>
            <a:ext cx="1331499" cy="1521725"/>
          </a:xfrm>
          <a:prstGeom prst="rect">
            <a:avLst/>
          </a:prstGeom>
          <a:noFill/>
          <a:ln>
            <a:noFill/>
          </a:ln>
        </p:spPr>
      </p:pic>
      <p:pic>
        <p:nvPicPr>
          <p:cNvPr id="83" name="Google Shape;83;p16"/>
          <p:cNvPicPr preferRelativeResize="0"/>
          <p:nvPr/>
        </p:nvPicPr>
        <p:blipFill>
          <a:blip r:embed="rId7">
            <a:alphaModFix/>
          </a:blip>
          <a:stretch>
            <a:fillRect/>
          </a:stretch>
        </p:blipFill>
        <p:spPr>
          <a:xfrm>
            <a:off x="6237258" y="3403474"/>
            <a:ext cx="2719217" cy="1390650"/>
          </a:xfrm>
          <a:prstGeom prst="rect">
            <a:avLst/>
          </a:prstGeom>
          <a:noFill/>
          <a:ln>
            <a:noFill/>
          </a:ln>
        </p:spPr>
      </p:pic>
      <p:pic>
        <p:nvPicPr>
          <p:cNvPr id="85" name="Google Shape;85;p16"/>
          <p:cNvPicPr preferRelativeResize="0"/>
          <p:nvPr/>
        </p:nvPicPr>
        <p:blipFill>
          <a:blip r:embed="rId8">
            <a:alphaModFix/>
          </a:blip>
          <a:stretch>
            <a:fillRect/>
          </a:stretch>
        </p:blipFill>
        <p:spPr>
          <a:xfrm>
            <a:off x="152400" y="6674825"/>
            <a:ext cx="141337" cy="30775"/>
          </a:xfrm>
          <a:prstGeom prst="rect">
            <a:avLst/>
          </a:prstGeom>
          <a:noFill/>
          <a:ln>
            <a:noFill/>
          </a:ln>
        </p:spPr>
      </p:pic>
      <p:sp>
        <p:nvSpPr>
          <p:cNvPr id="86" name="Google Shape;86;p16"/>
          <p:cNvSpPr txBox="1"/>
          <p:nvPr/>
        </p:nvSpPr>
        <p:spPr>
          <a:xfrm>
            <a:off x="4557875" y="915900"/>
            <a:ext cx="1404900" cy="77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900">
                <a:solidFill>
                  <a:srgbClr val="FFFFFF"/>
                </a:solidFill>
              </a:rPr>
              <a:t>COSIE fills this gap with a consistent wavelength </a:t>
            </a:r>
            <a:endParaRPr sz="900">
              <a:solidFill>
                <a:srgbClr val="FFFFFF"/>
              </a:solidFill>
            </a:endParaRPr>
          </a:p>
        </p:txBody>
      </p:sp>
      <p:pic>
        <p:nvPicPr>
          <p:cNvPr id="87" name="Google Shape;87;p16"/>
          <p:cNvPicPr preferRelativeResize="0"/>
          <p:nvPr/>
        </p:nvPicPr>
        <p:blipFill>
          <a:blip r:embed="rId9">
            <a:alphaModFix/>
          </a:blip>
          <a:stretch>
            <a:fillRect/>
          </a:stretch>
        </p:blipFill>
        <p:spPr>
          <a:xfrm>
            <a:off x="5438125" y="1259427"/>
            <a:ext cx="266917" cy="329198"/>
          </a:xfrm>
          <a:prstGeom prst="rect">
            <a:avLst/>
          </a:prstGeom>
          <a:noFill/>
          <a:ln>
            <a:noFill/>
          </a:ln>
        </p:spPr>
      </p:pic>
      <p:sp>
        <p:nvSpPr>
          <p:cNvPr id="88" name="Google Shape;88;p16"/>
          <p:cNvSpPr txBox="1"/>
          <p:nvPr/>
        </p:nvSpPr>
        <p:spPr>
          <a:xfrm>
            <a:off x="7416859" y="2439250"/>
            <a:ext cx="1485900" cy="408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t>COSIE-C FOV</a:t>
            </a:r>
            <a:endParaRPr/>
          </a:p>
        </p:txBody>
      </p:sp>
      <p:sp>
        <p:nvSpPr>
          <p:cNvPr id="89" name="Google Shape;89;p16"/>
          <p:cNvSpPr txBox="1"/>
          <p:nvPr/>
        </p:nvSpPr>
        <p:spPr>
          <a:xfrm>
            <a:off x="6517612" y="3129250"/>
            <a:ext cx="2158500" cy="4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COSIE-S Overlapogram</a:t>
            </a:r>
            <a:endParaRPr/>
          </a:p>
        </p:txBody>
      </p:sp>
      <p:sp>
        <p:nvSpPr>
          <p:cNvPr id="90" name="Google Shape;90;p16"/>
          <p:cNvSpPr txBox="1"/>
          <p:nvPr/>
        </p:nvSpPr>
        <p:spPr>
          <a:xfrm>
            <a:off x="5856275" y="2439250"/>
            <a:ext cx="16650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SDO/AIA </a:t>
            </a:r>
            <a:endParaRPr sz="1000"/>
          </a:p>
          <a:p>
            <a:pPr marL="0" lvl="0" indent="0" algn="ctr" rtl="0">
              <a:spcBef>
                <a:spcPts val="0"/>
              </a:spcBef>
              <a:spcAft>
                <a:spcPts val="0"/>
              </a:spcAft>
              <a:buNone/>
            </a:pPr>
            <a:r>
              <a:rPr lang="en" sz="1000"/>
              <a:t>Wavelength / </a:t>
            </a:r>
            <a:endParaRPr sz="1000"/>
          </a:p>
          <a:p>
            <a:pPr marL="0" lvl="0" indent="0" algn="ctr" rtl="0">
              <a:spcBef>
                <a:spcPts val="0"/>
              </a:spcBef>
              <a:spcAft>
                <a:spcPts val="0"/>
              </a:spcAft>
              <a:buNone/>
            </a:pPr>
            <a:r>
              <a:rPr lang="en" sz="1000"/>
              <a:t>Phenomena Ranges</a:t>
            </a:r>
            <a:endParaRPr sz="1000"/>
          </a:p>
        </p:txBody>
      </p:sp>
      <p:grpSp>
        <p:nvGrpSpPr>
          <p:cNvPr id="16" name="Group 15"/>
          <p:cNvGrpSpPr>
            <a:grpSpLocks noChangeAspect="1"/>
          </p:cNvGrpSpPr>
          <p:nvPr/>
        </p:nvGrpSpPr>
        <p:grpSpPr>
          <a:xfrm>
            <a:off x="4267355" y="4873244"/>
            <a:ext cx="4960318" cy="1676756"/>
            <a:chOff x="141361" y="1562021"/>
            <a:chExt cx="9534525" cy="3222993"/>
          </a:xfrm>
        </p:grpSpPr>
        <p:pic>
          <p:nvPicPr>
            <p:cNvPr id="17" name="Picture 16"/>
            <p:cNvPicPr>
              <a:picLocks noChangeAspect="1"/>
            </p:cNvPicPr>
            <p:nvPr/>
          </p:nvPicPr>
          <p:blipFill>
            <a:blip r:embed="rId10">
              <a:clrChange>
                <a:clrFrom>
                  <a:srgbClr val="FFFFFF"/>
                </a:clrFrom>
                <a:clrTo>
                  <a:srgbClr val="FFFFFF">
                    <a:alpha val="0"/>
                  </a:srgbClr>
                </a:clrTo>
              </a:clrChange>
            </a:blip>
            <a:stretch>
              <a:fillRect/>
            </a:stretch>
          </p:blipFill>
          <p:spPr>
            <a:xfrm>
              <a:off x="141361" y="1803689"/>
              <a:ext cx="9534525" cy="2981325"/>
            </a:xfrm>
            <a:prstGeom prst="rect">
              <a:avLst/>
            </a:prstGeom>
          </p:spPr>
        </p:pic>
        <p:sp>
          <p:nvSpPr>
            <p:cNvPr id="18" name="Arc 17"/>
            <p:cNvSpPr/>
            <p:nvPr/>
          </p:nvSpPr>
          <p:spPr bwMode="auto">
            <a:xfrm rot="16849459">
              <a:off x="3642232" y="2356151"/>
              <a:ext cx="1477132" cy="1506303"/>
            </a:xfrm>
            <a:prstGeom prst="arc">
              <a:avLst>
                <a:gd name="adj1" fmla="val 16576898"/>
                <a:gd name="adj2" fmla="val 3614230"/>
              </a:avLst>
            </a:prstGeom>
            <a:solidFill>
              <a:srgbClr val="FFC000"/>
            </a:solidFill>
            <a:ln w="31750" cap="flat" cmpd="sng" algn="ctr">
              <a:solidFill>
                <a:schemeClr val="accent4"/>
              </a:solidFill>
              <a:prstDash val="solid"/>
              <a:round/>
              <a:headEnd type="arrow" w="med" len="med"/>
              <a:tailEnd type="arrow" w="med" len="med"/>
            </a:ln>
            <a:effectLst/>
          </p:spPr>
          <p:txBody>
            <a:bodyPr rtlCol="0" anchor="ctr"/>
            <a:lstStyle/>
            <a:p>
              <a:pPr algn="ctr"/>
              <a:endParaRPr lang="en-US" dirty="0"/>
            </a:p>
          </p:txBody>
        </p:sp>
        <p:sp>
          <p:nvSpPr>
            <p:cNvPr id="19" name="Arc 18"/>
            <p:cNvSpPr/>
            <p:nvPr/>
          </p:nvSpPr>
          <p:spPr bwMode="auto">
            <a:xfrm rot="16849459">
              <a:off x="6230231" y="1547435"/>
              <a:ext cx="1477132" cy="1506303"/>
            </a:xfrm>
            <a:prstGeom prst="arc">
              <a:avLst>
                <a:gd name="adj1" fmla="val 16576898"/>
                <a:gd name="adj2" fmla="val 3614230"/>
              </a:avLst>
            </a:prstGeom>
            <a:solidFill>
              <a:srgbClr val="FFC000"/>
            </a:solidFill>
            <a:ln w="31750" cap="flat" cmpd="sng" algn="ctr">
              <a:solidFill>
                <a:schemeClr val="accent4"/>
              </a:solidFill>
              <a:prstDash val="solid"/>
              <a:round/>
              <a:headEnd type="arrow" w="med" len="med"/>
              <a:tailEnd type="arrow" w="med" len="med"/>
            </a:ln>
            <a:effectLst/>
          </p:spPr>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Heavy"/>
                <a:cs typeface="Avenir Heavy"/>
              </a:rPr>
              <a:t>COSIE Mission Requirements</a:t>
            </a:r>
          </a:p>
        </p:txBody>
      </p:sp>
    </p:spTree>
    <p:extLst>
      <p:ext uri="{BB962C8B-B14F-4D97-AF65-F5344CB8AC3E}">
        <p14:creationId xmlns:p14="http://schemas.microsoft.com/office/powerpoint/2010/main" val="4228446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0" name="Group 9"/>
          <p:cNvGrpSpPr/>
          <p:nvPr/>
        </p:nvGrpSpPr>
        <p:grpSpPr>
          <a:xfrm>
            <a:off x="1994558" y="891468"/>
            <a:ext cx="7149442" cy="2754706"/>
            <a:chOff x="1994558" y="821349"/>
            <a:chExt cx="7149442" cy="2754706"/>
          </a:xfrm>
        </p:grpSpPr>
        <p:grpSp>
          <p:nvGrpSpPr>
            <p:cNvPr id="4" name="Group 3"/>
            <p:cNvGrpSpPr/>
            <p:nvPr/>
          </p:nvGrpSpPr>
          <p:grpSpPr>
            <a:xfrm>
              <a:off x="1994558" y="821349"/>
              <a:ext cx="6413739" cy="2754706"/>
              <a:chOff x="1245599" y="935649"/>
              <a:chExt cx="7403999" cy="3403274"/>
            </a:xfrm>
          </p:grpSpPr>
          <p:pic>
            <p:nvPicPr>
              <p:cNvPr id="185" name="Google Shape;185;p26"/>
              <p:cNvPicPr preferRelativeResize="0"/>
              <p:nvPr/>
            </p:nvPicPr>
            <p:blipFill>
              <a:blip r:embed="rId3">
                <a:alphaModFix/>
              </a:blip>
              <a:stretch>
                <a:fillRect/>
              </a:stretch>
            </p:blipFill>
            <p:spPr>
              <a:xfrm>
                <a:off x="1245599" y="935649"/>
                <a:ext cx="7403999" cy="3403274"/>
              </a:xfrm>
              <a:prstGeom prst="rect">
                <a:avLst/>
              </a:prstGeom>
              <a:noFill/>
              <a:ln>
                <a:noFill/>
              </a:ln>
            </p:spPr>
          </p:pic>
          <p:sp>
            <p:nvSpPr>
              <p:cNvPr id="2" name="Oval 1"/>
              <p:cNvSpPr>
                <a:spLocks noChangeAspect="1"/>
              </p:cNvSpPr>
              <p:nvPr/>
            </p:nvSpPr>
            <p:spPr>
              <a:xfrm>
                <a:off x="3465750" y="2620899"/>
                <a:ext cx="512061" cy="512060"/>
              </a:xfrm>
              <a:prstGeom prst="ellipse">
                <a:avLst/>
              </a:prstGeom>
              <a:noFill/>
              <a:ln w="57150" cmpd="sng">
                <a:solidFill>
                  <a:srgbClr val="FFC1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173650" y="2316100"/>
                <a:ext cx="406932" cy="461665"/>
              </a:xfrm>
              <a:prstGeom prst="rect">
                <a:avLst/>
              </a:prstGeom>
              <a:noFill/>
            </p:spPr>
            <p:txBody>
              <a:bodyPr wrap="none" rtlCol="0">
                <a:spAutoFit/>
              </a:bodyPr>
              <a:lstStyle/>
              <a:p>
                <a:r>
                  <a:rPr lang="en-US" sz="2400" b="1" dirty="0">
                    <a:solidFill>
                      <a:srgbClr val="000090"/>
                    </a:solidFill>
                  </a:rPr>
                  <a:t>C</a:t>
                </a:r>
              </a:p>
            </p:txBody>
          </p:sp>
        </p:grpSp>
        <p:sp>
          <p:nvSpPr>
            <p:cNvPr id="5" name="TextBox 4"/>
            <p:cNvSpPr txBox="1"/>
            <p:nvPr/>
          </p:nvSpPr>
          <p:spPr>
            <a:xfrm>
              <a:off x="7542242" y="880671"/>
              <a:ext cx="1601758" cy="523220"/>
            </a:xfrm>
            <a:prstGeom prst="rect">
              <a:avLst/>
            </a:prstGeom>
            <a:noFill/>
          </p:spPr>
          <p:txBody>
            <a:bodyPr wrap="none" rtlCol="0">
              <a:spAutoFit/>
            </a:bodyPr>
            <a:lstStyle/>
            <a:p>
              <a:r>
                <a:rPr lang="en-US" dirty="0">
                  <a:solidFill>
                    <a:srgbClr val="EE4000"/>
                  </a:solidFill>
                </a:rPr>
                <a:t>Preferred location</a:t>
              </a:r>
            </a:p>
            <a:p>
              <a:r>
                <a:rPr lang="en-US" dirty="0">
                  <a:solidFill>
                    <a:srgbClr val="EE4000"/>
                  </a:solidFill>
                </a:rPr>
                <a:t>ELC 3-3</a:t>
              </a:r>
            </a:p>
          </p:txBody>
        </p:sp>
        <p:cxnSp>
          <p:nvCxnSpPr>
            <p:cNvPr id="7" name="Straight Arrow Connector 6"/>
            <p:cNvCxnSpPr/>
            <p:nvPr/>
          </p:nvCxnSpPr>
          <p:spPr>
            <a:xfrm flipH="1">
              <a:off x="6630350" y="1371210"/>
              <a:ext cx="1223226" cy="459668"/>
            </a:xfrm>
            <a:prstGeom prst="straightConnector1">
              <a:avLst/>
            </a:prstGeom>
            <a:ln>
              <a:solidFill>
                <a:srgbClr val="FFC125"/>
              </a:solidFill>
              <a:tailEnd type="arrow"/>
            </a:ln>
          </p:spPr>
          <p:style>
            <a:lnRef idx="2">
              <a:schemeClr val="accent1"/>
            </a:lnRef>
            <a:fillRef idx="0">
              <a:schemeClr val="accent1"/>
            </a:fillRef>
            <a:effectRef idx="1">
              <a:schemeClr val="accent1"/>
            </a:effectRef>
            <a:fontRef idx="minor">
              <a:schemeClr val="tx1"/>
            </a:fontRef>
          </p:style>
        </p:cxnSp>
      </p:grpSp>
      <p:sp>
        <p:nvSpPr>
          <p:cNvPr id="186" name="Google Shape;186;p26"/>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ISS Locations</a:t>
            </a:r>
            <a:r>
              <a:rPr lang="en-US" dirty="0"/>
              <a:t> Being Pursued for COSIE</a:t>
            </a:r>
            <a:endParaRPr dirty="0"/>
          </a:p>
        </p:txBody>
      </p:sp>
      <p:sp>
        <p:nvSpPr>
          <p:cNvPr id="187" name="Google Shape;187;p26"/>
          <p:cNvSpPr txBox="1">
            <a:spLocks noGrp="1"/>
          </p:cNvSpPr>
          <p:nvPr>
            <p:ph type="body" idx="1"/>
          </p:nvPr>
        </p:nvSpPr>
        <p:spPr>
          <a:xfrm>
            <a:off x="311700" y="782179"/>
            <a:ext cx="3982800" cy="1313591"/>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a:solidFill>
                  <a:schemeClr val="tx1"/>
                </a:solidFill>
                <a:latin typeface="Calibri"/>
                <a:cs typeface="Calibri"/>
              </a:rPr>
              <a:t>ISS locations </a:t>
            </a:r>
            <a:r>
              <a:rPr lang="en-US" dirty="0">
                <a:solidFill>
                  <a:schemeClr val="tx1"/>
                </a:solidFill>
                <a:latin typeface="Calibri"/>
                <a:cs typeface="Calibri"/>
              </a:rPr>
              <a:t>under consideration:</a:t>
            </a:r>
            <a:endParaRPr dirty="0">
              <a:solidFill>
                <a:schemeClr val="tx1"/>
              </a:solidFill>
              <a:latin typeface="Calibri"/>
              <a:cs typeface="Calibri"/>
            </a:endParaRPr>
          </a:p>
          <a:p>
            <a:pPr marL="914400" lvl="1" indent="-330200" rtl="0">
              <a:spcBef>
                <a:spcPts val="0"/>
              </a:spcBef>
              <a:spcAft>
                <a:spcPts val="0"/>
              </a:spcAft>
              <a:buSzPts val="1600"/>
              <a:buChar char="➢"/>
            </a:pPr>
            <a:r>
              <a:rPr lang="en" sz="1600" dirty="0">
                <a:solidFill>
                  <a:srgbClr val="0000FF"/>
                </a:solidFill>
                <a:latin typeface="Calibri"/>
                <a:cs typeface="Calibri"/>
              </a:rPr>
              <a:t>A.  Columbus SOZ</a:t>
            </a:r>
            <a:endParaRPr sz="1600" dirty="0">
              <a:solidFill>
                <a:srgbClr val="0000FF"/>
              </a:solidFill>
              <a:latin typeface="Calibri"/>
              <a:cs typeface="Calibri"/>
            </a:endParaRPr>
          </a:p>
          <a:p>
            <a:pPr marL="914400" lvl="1" indent="-330200">
              <a:spcBef>
                <a:spcPts val="0"/>
              </a:spcBef>
              <a:spcAft>
                <a:spcPts val="0"/>
              </a:spcAft>
              <a:buSzPts val="1600"/>
              <a:buChar char="➢"/>
            </a:pPr>
            <a:r>
              <a:rPr lang="en" sz="1600" dirty="0">
                <a:solidFill>
                  <a:srgbClr val="0000FF"/>
                </a:solidFill>
                <a:latin typeface="Calibri"/>
                <a:cs typeface="Calibri"/>
              </a:rPr>
              <a:t>B.  ELC 3-3</a:t>
            </a:r>
            <a:r>
              <a:rPr lang="en-US" sz="1600" dirty="0">
                <a:solidFill>
                  <a:srgbClr val="0000FF"/>
                </a:solidFill>
                <a:latin typeface="Calibri"/>
                <a:cs typeface="Calibri"/>
              </a:rPr>
              <a:t> (</a:t>
            </a:r>
            <a:r>
              <a:rPr lang="en-US" sz="1600" dirty="0">
                <a:solidFill>
                  <a:srgbClr val="EE4000"/>
                </a:solidFill>
                <a:latin typeface="Calibri"/>
                <a:cs typeface="Calibri"/>
              </a:rPr>
              <a:t>Preferred</a:t>
            </a:r>
            <a:r>
              <a:rPr lang="en-US" sz="1600" dirty="0">
                <a:solidFill>
                  <a:srgbClr val="0000FF"/>
                </a:solidFill>
                <a:latin typeface="Calibri"/>
                <a:cs typeface="Calibri"/>
              </a:rPr>
              <a:t>)</a:t>
            </a:r>
          </a:p>
          <a:p>
            <a:pPr marL="914400" lvl="1" indent="-330200">
              <a:spcBef>
                <a:spcPts val="0"/>
              </a:spcBef>
              <a:spcAft>
                <a:spcPts val="0"/>
              </a:spcAft>
              <a:buSzPts val="1600"/>
              <a:buChar char="➢"/>
            </a:pPr>
            <a:r>
              <a:rPr lang="en-US" sz="1600" dirty="0">
                <a:solidFill>
                  <a:srgbClr val="0000FF"/>
                </a:solidFill>
                <a:latin typeface="Calibri"/>
                <a:cs typeface="Calibri"/>
              </a:rPr>
              <a:t>C.  ELC 2-7 </a:t>
            </a:r>
            <a:endParaRPr sz="1600" dirty="0">
              <a:solidFill>
                <a:srgbClr val="0000FF"/>
              </a:solidFill>
              <a:latin typeface="Calibri"/>
              <a:cs typeface="Calibri"/>
            </a:endParaRPr>
          </a:p>
        </p:txBody>
      </p:sp>
      <p:sp>
        <p:nvSpPr>
          <p:cNvPr id="188" name="Google Shape;188;p26"/>
          <p:cNvSpPr txBox="1">
            <a:spLocks noGrp="1"/>
          </p:cNvSpPr>
          <p:nvPr>
            <p:ph type="body" idx="1"/>
          </p:nvPr>
        </p:nvSpPr>
        <p:spPr>
          <a:xfrm>
            <a:off x="498333" y="3614397"/>
            <a:ext cx="8383876" cy="2891062"/>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400" dirty="0">
                <a:solidFill>
                  <a:srgbClr val="000000"/>
                </a:solidFill>
                <a:latin typeface="Calibri"/>
                <a:cs typeface="Calibri"/>
              </a:rPr>
              <a:t>T</a:t>
            </a:r>
            <a:r>
              <a:rPr lang="en-US" sz="1400" dirty="0" err="1">
                <a:solidFill>
                  <a:srgbClr val="000000"/>
                </a:solidFill>
                <a:latin typeface="Calibri"/>
                <a:cs typeface="Calibri"/>
              </a:rPr>
              <a:t>hree</a:t>
            </a:r>
            <a:r>
              <a:rPr lang="en" sz="1400" dirty="0">
                <a:solidFill>
                  <a:srgbClr val="000000"/>
                </a:solidFill>
                <a:latin typeface="Calibri"/>
                <a:cs typeface="Calibri"/>
              </a:rPr>
              <a:t> potential mounting locations</a:t>
            </a:r>
            <a:r>
              <a:rPr lang="en-US" sz="1400" dirty="0">
                <a:solidFill>
                  <a:srgbClr val="000000"/>
                </a:solidFill>
                <a:latin typeface="Calibri"/>
                <a:cs typeface="Calibri"/>
              </a:rPr>
              <a:t> have been considered</a:t>
            </a:r>
            <a:r>
              <a:rPr lang="en" sz="1400" dirty="0">
                <a:solidFill>
                  <a:srgbClr val="000000"/>
                </a:solidFill>
                <a:latin typeface="Calibri"/>
                <a:cs typeface="Calibri"/>
              </a:rPr>
              <a:t> on ISS by the COSIE team (Col. SOZ</a:t>
            </a:r>
            <a:r>
              <a:rPr lang="en-US" sz="1400" dirty="0">
                <a:solidFill>
                  <a:srgbClr val="000000"/>
                </a:solidFill>
                <a:latin typeface="Calibri"/>
                <a:cs typeface="Calibri"/>
              </a:rPr>
              <a:t> [A], ELC 3-3 [B], and ELC 2-7 [C]</a:t>
            </a:r>
            <a:r>
              <a:rPr lang="en" sz="1400" dirty="0">
                <a:solidFill>
                  <a:srgbClr val="000000"/>
                </a:solidFill>
                <a:latin typeface="Calibri"/>
                <a:cs typeface="Calibri"/>
              </a:rPr>
              <a:t>). </a:t>
            </a:r>
            <a:endParaRPr sz="1400" dirty="0">
              <a:solidFill>
                <a:srgbClr val="000000"/>
              </a:solidFill>
              <a:latin typeface="Calibri"/>
              <a:cs typeface="Calibri"/>
            </a:endParaRPr>
          </a:p>
          <a:p>
            <a:pPr marL="0" lvl="0" indent="0" rtl="0">
              <a:spcBef>
                <a:spcPts val="0"/>
              </a:spcBef>
              <a:spcAft>
                <a:spcPts val="0"/>
              </a:spcAft>
              <a:buClr>
                <a:schemeClr val="dk1"/>
              </a:buClr>
              <a:buSzPts val="1100"/>
              <a:buFont typeface="Arial"/>
              <a:buNone/>
            </a:pPr>
            <a:endParaRPr sz="800" dirty="0">
              <a:solidFill>
                <a:srgbClr val="000000"/>
              </a:solidFill>
              <a:latin typeface="Calibri"/>
              <a:cs typeface="Calibri"/>
            </a:endParaRPr>
          </a:p>
          <a:p>
            <a:pPr marL="0" lvl="0" indent="0" rtl="0">
              <a:spcBef>
                <a:spcPts val="0"/>
              </a:spcBef>
              <a:spcAft>
                <a:spcPts val="0"/>
              </a:spcAft>
              <a:buClr>
                <a:schemeClr val="dk1"/>
              </a:buClr>
              <a:buSzPts val="1100"/>
              <a:buFont typeface="Arial"/>
              <a:buNone/>
            </a:pPr>
            <a:r>
              <a:rPr lang="en" sz="1400" dirty="0">
                <a:solidFill>
                  <a:srgbClr val="000000"/>
                </a:solidFill>
                <a:latin typeface="Calibri"/>
                <a:cs typeface="Calibri"/>
              </a:rPr>
              <a:t>These locations were chosen based on </a:t>
            </a:r>
            <a:r>
              <a:rPr lang="en-US" sz="1400" dirty="0">
                <a:solidFill>
                  <a:srgbClr val="000000"/>
                </a:solidFill>
                <a:latin typeface="Calibri"/>
                <a:cs typeface="Calibri"/>
              </a:rPr>
              <a:t>solar viewing compatibility and availability.</a:t>
            </a:r>
            <a:r>
              <a:rPr lang="en" sz="1400" dirty="0">
                <a:solidFill>
                  <a:srgbClr val="000000"/>
                </a:solidFill>
                <a:latin typeface="Calibri"/>
                <a:cs typeface="Calibri"/>
              </a:rPr>
              <a:t> </a:t>
            </a:r>
            <a:r>
              <a:rPr lang="en-US" sz="1400" dirty="0">
                <a:solidFill>
                  <a:srgbClr val="000000"/>
                </a:solidFill>
                <a:latin typeface="Calibri"/>
                <a:cs typeface="Calibri"/>
              </a:rPr>
              <a:t> T</a:t>
            </a:r>
            <a:r>
              <a:rPr lang="en" sz="1400" dirty="0">
                <a:solidFill>
                  <a:srgbClr val="000000"/>
                </a:solidFill>
                <a:latin typeface="Calibri"/>
                <a:cs typeface="Calibri"/>
              </a:rPr>
              <a:t>he ELC location</a:t>
            </a:r>
            <a:r>
              <a:rPr lang="en-US" sz="1400" dirty="0">
                <a:solidFill>
                  <a:srgbClr val="000000"/>
                </a:solidFill>
                <a:latin typeface="Calibri"/>
                <a:cs typeface="Calibri"/>
              </a:rPr>
              <a:t>s</a:t>
            </a:r>
            <a:r>
              <a:rPr lang="en" sz="1400" dirty="0">
                <a:solidFill>
                  <a:srgbClr val="000000"/>
                </a:solidFill>
                <a:latin typeface="Calibri"/>
                <a:cs typeface="Calibri"/>
              </a:rPr>
              <a:t> </a:t>
            </a:r>
            <a:r>
              <a:rPr lang="en-US" sz="1400" dirty="0">
                <a:solidFill>
                  <a:srgbClr val="000000"/>
                </a:solidFill>
                <a:latin typeface="Calibri"/>
                <a:cs typeface="Calibri"/>
              </a:rPr>
              <a:t>are</a:t>
            </a:r>
            <a:r>
              <a:rPr lang="en" sz="1400" dirty="0">
                <a:solidFill>
                  <a:srgbClr val="000000"/>
                </a:solidFill>
                <a:latin typeface="Calibri"/>
                <a:cs typeface="Calibri"/>
              </a:rPr>
              <a:t> more suitably oriented for the alt-az coarse pointing system in its base configuration.</a:t>
            </a:r>
            <a:r>
              <a:rPr lang="en-US" sz="1400" dirty="0">
                <a:solidFill>
                  <a:srgbClr val="000000"/>
                </a:solidFill>
                <a:latin typeface="Calibri"/>
                <a:cs typeface="Calibri"/>
              </a:rPr>
              <a:t> The </a:t>
            </a:r>
            <a:r>
              <a:rPr lang="en" sz="1400" dirty="0">
                <a:solidFill>
                  <a:srgbClr val="000000"/>
                </a:solidFill>
                <a:latin typeface="Calibri"/>
                <a:cs typeface="Calibri"/>
              </a:rPr>
              <a:t>Columbus SOZ is more advantageous for </a:t>
            </a:r>
            <a:r>
              <a:rPr lang="en-US" sz="1400" dirty="0">
                <a:solidFill>
                  <a:srgbClr val="000000"/>
                </a:solidFill>
                <a:latin typeface="Calibri"/>
                <a:cs typeface="Calibri"/>
              </a:rPr>
              <a:t>data rates</a:t>
            </a:r>
            <a:r>
              <a:rPr lang="en" sz="1400" dirty="0">
                <a:solidFill>
                  <a:srgbClr val="000000"/>
                </a:solidFill>
                <a:latin typeface="Calibri"/>
                <a:cs typeface="Calibri"/>
              </a:rPr>
              <a:t>; however, t</a:t>
            </a:r>
            <a:r>
              <a:rPr lang="en-US" sz="1400" dirty="0">
                <a:solidFill>
                  <a:srgbClr val="000000"/>
                </a:solidFill>
                <a:latin typeface="Calibri"/>
                <a:cs typeface="Calibri"/>
              </a:rPr>
              <a:t>here are likely to be more interruptions at the Columbus site due to visiting vehicles.</a:t>
            </a:r>
            <a:endParaRPr sz="1400" dirty="0">
              <a:solidFill>
                <a:srgbClr val="000000"/>
              </a:solidFill>
              <a:latin typeface="Calibri"/>
              <a:cs typeface="Calibri"/>
            </a:endParaRPr>
          </a:p>
          <a:p>
            <a:pPr marL="0" lvl="0" indent="0" rtl="0">
              <a:spcBef>
                <a:spcPts val="0"/>
              </a:spcBef>
              <a:spcAft>
                <a:spcPts val="0"/>
              </a:spcAft>
              <a:buClr>
                <a:schemeClr val="dk1"/>
              </a:buClr>
              <a:buSzPts val="1100"/>
              <a:buFont typeface="Arial"/>
              <a:buNone/>
            </a:pPr>
            <a:endParaRPr sz="800" dirty="0">
              <a:solidFill>
                <a:srgbClr val="000000"/>
              </a:solidFill>
              <a:latin typeface="Calibri"/>
              <a:cs typeface="Calibri"/>
            </a:endParaRPr>
          </a:p>
          <a:p>
            <a:pPr marL="0" lvl="0" indent="0" rtl="0">
              <a:spcBef>
                <a:spcPts val="0"/>
              </a:spcBef>
              <a:spcAft>
                <a:spcPts val="0"/>
              </a:spcAft>
              <a:buNone/>
            </a:pPr>
            <a:r>
              <a:rPr lang="en" sz="1400" dirty="0">
                <a:solidFill>
                  <a:srgbClr val="000000"/>
                </a:solidFill>
                <a:latin typeface="Calibri"/>
                <a:cs typeface="Calibri"/>
              </a:rPr>
              <a:t>The COSIE design can be adapted for </a:t>
            </a:r>
            <a:r>
              <a:rPr lang="en-US" sz="1400" dirty="0">
                <a:solidFill>
                  <a:srgbClr val="000000"/>
                </a:solidFill>
                <a:latin typeface="Calibri"/>
                <a:cs typeface="Calibri"/>
              </a:rPr>
              <a:t>any of these</a:t>
            </a:r>
            <a:r>
              <a:rPr lang="en" sz="1400" dirty="0">
                <a:solidFill>
                  <a:srgbClr val="000000"/>
                </a:solidFill>
                <a:latin typeface="Calibri"/>
                <a:cs typeface="Calibri"/>
              </a:rPr>
              <a:t> location</a:t>
            </a:r>
            <a:r>
              <a:rPr lang="en-US" sz="1400" dirty="0">
                <a:solidFill>
                  <a:srgbClr val="000000"/>
                </a:solidFill>
                <a:latin typeface="Calibri"/>
                <a:cs typeface="Calibri"/>
              </a:rPr>
              <a:t>s; however, </a:t>
            </a:r>
            <a:r>
              <a:rPr lang="en-US" sz="1400" b="1" dirty="0">
                <a:solidFill>
                  <a:srgbClr val="3366FF"/>
                </a:solidFill>
                <a:latin typeface="Calibri"/>
                <a:cs typeface="Calibri"/>
              </a:rPr>
              <a:t>ELC 3-3 is preferred due to platform design, FRAM placement, and solar viewing. </a:t>
            </a:r>
            <a:r>
              <a:rPr lang="en-US" sz="1400" b="1" dirty="0">
                <a:solidFill>
                  <a:srgbClr val="EE4000"/>
                </a:solidFill>
                <a:latin typeface="Calibri"/>
                <a:cs typeface="Calibri"/>
              </a:rPr>
              <a:t> </a:t>
            </a:r>
            <a:r>
              <a:rPr lang="en-US" sz="1400" dirty="0">
                <a:solidFill>
                  <a:srgbClr val="EE4000"/>
                </a:solidFill>
                <a:latin typeface="Calibri"/>
                <a:cs typeface="Calibri"/>
              </a:rPr>
              <a:t>While COSIE can be operated successfully from ELC 2-7, it is currently the least vetted location with respect to CME-detection rate analysis and requires further evaluation prior to final site selection.</a:t>
            </a:r>
            <a:endParaRPr sz="1400" b="1" dirty="0">
              <a:solidFill>
                <a:srgbClr val="EE4000"/>
              </a:solidFill>
              <a:latin typeface="Calibri"/>
              <a:cs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COSIE Investigation Overview</a:t>
            </a:r>
          </a:p>
        </p:txBody>
      </p:sp>
      <p:sp>
        <p:nvSpPr>
          <p:cNvPr id="17" name="TextBox 16"/>
          <p:cNvSpPr txBox="1"/>
          <p:nvPr/>
        </p:nvSpPr>
        <p:spPr>
          <a:xfrm>
            <a:off x="5571066" y="879475"/>
            <a:ext cx="3395133" cy="2523768"/>
          </a:xfrm>
          <a:prstGeom prst="rect">
            <a:avLst/>
          </a:prstGeom>
          <a:noFill/>
        </p:spPr>
        <p:txBody>
          <a:bodyPr wrap="square" rtlCol="0">
            <a:spAutoFit/>
          </a:bodyPr>
          <a:lstStyle/>
          <a:p>
            <a:pPr algn="just"/>
            <a:r>
              <a:rPr lang="en-US" sz="1600" dirty="0" smtClean="0">
                <a:effectLst/>
                <a:latin typeface="Avenir Next Condensed Regular"/>
                <a:cs typeface="Avenir Next Condensed Regular"/>
              </a:rPr>
              <a:t>Comparing to SDO/AIA: </a:t>
            </a:r>
            <a:r>
              <a:rPr lang="en-US" sz="1600" dirty="0">
                <a:effectLst/>
                <a:latin typeface="Avenir Next Condensed Regular"/>
                <a:cs typeface="Avenir Next Condensed Regular"/>
              </a:rPr>
              <a:t>COSIE’s telescope feeds larger pixels resulting in 27x more sensitivity; has 3.2x larger effective area, higher filter throughput (1.5x), and broad EUV response that includes additional emission lines (</a:t>
            </a:r>
            <a:r>
              <a:rPr lang="en-US" sz="1600" dirty="0">
                <a:latin typeface="Avenir Next Condensed Regular"/>
                <a:cs typeface="Avenir Next Condensed Regular"/>
              </a:rPr>
              <a:t>3-4</a:t>
            </a:r>
            <a:r>
              <a:rPr lang="en-US" sz="1600" dirty="0">
                <a:effectLst/>
                <a:latin typeface="Avenir Next Condensed Regular"/>
                <a:cs typeface="Avenir Next Condensed Regular"/>
              </a:rPr>
              <a:t>x). </a:t>
            </a:r>
            <a:endParaRPr lang="en-US" sz="1600" dirty="0" smtClean="0">
              <a:effectLst/>
              <a:latin typeface="Avenir Next Condensed Regular"/>
              <a:cs typeface="Avenir Next Condensed Regular"/>
            </a:endParaRPr>
          </a:p>
          <a:p>
            <a:pPr algn="just"/>
            <a:endParaRPr lang="en-US" sz="1600" b="1" dirty="0">
              <a:solidFill>
                <a:srgbClr val="3366FF"/>
              </a:solidFill>
              <a:latin typeface="Avenir Next Condensed Regular"/>
              <a:cs typeface="Avenir Heavy"/>
            </a:endParaRPr>
          </a:p>
          <a:p>
            <a:pPr algn="just"/>
            <a:r>
              <a:rPr lang="en-US" sz="1500" b="1" dirty="0" smtClean="0">
                <a:solidFill>
                  <a:srgbClr val="3366FF"/>
                </a:solidFill>
                <a:effectLst/>
                <a:latin typeface="Avenir Heavy"/>
                <a:cs typeface="Avenir Heavy"/>
              </a:rPr>
              <a:t>COSIE </a:t>
            </a:r>
            <a:r>
              <a:rPr lang="en-US" sz="1500" b="1" dirty="0">
                <a:solidFill>
                  <a:srgbClr val="3366FF"/>
                </a:solidFill>
                <a:effectLst/>
                <a:latin typeface="Avenir Heavy"/>
                <a:cs typeface="Avenir Heavy"/>
              </a:rPr>
              <a:t>has ~</a:t>
            </a:r>
            <a:r>
              <a:rPr lang="en-US" sz="1500" b="1" dirty="0">
                <a:solidFill>
                  <a:srgbClr val="3366FF"/>
                </a:solidFill>
                <a:latin typeface="Avenir Heavy"/>
                <a:cs typeface="Avenir Heavy"/>
              </a:rPr>
              <a:t>500</a:t>
            </a:r>
            <a:r>
              <a:rPr lang="en-US" sz="1500" b="1" dirty="0">
                <a:solidFill>
                  <a:srgbClr val="3366FF"/>
                </a:solidFill>
                <a:effectLst/>
                <a:latin typeface="Avenir Heavy"/>
                <a:cs typeface="Avenir Heavy"/>
              </a:rPr>
              <a:t>x </a:t>
            </a:r>
            <a:r>
              <a:rPr lang="en-US" sz="1500" b="1" dirty="0" smtClean="0">
                <a:solidFill>
                  <a:srgbClr val="3366FF"/>
                </a:solidFill>
                <a:effectLst/>
                <a:latin typeface="Avenir Heavy"/>
                <a:cs typeface="Avenir Heavy"/>
              </a:rPr>
              <a:t>higher sensitivity than an </a:t>
            </a:r>
            <a:r>
              <a:rPr lang="en-US" sz="1500" b="1" dirty="0">
                <a:solidFill>
                  <a:srgbClr val="3366FF"/>
                </a:solidFill>
                <a:effectLst/>
                <a:latin typeface="Avenir Heavy"/>
                <a:cs typeface="Avenir Heavy"/>
              </a:rPr>
              <a:t>AIA EUV image. </a:t>
            </a:r>
          </a:p>
        </p:txBody>
      </p:sp>
      <p:sp>
        <p:nvSpPr>
          <p:cNvPr id="20" name="Rectangle 19"/>
          <p:cNvSpPr>
            <a:spLocks noChangeAspect="1"/>
          </p:cNvSpPr>
          <p:nvPr/>
        </p:nvSpPr>
        <p:spPr>
          <a:xfrm>
            <a:off x="5554089" y="884512"/>
            <a:ext cx="3412110" cy="249299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Condensed Regular"/>
              <a:cs typeface="Avenir Next Condensed Regular"/>
            </a:endParaRPr>
          </a:p>
        </p:txBody>
      </p:sp>
      <p:pic>
        <p:nvPicPr>
          <p:cNvPr id="21" name="Google Shape;142;p23"/>
          <p:cNvPicPr preferRelativeResize="0">
            <a:picLocks noChangeAspect="1"/>
          </p:cNvPicPr>
          <p:nvPr/>
        </p:nvPicPr>
        <p:blipFill>
          <a:blip r:embed="rId2">
            <a:alphaModFix/>
          </a:blip>
          <a:stretch>
            <a:fillRect/>
          </a:stretch>
        </p:blipFill>
        <p:spPr>
          <a:xfrm>
            <a:off x="166673" y="1421199"/>
            <a:ext cx="5228030" cy="4182424"/>
          </a:xfrm>
          <a:prstGeom prst="rect">
            <a:avLst/>
          </a:prstGeom>
          <a:ln w="19050" cmpd="sng">
            <a:solidFill>
              <a:srgbClr val="660066"/>
            </a:solidFill>
          </a:ln>
          <a:effectLst>
            <a:outerShdw blurRad="190500" algn="tl" rotWithShape="0">
              <a:srgbClr val="000000">
                <a:alpha val="70000"/>
              </a:srgbClr>
            </a:outerShdw>
          </a:effectLst>
        </p:spPr>
      </p:pic>
      <p:pic>
        <p:nvPicPr>
          <p:cNvPr id="22" name="Picture 21" descr="COSIE-S_lines.png"/>
          <p:cNvPicPr>
            <a:picLocks noChangeAspect="1"/>
          </p:cNvPicPr>
          <p:nvPr/>
        </p:nvPicPr>
        <p:blipFill rotWithShape="1">
          <a:blip r:embed="rId3">
            <a:extLst>
              <a:ext uri="{28A0092B-C50C-407E-A947-70E740481C1C}">
                <a14:useLocalDpi xmlns:a14="http://schemas.microsoft.com/office/drawing/2010/main" val="0"/>
              </a:ext>
            </a:extLst>
          </a:blip>
          <a:srcRect l="2883" t="15043" r="6499" b="3944"/>
          <a:stretch/>
        </p:blipFill>
        <p:spPr>
          <a:xfrm>
            <a:off x="5701257" y="3598333"/>
            <a:ext cx="3239566" cy="1823297"/>
          </a:xfrm>
          <a:prstGeom prst="rect">
            <a:avLst/>
          </a:prstGeom>
        </p:spPr>
      </p:pic>
      <p:grpSp>
        <p:nvGrpSpPr>
          <p:cNvPr id="23" name="Group 22"/>
          <p:cNvGrpSpPr/>
          <p:nvPr/>
        </p:nvGrpSpPr>
        <p:grpSpPr>
          <a:xfrm>
            <a:off x="5645433" y="3498522"/>
            <a:ext cx="3320766" cy="2927683"/>
            <a:chOff x="6373060" y="956896"/>
            <a:chExt cx="3042466" cy="2370569"/>
          </a:xfrm>
        </p:grpSpPr>
        <p:sp>
          <p:nvSpPr>
            <p:cNvPr id="24" name="Rectangle 23"/>
            <p:cNvSpPr>
              <a:spLocks noChangeAspect="1"/>
            </p:cNvSpPr>
            <p:nvPr/>
          </p:nvSpPr>
          <p:spPr>
            <a:xfrm>
              <a:off x="6373060" y="956896"/>
              <a:ext cx="3042466" cy="237056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Condensed Regular"/>
                <a:cs typeface="Avenir Next Condensed Regular"/>
              </a:endParaRPr>
            </a:p>
          </p:txBody>
        </p:sp>
        <p:sp>
          <p:nvSpPr>
            <p:cNvPr id="25" name="TextBox 24"/>
            <p:cNvSpPr txBox="1"/>
            <p:nvPr/>
          </p:nvSpPr>
          <p:spPr>
            <a:xfrm>
              <a:off x="6504357" y="2616122"/>
              <a:ext cx="2854312" cy="601430"/>
            </a:xfrm>
            <a:prstGeom prst="rect">
              <a:avLst/>
            </a:prstGeom>
            <a:noFill/>
          </p:spPr>
          <p:txBody>
            <a:bodyPr wrap="square" rtlCol="0">
              <a:spAutoFit/>
            </a:bodyPr>
            <a:lstStyle/>
            <a:p>
              <a:r>
                <a:rPr lang="en-US" sz="1300" dirty="0">
                  <a:latin typeface="Avenir Next Condensed Regular"/>
                  <a:cs typeface="Avenir Next Condensed Regular"/>
                </a:rPr>
                <a:t>COSIE passband / spectra based on AR core loop observations made by the Hinode </a:t>
              </a:r>
              <a:r>
                <a:rPr lang="en-US" sz="1300" dirty="0" smtClean="0">
                  <a:latin typeface="Avenir Next Condensed Regular"/>
                  <a:cs typeface="Avenir Next Condensed Regular"/>
                </a:rPr>
                <a:t>EIS </a:t>
              </a:r>
              <a:r>
                <a:rPr lang="en-US" sz="1300" dirty="0">
                  <a:latin typeface="Avenir Next Condensed Regular"/>
                  <a:cs typeface="Avenir Next Condensed Regular"/>
                </a:rPr>
                <a:t>(Del Zanna 2013).</a:t>
              </a:r>
            </a:p>
          </p:txBody>
        </p:sp>
      </p:grpSp>
      <p:sp>
        <p:nvSpPr>
          <p:cNvPr id="26" name="TextBox 25"/>
          <p:cNvSpPr txBox="1"/>
          <p:nvPr/>
        </p:nvSpPr>
        <p:spPr>
          <a:xfrm>
            <a:off x="417403" y="5177356"/>
            <a:ext cx="1469297" cy="307777"/>
          </a:xfrm>
          <a:prstGeom prst="rect">
            <a:avLst/>
          </a:prstGeom>
          <a:noFill/>
        </p:spPr>
        <p:txBody>
          <a:bodyPr wrap="none" rtlCol="0">
            <a:spAutoFit/>
          </a:bodyPr>
          <a:lstStyle/>
          <a:p>
            <a:r>
              <a:rPr lang="en-US" dirty="0">
                <a:latin typeface="Calibri"/>
                <a:cs typeface="Calibri"/>
              </a:rPr>
              <a:t>COSIE Instrument</a:t>
            </a:r>
          </a:p>
        </p:txBody>
      </p:sp>
    </p:spTree>
    <p:extLst>
      <p:ext uri="{BB962C8B-B14F-4D97-AF65-F5344CB8AC3E}">
        <p14:creationId xmlns:p14="http://schemas.microsoft.com/office/powerpoint/2010/main" val="2663469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09376"/>
            <a:ext cx="8520600" cy="2839148"/>
          </a:xfrm>
        </p:spPr>
        <p:txBody>
          <a:bodyPr/>
          <a:lstStyle/>
          <a:p>
            <a:r>
              <a:rPr lang="en-US" dirty="0">
                <a:latin typeface="Avenir Heavy"/>
                <a:cs typeface="Avenir Heavy"/>
              </a:rPr>
              <a:t>COSIE Pointing Platform</a:t>
            </a:r>
            <a:br>
              <a:rPr lang="en-US" dirty="0">
                <a:latin typeface="Avenir Heavy"/>
                <a:cs typeface="Avenir Heavy"/>
              </a:rPr>
            </a:br>
            <a:r>
              <a:rPr lang="en-US" dirty="0">
                <a:latin typeface="Avenir Heavy"/>
                <a:cs typeface="Avenir Heavy"/>
              </a:rPr>
              <a:t/>
            </a:r>
            <a:br>
              <a:rPr lang="en-US" dirty="0">
                <a:latin typeface="Avenir Heavy"/>
                <a:cs typeface="Avenir Heavy"/>
              </a:rPr>
            </a:br>
            <a:r>
              <a:rPr lang="en-US" sz="2800" dirty="0">
                <a:solidFill>
                  <a:srgbClr val="3366FF"/>
                </a:solidFill>
                <a:latin typeface="Avenir Heavy"/>
                <a:cs typeface="Avenir Heavy"/>
              </a:rPr>
              <a:t>Overview</a:t>
            </a:r>
            <a:endParaRPr lang="en-US" dirty="0">
              <a:solidFill>
                <a:srgbClr val="3366FF"/>
              </a:solidFill>
              <a:latin typeface="Avenir Heavy"/>
              <a:cs typeface="Avenir Heavy"/>
            </a:endParaRPr>
          </a:p>
        </p:txBody>
      </p:sp>
    </p:spTree>
    <p:extLst>
      <p:ext uri="{BB962C8B-B14F-4D97-AF65-F5344CB8AC3E}">
        <p14:creationId xmlns:p14="http://schemas.microsoft.com/office/powerpoint/2010/main" val="3007434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Teaming up with LASP</a:t>
            </a:r>
            <a:r>
              <a:rPr lang="en-US" dirty="0"/>
              <a:t> for COSIE Pointing Platform</a:t>
            </a:r>
            <a:endParaRPr dirty="0"/>
          </a:p>
        </p:txBody>
      </p:sp>
      <p:sp>
        <p:nvSpPr>
          <p:cNvPr id="116" name="Google Shape;116;p20"/>
          <p:cNvSpPr txBox="1">
            <a:spLocks noGrp="1"/>
          </p:cNvSpPr>
          <p:nvPr>
            <p:ph type="body" idx="1"/>
          </p:nvPr>
        </p:nvSpPr>
        <p:spPr>
          <a:xfrm>
            <a:off x="311700" y="946399"/>
            <a:ext cx="8520600" cy="5145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dirty="0">
                <a:solidFill>
                  <a:schemeClr val="tx1"/>
                </a:solidFill>
                <a:latin typeface="Calibri"/>
                <a:cs typeface="Calibri"/>
              </a:rPr>
              <a:t>The </a:t>
            </a:r>
            <a:r>
              <a:rPr lang="en" dirty="0">
                <a:solidFill>
                  <a:schemeClr val="tx1"/>
                </a:solidFill>
                <a:latin typeface="Calibri"/>
                <a:cs typeface="Calibri"/>
              </a:rPr>
              <a:t>2016 MoO proposal included an MSFC-built pointing platform</a:t>
            </a:r>
            <a:r>
              <a:rPr lang="en-US" dirty="0">
                <a:solidFill>
                  <a:schemeClr val="tx1"/>
                </a:solidFill>
                <a:latin typeface="Calibri"/>
                <a:cs typeface="Calibri"/>
              </a:rPr>
              <a:t> based on the NICER design</a:t>
            </a:r>
            <a:r>
              <a:rPr lang="en" dirty="0">
                <a:solidFill>
                  <a:schemeClr val="tx1"/>
                </a:solidFill>
                <a:latin typeface="Calibri"/>
                <a:cs typeface="Calibri"/>
              </a:rPr>
              <a:t>.  In order to </a:t>
            </a:r>
            <a:r>
              <a:rPr lang="en" dirty="0">
                <a:solidFill>
                  <a:srgbClr val="3366FF"/>
                </a:solidFill>
                <a:latin typeface="Calibri"/>
                <a:cs typeface="Calibri"/>
              </a:rPr>
              <a:t>accommodate a Phase B start at ATP</a:t>
            </a:r>
            <a:r>
              <a:rPr lang="en" dirty="0">
                <a:solidFill>
                  <a:schemeClr val="tx1"/>
                </a:solidFill>
                <a:latin typeface="Calibri"/>
                <a:cs typeface="Calibri"/>
              </a:rPr>
              <a:t>, a Pointing System RFI was released by MSFC.</a:t>
            </a:r>
            <a:endParaRPr dirty="0">
              <a:solidFill>
                <a:schemeClr val="tx1"/>
              </a:solidFill>
              <a:latin typeface="Calibri"/>
              <a:cs typeface="Calibri"/>
            </a:endParaRPr>
          </a:p>
          <a:p>
            <a:pPr marL="0" lvl="0" indent="0" algn="just" rtl="0">
              <a:spcBef>
                <a:spcPts val="1600"/>
              </a:spcBef>
              <a:spcAft>
                <a:spcPts val="0"/>
              </a:spcAft>
              <a:buNone/>
            </a:pPr>
            <a:r>
              <a:rPr lang="en" dirty="0">
                <a:solidFill>
                  <a:srgbClr val="EE4000"/>
                </a:solidFill>
                <a:latin typeface="Calibri"/>
                <a:cs typeface="Calibri"/>
              </a:rPr>
              <a:t>The LASP pointing platform developed for the Total and Spectral Solar Irradiance Sensor (TSIS) was selected for use as the COSIE </a:t>
            </a:r>
            <a:r>
              <a:rPr lang="en-US" dirty="0">
                <a:solidFill>
                  <a:srgbClr val="EE4000"/>
                </a:solidFill>
                <a:latin typeface="Calibri"/>
                <a:cs typeface="Calibri"/>
              </a:rPr>
              <a:t>C</a:t>
            </a:r>
            <a:r>
              <a:rPr lang="en" dirty="0">
                <a:solidFill>
                  <a:srgbClr val="EE4000"/>
                </a:solidFill>
                <a:latin typeface="Calibri"/>
                <a:cs typeface="Calibri"/>
              </a:rPr>
              <a:t>oarse </a:t>
            </a:r>
            <a:r>
              <a:rPr lang="en-US" dirty="0">
                <a:solidFill>
                  <a:srgbClr val="EE4000"/>
                </a:solidFill>
                <a:latin typeface="Calibri"/>
                <a:cs typeface="Calibri"/>
              </a:rPr>
              <a:t>P</a:t>
            </a:r>
            <a:r>
              <a:rPr lang="en" dirty="0">
                <a:solidFill>
                  <a:srgbClr val="EE4000"/>
                </a:solidFill>
                <a:latin typeface="Calibri"/>
                <a:cs typeface="Calibri"/>
              </a:rPr>
              <a:t>ointing </a:t>
            </a:r>
            <a:r>
              <a:rPr lang="en-US" dirty="0">
                <a:solidFill>
                  <a:srgbClr val="EE4000"/>
                </a:solidFill>
                <a:latin typeface="Calibri"/>
                <a:cs typeface="Calibri"/>
              </a:rPr>
              <a:t>S</a:t>
            </a:r>
            <a:r>
              <a:rPr lang="en" dirty="0">
                <a:solidFill>
                  <a:srgbClr val="EE4000"/>
                </a:solidFill>
                <a:latin typeface="Calibri"/>
                <a:cs typeface="Calibri"/>
              </a:rPr>
              <a:t>ystem </a:t>
            </a:r>
            <a:r>
              <a:rPr lang="en-US" dirty="0">
                <a:solidFill>
                  <a:srgbClr val="EE4000"/>
                </a:solidFill>
                <a:latin typeface="Calibri"/>
                <a:cs typeface="Calibri"/>
              </a:rPr>
              <a:t>(CPS)</a:t>
            </a:r>
            <a:r>
              <a:rPr lang="en-US" dirty="0">
                <a:solidFill>
                  <a:schemeClr val="tx1"/>
                </a:solidFill>
                <a:latin typeface="Calibri"/>
                <a:cs typeface="Calibri"/>
              </a:rPr>
              <a:t> </a:t>
            </a:r>
            <a:r>
              <a:rPr lang="en" dirty="0">
                <a:solidFill>
                  <a:schemeClr val="tx1"/>
                </a:solidFill>
                <a:latin typeface="Calibri"/>
                <a:cs typeface="Calibri"/>
              </a:rPr>
              <a:t>due to the following reasons:</a:t>
            </a:r>
            <a:endParaRPr dirty="0">
              <a:solidFill>
                <a:schemeClr val="tx1"/>
              </a:solidFill>
              <a:latin typeface="Calibri"/>
              <a:cs typeface="Calibri"/>
            </a:endParaRPr>
          </a:p>
          <a:p>
            <a:pPr marL="457200" lvl="0" indent="-342900" algn="just" rtl="0">
              <a:spcBef>
                <a:spcPts val="1600"/>
              </a:spcBef>
              <a:spcAft>
                <a:spcPts val="0"/>
              </a:spcAft>
              <a:buSzPts val="1800"/>
              <a:buChar char="➔"/>
            </a:pPr>
            <a:r>
              <a:rPr lang="en" dirty="0">
                <a:solidFill>
                  <a:schemeClr val="tx1"/>
                </a:solidFill>
                <a:latin typeface="Calibri"/>
                <a:cs typeface="Calibri"/>
              </a:rPr>
              <a:t>Successful TSIS design that meets COSIE coarse pointing requirements;</a:t>
            </a:r>
            <a:endParaRPr dirty="0">
              <a:solidFill>
                <a:schemeClr val="tx1"/>
              </a:solidFill>
              <a:latin typeface="Calibri"/>
              <a:cs typeface="Calibri"/>
            </a:endParaRPr>
          </a:p>
          <a:p>
            <a:pPr marL="457200" lvl="0" indent="-342900" algn="just" rtl="0">
              <a:spcBef>
                <a:spcPts val="0"/>
              </a:spcBef>
              <a:spcAft>
                <a:spcPts val="0"/>
              </a:spcAft>
              <a:buSzPts val="1800"/>
              <a:buChar char="➔"/>
            </a:pPr>
            <a:r>
              <a:rPr lang="en" dirty="0">
                <a:solidFill>
                  <a:schemeClr val="tx1"/>
                </a:solidFill>
                <a:latin typeface="Calibri"/>
                <a:cs typeface="Calibri"/>
              </a:rPr>
              <a:t>On-orbit operations since December 2017 (high heritage);</a:t>
            </a:r>
            <a:endParaRPr dirty="0">
              <a:solidFill>
                <a:schemeClr val="tx1"/>
              </a:solidFill>
              <a:latin typeface="Calibri"/>
              <a:cs typeface="Calibri"/>
            </a:endParaRPr>
          </a:p>
          <a:p>
            <a:pPr marL="457200" lvl="0" indent="-342900" algn="just" rtl="0">
              <a:spcBef>
                <a:spcPts val="0"/>
              </a:spcBef>
              <a:spcAft>
                <a:spcPts val="0"/>
              </a:spcAft>
              <a:buSzPts val="1800"/>
              <a:buChar char="➔"/>
            </a:pPr>
            <a:r>
              <a:rPr lang="en" dirty="0">
                <a:solidFill>
                  <a:schemeClr val="tx1"/>
                </a:solidFill>
                <a:latin typeface="Calibri"/>
                <a:cs typeface="Calibri"/>
              </a:rPr>
              <a:t>Designed for solar pointing (except for roll);</a:t>
            </a:r>
            <a:endParaRPr dirty="0">
              <a:solidFill>
                <a:schemeClr val="tx1"/>
              </a:solidFill>
              <a:latin typeface="Calibri"/>
              <a:cs typeface="Calibri"/>
            </a:endParaRPr>
          </a:p>
          <a:p>
            <a:pPr marL="457200" lvl="0" indent="-342900" algn="just" rtl="0">
              <a:spcBef>
                <a:spcPts val="0"/>
              </a:spcBef>
              <a:spcAft>
                <a:spcPts val="0"/>
              </a:spcAft>
              <a:buSzPts val="1800"/>
              <a:buChar char="➔"/>
            </a:pPr>
            <a:r>
              <a:rPr lang="en" dirty="0">
                <a:solidFill>
                  <a:schemeClr val="tx1"/>
                </a:solidFill>
                <a:latin typeface="Calibri"/>
                <a:cs typeface="Calibri"/>
              </a:rPr>
              <a:t>Can accommodate the COSIE instrument with minimal redesign;</a:t>
            </a:r>
            <a:endParaRPr dirty="0">
              <a:solidFill>
                <a:schemeClr val="tx1"/>
              </a:solidFill>
              <a:latin typeface="Calibri"/>
              <a:cs typeface="Calibri"/>
            </a:endParaRPr>
          </a:p>
          <a:p>
            <a:pPr marL="457200" lvl="0" indent="-342900" algn="just" rtl="0">
              <a:spcBef>
                <a:spcPts val="0"/>
              </a:spcBef>
              <a:spcAft>
                <a:spcPts val="0"/>
              </a:spcAft>
              <a:buSzPts val="1800"/>
              <a:buChar char="➔"/>
            </a:pPr>
            <a:r>
              <a:rPr lang="en" dirty="0">
                <a:solidFill>
                  <a:schemeClr val="tx1"/>
                </a:solidFill>
                <a:latin typeface="Calibri"/>
                <a:cs typeface="Calibri"/>
              </a:rPr>
              <a:t>Most compatible with Phase B start (accelerated schedule);</a:t>
            </a:r>
            <a:endParaRPr dirty="0">
              <a:solidFill>
                <a:schemeClr val="tx1"/>
              </a:solidFill>
              <a:latin typeface="Calibri"/>
              <a:cs typeface="Calibri"/>
            </a:endParaRPr>
          </a:p>
          <a:p>
            <a:pPr marL="457200" lvl="0" indent="-342900" algn="just" rtl="0">
              <a:spcBef>
                <a:spcPts val="0"/>
              </a:spcBef>
              <a:spcAft>
                <a:spcPts val="0"/>
              </a:spcAft>
              <a:buSzPts val="1800"/>
              <a:buChar char="➔"/>
            </a:pPr>
            <a:r>
              <a:rPr lang="en" dirty="0">
                <a:solidFill>
                  <a:srgbClr val="3366FF"/>
                </a:solidFill>
                <a:latin typeface="Calibri"/>
                <a:cs typeface="Calibri"/>
              </a:rPr>
              <a:t>High TRL, Lowered risk.</a:t>
            </a:r>
            <a:endParaRPr dirty="0">
              <a:solidFill>
                <a:srgbClr val="3366FF"/>
              </a:solidFill>
              <a:latin typeface="Calibri"/>
              <a:cs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COSIE </a:t>
            </a:r>
            <a:r>
              <a:rPr lang="en-US" dirty="0"/>
              <a:t>TSIS-based Design</a:t>
            </a:r>
            <a:endParaRPr dirty="0"/>
          </a:p>
        </p:txBody>
      </p:sp>
      <p:sp>
        <p:nvSpPr>
          <p:cNvPr id="194" name="Google Shape;194;p27"/>
          <p:cNvSpPr txBox="1">
            <a:spLocks noGrp="1"/>
          </p:cNvSpPr>
          <p:nvPr>
            <p:ph type="body" idx="1"/>
          </p:nvPr>
        </p:nvSpPr>
        <p:spPr>
          <a:xfrm>
            <a:off x="250839" y="813776"/>
            <a:ext cx="4212611" cy="517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solidFill>
                  <a:srgbClr val="3366FF"/>
                </a:solidFill>
                <a:latin typeface="Calibri"/>
                <a:cs typeface="Calibri"/>
              </a:rPr>
              <a:t>The COSIE system consists of a nearly identical pointing platform to the TSIS pointing platform with the COSIE instrument replacing the TSIS instrument.  </a:t>
            </a:r>
          </a:p>
          <a:p>
            <a:pPr marL="0" lvl="0" indent="0" algn="just" rtl="0">
              <a:spcBef>
                <a:spcPts val="0"/>
              </a:spcBef>
              <a:spcAft>
                <a:spcPts val="0"/>
              </a:spcAft>
              <a:buNone/>
            </a:pPr>
            <a:endParaRPr lang="en-US" sz="1600" dirty="0">
              <a:solidFill>
                <a:srgbClr val="000000"/>
              </a:solidFill>
              <a:latin typeface="Calibri"/>
              <a:cs typeface="Calibri"/>
            </a:endParaRPr>
          </a:p>
          <a:p>
            <a:pPr marL="0" lvl="0" indent="0" algn="just" rtl="0">
              <a:spcBef>
                <a:spcPts val="0"/>
              </a:spcBef>
              <a:spcAft>
                <a:spcPts val="0"/>
              </a:spcAft>
              <a:buNone/>
            </a:pPr>
            <a:r>
              <a:rPr lang="en-US" sz="1600" dirty="0">
                <a:solidFill>
                  <a:srgbClr val="000000"/>
                </a:solidFill>
                <a:latin typeface="Calibri"/>
                <a:cs typeface="Calibri"/>
              </a:rPr>
              <a:t>The only change to the pointing platform design is the location of the launch towers in order to  accommodate the COSIE instrument in the stowed position (i.e., reduce launch volume exceedance).</a:t>
            </a:r>
          </a:p>
          <a:p>
            <a:pPr marL="0" lvl="0" indent="0" algn="just" rtl="0">
              <a:spcBef>
                <a:spcPts val="0"/>
              </a:spcBef>
              <a:spcAft>
                <a:spcPts val="0"/>
              </a:spcAft>
              <a:buNone/>
            </a:pPr>
            <a:endParaRPr lang="en-US" sz="1600" dirty="0">
              <a:solidFill>
                <a:srgbClr val="000000"/>
              </a:solidFill>
              <a:latin typeface="Calibri"/>
              <a:cs typeface="Calibri"/>
            </a:endParaRPr>
          </a:p>
          <a:p>
            <a:pPr marL="0" lvl="0" indent="0" algn="just" rtl="0">
              <a:spcBef>
                <a:spcPts val="0"/>
              </a:spcBef>
              <a:spcAft>
                <a:spcPts val="0"/>
              </a:spcAft>
              <a:buNone/>
            </a:pPr>
            <a:r>
              <a:rPr lang="en-US" sz="1600" b="1" u="sng" dirty="0">
                <a:solidFill>
                  <a:srgbClr val="EE4000"/>
                </a:solidFill>
                <a:latin typeface="Calibri"/>
                <a:cs typeface="Calibri"/>
              </a:rPr>
              <a:t>Advantages:</a:t>
            </a:r>
          </a:p>
          <a:p>
            <a:pPr marL="0" lvl="0" indent="0" algn="just" rtl="0">
              <a:spcBef>
                <a:spcPts val="0"/>
              </a:spcBef>
              <a:spcAft>
                <a:spcPts val="0"/>
              </a:spcAft>
              <a:buNone/>
            </a:pPr>
            <a:endParaRPr lang="en-US" sz="1600" b="1" dirty="0">
              <a:solidFill>
                <a:srgbClr val="000000"/>
              </a:solidFill>
              <a:latin typeface="Calibri"/>
              <a:cs typeface="Calibri"/>
            </a:endParaRPr>
          </a:p>
          <a:p>
            <a:pPr marL="285750" lvl="0" indent="-285750" algn="just" rtl="0">
              <a:spcBef>
                <a:spcPts val="0"/>
              </a:spcBef>
              <a:spcAft>
                <a:spcPts val="0"/>
              </a:spcAft>
              <a:buFont typeface="Wingdings" charset="2"/>
              <a:buChar char="ü"/>
            </a:pPr>
            <a:r>
              <a:rPr lang="en-US" sz="1600" dirty="0">
                <a:solidFill>
                  <a:srgbClr val="000000"/>
                </a:solidFill>
                <a:latin typeface="Calibri"/>
                <a:cs typeface="Calibri"/>
              </a:rPr>
              <a:t>Flight-proven design that meets COSIE pointing requirements</a:t>
            </a:r>
          </a:p>
          <a:p>
            <a:pPr marL="285750" lvl="0" indent="-285750" algn="just" rtl="0">
              <a:spcBef>
                <a:spcPts val="0"/>
              </a:spcBef>
              <a:spcAft>
                <a:spcPts val="0"/>
              </a:spcAft>
              <a:buFont typeface="Wingdings" charset="2"/>
              <a:buChar char="ü"/>
            </a:pPr>
            <a:r>
              <a:rPr lang="en-US" sz="1600" dirty="0">
                <a:solidFill>
                  <a:srgbClr val="000000"/>
                </a:solidFill>
                <a:latin typeface="Calibri"/>
                <a:cs typeface="Calibri"/>
              </a:rPr>
              <a:t>High TRL</a:t>
            </a:r>
          </a:p>
          <a:p>
            <a:pPr marL="285750" lvl="0" indent="-285750" algn="just" rtl="0">
              <a:spcBef>
                <a:spcPts val="0"/>
              </a:spcBef>
              <a:spcAft>
                <a:spcPts val="0"/>
              </a:spcAft>
              <a:buFont typeface="Wingdings" charset="2"/>
              <a:buChar char="ü"/>
            </a:pPr>
            <a:r>
              <a:rPr lang="en-US" sz="1600" dirty="0">
                <a:solidFill>
                  <a:srgbClr val="000000"/>
                </a:solidFill>
                <a:latin typeface="Calibri"/>
                <a:cs typeface="Calibri"/>
              </a:rPr>
              <a:t>Meets Phase B start schedule</a:t>
            </a:r>
          </a:p>
          <a:p>
            <a:pPr marL="285750" lvl="0" indent="-285750" algn="just" rtl="0">
              <a:spcBef>
                <a:spcPts val="0"/>
              </a:spcBef>
              <a:spcAft>
                <a:spcPts val="0"/>
              </a:spcAft>
              <a:buFont typeface="Wingdings" charset="2"/>
              <a:buChar char="Ø"/>
            </a:pPr>
            <a:endParaRPr sz="1600" dirty="0">
              <a:solidFill>
                <a:srgbClr val="000000"/>
              </a:solidFill>
              <a:latin typeface="Calibri"/>
              <a:cs typeface="Calibri"/>
            </a:endParaRPr>
          </a:p>
        </p:txBody>
      </p:sp>
      <p:grpSp>
        <p:nvGrpSpPr>
          <p:cNvPr id="7" name="Group 6"/>
          <p:cNvGrpSpPr/>
          <p:nvPr/>
        </p:nvGrpSpPr>
        <p:grpSpPr>
          <a:xfrm>
            <a:off x="4715565" y="980550"/>
            <a:ext cx="4220667" cy="3539558"/>
            <a:chOff x="4808945" y="933855"/>
            <a:chExt cx="4220667" cy="3539558"/>
          </a:xfrm>
        </p:grpSpPr>
        <p:grpSp>
          <p:nvGrpSpPr>
            <p:cNvPr id="5" name="Group 4"/>
            <p:cNvGrpSpPr/>
            <p:nvPr/>
          </p:nvGrpSpPr>
          <p:grpSpPr>
            <a:xfrm>
              <a:off x="4808954" y="933855"/>
              <a:ext cx="4220658" cy="3539558"/>
              <a:chOff x="4808954" y="933855"/>
              <a:chExt cx="4220658" cy="3539558"/>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781"/>
              <a:stretch/>
            </p:blipFill>
            <p:spPr>
              <a:xfrm>
                <a:off x="5030954" y="936289"/>
                <a:ext cx="3998658" cy="3537124"/>
              </a:xfrm>
              <a:prstGeom prst="rect">
                <a:avLst/>
              </a:prstGeom>
            </p:spPr>
          </p:pic>
          <p:sp>
            <p:nvSpPr>
              <p:cNvPr id="4" name="TextBox 3"/>
              <p:cNvSpPr txBox="1"/>
              <p:nvPr/>
            </p:nvSpPr>
            <p:spPr>
              <a:xfrm>
                <a:off x="4808954" y="933855"/>
                <a:ext cx="1802188" cy="523220"/>
              </a:xfrm>
              <a:prstGeom prst="rect">
                <a:avLst/>
              </a:prstGeom>
              <a:noFill/>
            </p:spPr>
            <p:txBody>
              <a:bodyPr wrap="square" rtlCol="0">
                <a:spAutoFit/>
              </a:bodyPr>
              <a:lstStyle/>
              <a:p>
                <a:r>
                  <a:rPr lang="en-US" dirty="0">
                    <a:latin typeface="Calibri"/>
                    <a:cs typeface="Calibri"/>
                  </a:rPr>
                  <a:t>TSIS Instrument + Pointing Platform</a:t>
                </a:r>
              </a:p>
            </p:txBody>
          </p:sp>
        </p:grpSp>
        <p:sp>
          <p:nvSpPr>
            <p:cNvPr id="14" name="Rectangle 13"/>
            <p:cNvSpPr>
              <a:spLocks noChangeAspect="1"/>
            </p:cNvSpPr>
            <p:nvPr/>
          </p:nvSpPr>
          <p:spPr>
            <a:xfrm>
              <a:off x="4808945" y="933855"/>
              <a:ext cx="4220667" cy="353931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09376"/>
            <a:ext cx="8520600" cy="2839148"/>
          </a:xfrm>
        </p:spPr>
        <p:txBody>
          <a:bodyPr/>
          <a:lstStyle/>
          <a:p>
            <a:r>
              <a:rPr lang="en-US" dirty="0">
                <a:latin typeface="Avenir Heavy"/>
                <a:cs typeface="Avenir Heavy"/>
              </a:rPr>
              <a:t>COSIE Pointing Platform</a:t>
            </a:r>
            <a:br>
              <a:rPr lang="en-US" dirty="0">
                <a:latin typeface="Avenir Heavy"/>
                <a:cs typeface="Avenir Heavy"/>
              </a:rPr>
            </a:br>
            <a:r>
              <a:rPr lang="en-US" dirty="0">
                <a:latin typeface="Avenir Heavy"/>
                <a:cs typeface="Avenir Heavy"/>
              </a:rPr>
              <a:t/>
            </a:r>
            <a:br>
              <a:rPr lang="en-US" dirty="0">
                <a:latin typeface="Avenir Heavy"/>
                <a:cs typeface="Avenir Heavy"/>
              </a:rPr>
            </a:br>
            <a:r>
              <a:rPr lang="en-US" sz="2800" dirty="0">
                <a:solidFill>
                  <a:srgbClr val="3366FF"/>
                </a:solidFill>
                <a:latin typeface="Avenir Heavy"/>
                <a:cs typeface="Avenir Heavy"/>
              </a:rPr>
              <a:t>Life Cycle, Launch, Deploy, Stow</a:t>
            </a:r>
            <a:endParaRPr lang="en-US" dirty="0">
              <a:solidFill>
                <a:srgbClr val="3366FF"/>
              </a:solidFill>
              <a:latin typeface="Avenir Heavy"/>
              <a:cs typeface="Avenir Heavy"/>
            </a:endParaRPr>
          </a:p>
        </p:txBody>
      </p:sp>
    </p:spTree>
    <p:extLst>
      <p:ext uri="{BB962C8B-B14F-4D97-AF65-F5344CB8AC3E}">
        <p14:creationId xmlns:p14="http://schemas.microsoft.com/office/powerpoint/2010/main" val="1191309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COSIE Concept of Operations</a:t>
            </a:r>
            <a:endParaRPr/>
          </a:p>
        </p:txBody>
      </p:sp>
      <p:sp>
        <p:nvSpPr>
          <p:cNvPr id="388" name="Google Shape;388;p45"/>
          <p:cNvSpPr txBox="1">
            <a:spLocks noGrp="1"/>
          </p:cNvSpPr>
          <p:nvPr>
            <p:ph type="body" idx="1"/>
          </p:nvPr>
        </p:nvSpPr>
        <p:spPr>
          <a:xfrm>
            <a:off x="311700" y="5417084"/>
            <a:ext cx="8520600" cy="10416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2060"/>
                </a:solidFill>
                <a:latin typeface="Calibri"/>
                <a:cs typeface="Calibri"/>
              </a:rPr>
              <a:t>JSC collaboration required to assess SSRMS operations.</a:t>
            </a:r>
            <a:endParaRPr lang="en-US" dirty="0">
              <a:solidFill>
                <a:srgbClr val="002060"/>
              </a:solidFill>
              <a:latin typeface="Calibri"/>
              <a:cs typeface="Calibri"/>
            </a:endParaRPr>
          </a:p>
          <a:p>
            <a:pPr marL="0" lvl="0" indent="0" algn="ctr" rtl="0">
              <a:spcBef>
                <a:spcPts val="0"/>
              </a:spcBef>
              <a:spcAft>
                <a:spcPts val="0"/>
              </a:spcAft>
              <a:buNone/>
            </a:pPr>
            <a:r>
              <a:rPr lang="en-US" dirty="0">
                <a:solidFill>
                  <a:srgbClr val="0000FF"/>
                </a:solidFill>
                <a:latin typeface="Calibri"/>
                <a:cs typeface="Calibri"/>
              </a:rPr>
              <a:t>Note:  The SpaceX Dragon Trunk is used here as an example of a suitable Commercial Resupply Services 2 (CRS 2) vehicle.</a:t>
            </a:r>
            <a:endParaRPr dirty="0">
              <a:solidFill>
                <a:srgbClr val="0000FF"/>
              </a:solidFill>
              <a:latin typeface="Calibri"/>
              <a:cs typeface="Calibri"/>
            </a:endParaRPr>
          </a:p>
        </p:txBody>
      </p:sp>
      <p:grpSp>
        <p:nvGrpSpPr>
          <p:cNvPr id="4" name="Group 3"/>
          <p:cNvGrpSpPr/>
          <p:nvPr/>
        </p:nvGrpSpPr>
        <p:grpSpPr>
          <a:xfrm>
            <a:off x="296067" y="876937"/>
            <a:ext cx="8601533" cy="4646860"/>
            <a:chOff x="296067" y="876937"/>
            <a:chExt cx="8601533" cy="4646860"/>
          </a:xfrm>
        </p:grpSpPr>
        <p:grpSp>
          <p:nvGrpSpPr>
            <p:cNvPr id="6" name="Group 5"/>
            <p:cNvGrpSpPr/>
            <p:nvPr/>
          </p:nvGrpSpPr>
          <p:grpSpPr>
            <a:xfrm>
              <a:off x="318075" y="876937"/>
              <a:ext cx="8507855" cy="4613685"/>
              <a:chOff x="318075" y="915892"/>
              <a:chExt cx="8507855" cy="4613685"/>
            </a:xfrm>
          </p:grpSpPr>
          <p:pic>
            <p:nvPicPr>
              <p:cNvPr id="393" name="Google Shape;393;p45"/>
              <p:cNvPicPr preferRelativeResize="0"/>
              <p:nvPr/>
            </p:nvPicPr>
            <p:blipFill>
              <a:blip r:embed="rId3">
                <a:alphaModFix/>
              </a:blip>
              <a:stretch>
                <a:fillRect/>
              </a:stretch>
            </p:blipFill>
            <p:spPr>
              <a:xfrm>
                <a:off x="3333975" y="1828850"/>
                <a:ext cx="830071" cy="763500"/>
              </a:xfrm>
              <a:prstGeom prst="rect">
                <a:avLst/>
              </a:prstGeom>
              <a:noFill/>
              <a:ln>
                <a:noFill/>
              </a:ln>
            </p:spPr>
          </p:pic>
          <p:pic>
            <p:nvPicPr>
              <p:cNvPr id="394" name="Google Shape;394;p45"/>
              <p:cNvPicPr preferRelativeResize="0"/>
              <p:nvPr/>
            </p:nvPicPr>
            <p:blipFill>
              <a:blip r:embed="rId3">
                <a:alphaModFix/>
              </a:blip>
              <a:stretch>
                <a:fillRect/>
              </a:stretch>
            </p:blipFill>
            <p:spPr>
              <a:xfrm>
                <a:off x="7423225" y="1637925"/>
                <a:ext cx="1148600" cy="1056475"/>
              </a:xfrm>
              <a:prstGeom prst="rect">
                <a:avLst/>
              </a:prstGeom>
              <a:noFill/>
              <a:ln>
                <a:noFill/>
              </a:ln>
            </p:spPr>
          </p:pic>
          <p:pic>
            <p:nvPicPr>
              <p:cNvPr id="390" name="Google Shape;390;p45"/>
              <p:cNvPicPr preferRelativeResize="0"/>
              <p:nvPr/>
            </p:nvPicPr>
            <p:blipFill>
              <a:blip r:embed="rId4">
                <a:alphaModFix/>
              </a:blip>
              <a:stretch>
                <a:fillRect/>
              </a:stretch>
            </p:blipFill>
            <p:spPr>
              <a:xfrm>
                <a:off x="318075" y="915892"/>
                <a:ext cx="8507855" cy="4613685"/>
              </a:xfrm>
              <a:prstGeom prst="rect">
                <a:avLst/>
              </a:prstGeom>
              <a:noFill/>
              <a:ln>
                <a:noFill/>
              </a:ln>
            </p:spPr>
          </p:pic>
          <p:sp>
            <p:nvSpPr>
              <p:cNvPr id="391" name="Google Shape;391;p45"/>
              <p:cNvSpPr txBox="1"/>
              <p:nvPr/>
            </p:nvSpPr>
            <p:spPr>
              <a:xfrm>
                <a:off x="780200" y="915900"/>
                <a:ext cx="1815900" cy="409800"/>
              </a:xfrm>
              <a:prstGeom prst="rect">
                <a:avLst/>
              </a:prstGeom>
              <a:solidFill>
                <a:srgbClr val="FFFFFF"/>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900"/>
                  <a:t>COSIE mounted on FRAM for delivery and ISS operations</a:t>
                </a:r>
                <a:endParaRPr sz="900"/>
              </a:p>
            </p:txBody>
          </p:sp>
          <p:grpSp>
            <p:nvGrpSpPr>
              <p:cNvPr id="3" name="Group 2"/>
              <p:cNvGrpSpPr/>
              <p:nvPr/>
            </p:nvGrpSpPr>
            <p:grpSpPr>
              <a:xfrm>
                <a:off x="1631673" y="1382846"/>
                <a:ext cx="533963" cy="521208"/>
                <a:chOff x="2982023" y="1029196"/>
                <a:chExt cx="533963" cy="521208"/>
              </a:xfrm>
            </p:grpSpPr>
            <p:sp>
              <p:nvSpPr>
                <p:cNvPr id="2" name="Rectangle 1"/>
                <p:cNvSpPr/>
                <p:nvPr/>
              </p:nvSpPr>
              <p:spPr>
                <a:xfrm>
                  <a:off x="2982023" y="1036838"/>
                  <a:ext cx="530495" cy="50636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7698" y="1029196"/>
                  <a:ext cx="518288" cy="521208"/>
                </a:xfrm>
                <a:prstGeom prst="rect">
                  <a:avLst/>
                </a:prstGeom>
              </p:spPr>
            </p:pic>
          </p:grpSp>
          <p:grpSp>
            <p:nvGrpSpPr>
              <p:cNvPr id="21" name="Group 20"/>
              <p:cNvGrpSpPr>
                <a:grpSpLocks noChangeAspect="1"/>
              </p:cNvGrpSpPr>
              <p:nvPr/>
            </p:nvGrpSpPr>
            <p:grpSpPr>
              <a:xfrm>
                <a:off x="3343725" y="1832551"/>
                <a:ext cx="909568" cy="914400"/>
                <a:chOff x="2982023" y="1029196"/>
                <a:chExt cx="533963" cy="521208"/>
              </a:xfrm>
            </p:grpSpPr>
            <p:sp>
              <p:nvSpPr>
                <p:cNvPr id="22" name="Rectangle 21"/>
                <p:cNvSpPr/>
                <p:nvPr/>
              </p:nvSpPr>
              <p:spPr>
                <a:xfrm>
                  <a:off x="2982023" y="1036838"/>
                  <a:ext cx="530495" cy="50636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50267">
                  <a:off x="2997698" y="1029196"/>
                  <a:ext cx="518288" cy="521208"/>
                </a:xfrm>
                <a:prstGeom prst="rect">
                  <a:avLst/>
                </a:prstGeom>
              </p:spPr>
            </p:pic>
          </p:grpSp>
          <p:grpSp>
            <p:nvGrpSpPr>
              <p:cNvPr id="27" name="Group 26"/>
              <p:cNvGrpSpPr>
                <a:grpSpLocks noChangeAspect="1"/>
              </p:cNvGrpSpPr>
              <p:nvPr/>
            </p:nvGrpSpPr>
            <p:grpSpPr>
              <a:xfrm>
                <a:off x="7443003" y="1715579"/>
                <a:ext cx="1136209" cy="967027"/>
                <a:chOff x="2911415" y="1036838"/>
                <a:chExt cx="671712" cy="555087"/>
              </a:xfrm>
            </p:grpSpPr>
            <p:sp>
              <p:nvSpPr>
                <p:cNvPr id="28" name="Rectangle 27"/>
                <p:cNvSpPr/>
                <p:nvPr/>
              </p:nvSpPr>
              <p:spPr>
                <a:xfrm>
                  <a:off x="2911415" y="1036838"/>
                  <a:ext cx="671712" cy="50636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79123">
                  <a:off x="2983443" y="1070717"/>
                  <a:ext cx="518288" cy="521208"/>
                </a:xfrm>
                <a:prstGeom prst="rect">
                  <a:avLst/>
                </a:prstGeom>
              </p:spPr>
            </p:pic>
          </p:grpSp>
          <p:pic>
            <p:nvPicPr>
              <p:cNvPr id="33" name="Picture 3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8042" y="1149498"/>
                <a:ext cx="466886" cy="469519"/>
              </a:xfrm>
              <a:prstGeom prst="rect">
                <a:avLst/>
              </a:prstGeom>
            </p:spPr>
          </p:pic>
          <p:pic>
            <p:nvPicPr>
              <p:cNvPr id="34" name="Picture 3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5329168" y="2779774"/>
                <a:ext cx="425982" cy="428383"/>
              </a:xfrm>
              <a:prstGeom prst="rect">
                <a:avLst/>
              </a:prstGeom>
            </p:spPr>
          </p:pic>
        </p:grpSp>
        <p:sp>
          <p:nvSpPr>
            <p:cNvPr id="20" name="Rectangle 19"/>
            <p:cNvSpPr/>
            <p:nvPr/>
          </p:nvSpPr>
          <p:spPr>
            <a:xfrm>
              <a:off x="296067" y="919334"/>
              <a:ext cx="8601533" cy="4604463"/>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1430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09376"/>
            <a:ext cx="8520600" cy="2839148"/>
          </a:xfrm>
        </p:spPr>
        <p:txBody>
          <a:bodyPr/>
          <a:lstStyle/>
          <a:p>
            <a:r>
              <a:rPr lang="en-US" dirty="0">
                <a:latin typeface="Avenir Heavy"/>
                <a:cs typeface="Avenir Heavy"/>
              </a:rPr>
              <a:t>COSIE Pointing Platform</a:t>
            </a:r>
            <a:br>
              <a:rPr lang="en-US" dirty="0">
                <a:latin typeface="Avenir Heavy"/>
                <a:cs typeface="Avenir Heavy"/>
              </a:rPr>
            </a:br>
            <a:r>
              <a:rPr lang="en-US" dirty="0">
                <a:latin typeface="Avenir Heavy"/>
                <a:cs typeface="Avenir Heavy"/>
              </a:rPr>
              <a:t/>
            </a:r>
            <a:br>
              <a:rPr lang="en-US" dirty="0">
                <a:latin typeface="Avenir Heavy"/>
                <a:cs typeface="Avenir Heavy"/>
              </a:rPr>
            </a:br>
            <a:r>
              <a:rPr lang="en-US" sz="2800" dirty="0">
                <a:solidFill>
                  <a:srgbClr val="3366FF"/>
                </a:solidFill>
                <a:latin typeface="Avenir Heavy"/>
                <a:cs typeface="Avenir Heavy"/>
              </a:rPr>
              <a:t>Deployed, Operational</a:t>
            </a:r>
            <a:endParaRPr lang="en-US" dirty="0">
              <a:solidFill>
                <a:srgbClr val="3366FF"/>
              </a:solidFill>
              <a:latin typeface="Avenir Heavy"/>
              <a:cs typeface="Avenir Heavy"/>
            </a:endParaRPr>
          </a:p>
        </p:txBody>
      </p:sp>
    </p:spTree>
    <p:extLst>
      <p:ext uri="{BB962C8B-B14F-4D97-AF65-F5344CB8AC3E}">
        <p14:creationId xmlns:p14="http://schemas.microsoft.com/office/powerpoint/2010/main" val="3701727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3"/>
          <p:cNvPicPr preferRelativeResize="0"/>
          <p:nvPr/>
        </p:nvPicPr>
        <p:blipFill rotWithShape="1">
          <a:blip r:embed="rId3">
            <a:alphaModFix/>
          </a:blip>
          <a:srcRect t="3759" b="10219"/>
          <a:stretch/>
        </p:blipFill>
        <p:spPr>
          <a:xfrm>
            <a:off x="1794064" y="1940725"/>
            <a:ext cx="5555872" cy="4513449"/>
          </a:xfrm>
          <a:prstGeom prst="rect">
            <a:avLst/>
          </a:prstGeom>
          <a:noFill/>
          <a:ln>
            <a:noFill/>
          </a:ln>
        </p:spPr>
      </p:pic>
      <p:sp>
        <p:nvSpPr>
          <p:cNvPr id="286" name="Google Shape;286;p33"/>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COSIE </a:t>
            </a:r>
            <a:r>
              <a:rPr lang="en" dirty="0"/>
              <a:t>Configuration - ELC 3</a:t>
            </a:r>
            <a:r>
              <a:rPr lang="en-US" dirty="0"/>
              <a:t>-3</a:t>
            </a:r>
            <a:endParaRPr dirty="0"/>
          </a:p>
        </p:txBody>
      </p:sp>
      <p:sp>
        <p:nvSpPr>
          <p:cNvPr id="287" name="Google Shape;287;p33"/>
          <p:cNvSpPr txBox="1">
            <a:spLocks noGrp="1"/>
          </p:cNvSpPr>
          <p:nvPr>
            <p:ph type="body" idx="1"/>
          </p:nvPr>
        </p:nvSpPr>
        <p:spPr>
          <a:xfrm>
            <a:off x="311700" y="876098"/>
            <a:ext cx="8520600" cy="1175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dirty="0">
                <a:solidFill>
                  <a:srgbClr val="000000"/>
                </a:solidFill>
                <a:latin typeface="Calibri"/>
                <a:cs typeface="Calibri"/>
              </a:rPr>
              <a:t>COSIE on ELC will extend into the astronaut translation corridor, like TSIS. The instrument is shown in zenith viewing (eclipse park) position, with a zero degree roll angle.</a:t>
            </a:r>
            <a:endParaRPr dirty="0">
              <a:solidFill>
                <a:srgbClr val="000000"/>
              </a:solidFill>
              <a:latin typeface="Calibri"/>
              <a:cs typeface="Calibri"/>
            </a:endParaRPr>
          </a:p>
        </p:txBody>
      </p:sp>
    </p:spTree>
    <p:extLst>
      <p:ext uri="{BB962C8B-B14F-4D97-AF65-F5344CB8AC3E}">
        <p14:creationId xmlns:p14="http://schemas.microsoft.com/office/powerpoint/2010/main" val="2934384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09376"/>
            <a:ext cx="8520600" cy="2839148"/>
          </a:xfrm>
        </p:spPr>
        <p:txBody>
          <a:bodyPr/>
          <a:lstStyle/>
          <a:p>
            <a:r>
              <a:rPr lang="en-US" dirty="0">
                <a:latin typeface="Avenir Heavy"/>
                <a:cs typeface="Avenir Heavy"/>
              </a:rPr>
              <a:t>COSIE Pointing Platform</a:t>
            </a:r>
            <a:br>
              <a:rPr lang="en-US" dirty="0">
                <a:latin typeface="Avenir Heavy"/>
                <a:cs typeface="Avenir Heavy"/>
              </a:rPr>
            </a:br>
            <a:r>
              <a:rPr lang="en-US" dirty="0">
                <a:latin typeface="Avenir Heavy"/>
                <a:cs typeface="Avenir Heavy"/>
              </a:rPr>
              <a:t/>
            </a:r>
            <a:br>
              <a:rPr lang="en-US" dirty="0">
                <a:latin typeface="Avenir Heavy"/>
                <a:cs typeface="Avenir Heavy"/>
              </a:rPr>
            </a:br>
            <a:r>
              <a:rPr lang="en-US" sz="2800" dirty="0">
                <a:solidFill>
                  <a:srgbClr val="3366FF"/>
                </a:solidFill>
                <a:latin typeface="Avenir Heavy"/>
                <a:cs typeface="Avenir Heavy"/>
              </a:rPr>
              <a:t>Stability &amp; Visibilities</a:t>
            </a:r>
            <a:endParaRPr lang="en-US" dirty="0">
              <a:solidFill>
                <a:srgbClr val="3366FF"/>
              </a:solidFill>
              <a:latin typeface="Avenir Heavy"/>
              <a:cs typeface="Avenir Heavy"/>
            </a:endParaRPr>
          </a:p>
        </p:txBody>
      </p:sp>
    </p:spTree>
    <p:extLst>
      <p:ext uri="{BB962C8B-B14F-4D97-AF65-F5344CB8AC3E}">
        <p14:creationId xmlns:p14="http://schemas.microsoft.com/office/powerpoint/2010/main" val="3012333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2" name="Picture 1" descr="cosie_solar_viewing_time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5574"/>
            <a:ext cx="9144000" cy="5096256"/>
          </a:xfrm>
          <a:prstGeom prst="rect">
            <a:avLst/>
          </a:prstGeom>
        </p:spPr>
      </p:pic>
      <p:sp>
        <p:nvSpPr>
          <p:cNvPr id="362" name="Google Shape;362;p42"/>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COSIE Solar Viewing</a:t>
            </a:r>
            <a:endParaRPr dirty="0"/>
          </a:p>
        </p:txBody>
      </p:sp>
      <p:sp>
        <p:nvSpPr>
          <p:cNvPr id="363" name="Google Shape;363;p42"/>
          <p:cNvSpPr txBox="1">
            <a:spLocks noGrp="1"/>
          </p:cNvSpPr>
          <p:nvPr>
            <p:ph type="body" idx="1"/>
          </p:nvPr>
        </p:nvSpPr>
        <p:spPr>
          <a:xfrm>
            <a:off x="311700" y="891354"/>
            <a:ext cx="8520600" cy="4818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dirty="0">
                <a:solidFill>
                  <a:srgbClr val="000000"/>
                </a:solidFill>
                <a:latin typeface="Calibri"/>
                <a:cs typeface="Calibri"/>
              </a:rPr>
              <a:t>On &gt;96% of ISS orbits, COSIE will have at least 30 minutes of solar viewing time.</a:t>
            </a:r>
            <a:endParaRPr dirty="0">
              <a:solidFill>
                <a:srgbClr val="000000"/>
              </a:solidFill>
              <a:latin typeface="Calibri"/>
              <a:cs typeface="Calibri"/>
            </a:endParaRPr>
          </a:p>
        </p:txBody>
      </p:sp>
    </p:spTree>
    <p:extLst>
      <p:ext uri="{BB962C8B-B14F-4D97-AF65-F5344CB8AC3E}">
        <p14:creationId xmlns:p14="http://schemas.microsoft.com/office/powerpoint/2010/main" val="3009047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8"/>
          <p:cNvSpPr txBox="1">
            <a:spLocks noGrp="1"/>
          </p:cNvSpPr>
          <p:nvPr>
            <p:ph type="title"/>
          </p:nvPr>
        </p:nvSpPr>
        <p:spPr>
          <a:xfrm>
            <a:off x="311700" y="-8"/>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COSIE </a:t>
            </a:r>
            <a:r>
              <a:rPr lang="en" dirty="0"/>
              <a:t>Pointing Performance</a:t>
            </a:r>
            <a:endParaRPr dirty="0"/>
          </a:p>
        </p:txBody>
      </p:sp>
      <p:pic>
        <p:nvPicPr>
          <p:cNvPr id="336" name="Google Shape;336;p38"/>
          <p:cNvPicPr preferRelativeResize="0"/>
          <p:nvPr/>
        </p:nvPicPr>
        <p:blipFill>
          <a:blip r:embed="rId3">
            <a:alphaModFix/>
          </a:blip>
          <a:stretch>
            <a:fillRect/>
          </a:stretch>
        </p:blipFill>
        <p:spPr>
          <a:xfrm>
            <a:off x="2810998" y="919374"/>
            <a:ext cx="6158022" cy="4936823"/>
          </a:xfrm>
          <a:prstGeom prst="rect">
            <a:avLst/>
          </a:prstGeom>
          <a:noFill/>
          <a:ln>
            <a:noFill/>
          </a:ln>
        </p:spPr>
      </p:pic>
      <p:sp>
        <p:nvSpPr>
          <p:cNvPr id="337" name="Google Shape;337;p38"/>
          <p:cNvSpPr txBox="1">
            <a:spLocks noGrp="1"/>
          </p:cNvSpPr>
          <p:nvPr>
            <p:ph type="body" idx="1"/>
          </p:nvPr>
        </p:nvSpPr>
        <p:spPr>
          <a:xfrm>
            <a:off x="311700" y="1061125"/>
            <a:ext cx="2456126" cy="50307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solidFill>
                  <a:schemeClr val="tx1"/>
                </a:solidFill>
                <a:latin typeface="Calibri"/>
                <a:cs typeface="Calibri"/>
              </a:rPr>
              <a:t>Pointing performance requirements met by combination of the LASP coarse pointing system (pointing arm assembly on platform) together with the SAO fine pointing system (tip/tilt mechanism within the instrument).</a:t>
            </a:r>
            <a:endParaRPr dirty="0">
              <a:solidFill>
                <a:schemeClr val="tx1"/>
              </a:solidFill>
              <a:latin typeface="Calibri"/>
              <a:cs typeface="Calibri"/>
            </a:endParaRPr>
          </a:p>
        </p:txBody>
      </p:sp>
    </p:spTree>
    <p:extLst>
      <p:ext uri="{BB962C8B-B14F-4D97-AF65-F5344CB8AC3E}">
        <p14:creationId xmlns:p14="http://schemas.microsoft.com/office/powerpoint/2010/main" val="1067246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COSIE Investigation Overview</a:t>
            </a:r>
          </a:p>
        </p:txBody>
      </p:sp>
      <p:sp>
        <p:nvSpPr>
          <p:cNvPr id="17" name="TextBox 16"/>
          <p:cNvSpPr txBox="1"/>
          <p:nvPr/>
        </p:nvSpPr>
        <p:spPr>
          <a:xfrm>
            <a:off x="5571066" y="879475"/>
            <a:ext cx="3395133" cy="2554545"/>
          </a:xfrm>
          <a:prstGeom prst="rect">
            <a:avLst/>
          </a:prstGeom>
          <a:noFill/>
        </p:spPr>
        <p:txBody>
          <a:bodyPr wrap="square" rtlCol="0">
            <a:spAutoFit/>
          </a:bodyPr>
          <a:lstStyle/>
          <a:p>
            <a:pPr algn="just"/>
            <a:r>
              <a:rPr lang="en-US" sz="1600" dirty="0">
                <a:effectLst/>
                <a:latin typeface="Avenir Next Condensed Regular"/>
                <a:cs typeface="Avenir Next Condensed Regular"/>
              </a:rPr>
              <a:t>COSIE achieves </a:t>
            </a:r>
            <a:r>
              <a:rPr lang="en-US" sz="1600" dirty="0" smtClean="0">
                <a:effectLst/>
                <a:latin typeface="Avenir Next Condensed Regular"/>
                <a:cs typeface="Avenir Next Condensed Regular"/>
              </a:rPr>
              <a:t>high </a:t>
            </a:r>
            <a:r>
              <a:rPr lang="en-US" sz="1600" dirty="0">
                <a:effectLst/>
                <a:latin typeface="Avenir Next Condensed Regular"/>
                <a:cs typeface="Avenir Next Condensed Regular"/>
              </a:rPr>
              <a:t>sensitivity by combining a prime focus telescope, high reflectance coatings, a passband with multiple bright lines, and improved entrance and focal plane </a:t>
            </a:r>
            <a:r>
              <a:rPr lang="en-US" sz="1600" dirty="0" smtClean="0">
                <a:effectLst/>
                <a:latin typeface="Avenir Next Condensed Regular"/>
                <a:cs typeface="Avenir Next Condensed Regular"/>
              </a:rPr>
              <a:t>filters</a:t>
            </a:r>
            <a:r>
              <a:rPr lang="en-US" sz="1600" dirty="0">
                <a:effectLst/>
                <a:latin typeface="Avenir Next Condensed Regular"/>
                <a:cs typeface="Avenir Next Condensed Regular"/>
              </a:rPr>
              <a:t>. </a:t>
            </a:r>
            <a:endParaRPr lang="en-US" sz="1600" dirty="0" smtClean="0">
              <a:effectLst/>
              <a:latin typeface="Avenir Next Condensed Regular"/>
              <a:cs typeface="Avenir Next Condensed Regular"/>
            </a:endParaRPr>
          </a:p>
          <a:p>
            <a:pPr algn="just"/>
            <a:endParaRPr lang="en-US" sz="1600" b="1" dirty="0">
              <a:solidFill>
                <a:srgbClr val="3366FF"/>
              </a:solidFill>
              <a:latin typeface="Avenir Next Condensed Regular"/>
              <a:cs typeface="Avenir Heavy"/>
            </a:endParaRPr>
          </a:p>
          <a:p>
            <a:pPr algn="just"/>
            <a:r>
              <a:rPr lang="en-US" sz="1600" b="1" dirty="0" smtClean="0">
                <a:solidFill>
                  <a:srgbClr val="3366FF"/>
                </a:solidFill>
                <a:effectLst/>
                <a:latin typeface="Avenir Heavy"/>
                <a:cs typeface="Avenir Heavy"/>
              </a:rPr>
              <a:t>COSIE </a:t>
            </a:r>
            <a:r>
              <a:rPr lang="en-US" sz="1600" b="1" dirty="0">
                <a:solidFill>
                  <a:srgbClr val="3366FF"/>
                </a:solidFill>
                <a:effectLst/>
                <a:latin typeface="Avenir Heavy"/>
                <a:cs typeface="Avenir Heavy"/>
              </a:rPr>
              <a:t>has ~</a:t>
            </a:r>
            <a:r>
              <a:rPr lang="en-US" sz="1600" b="1" dirty="0">
                <a:solidFill>
                  <a:srgbClr val="3366FF"/>
                </a:solidFill>
                <a:latin typeface="Avenir Heavy"/>
                <a:cs typeface="Avenir Heavy"/>
              </a:rPr>
              <a:t>500</a:t>
            </a:r>
            <a:r>
              <a:rPr lang="en-US" sz="1600" b="1" dirty="0">
                <a:solidFill>
                  <a:srgbClr val="3366FF"/>
                </a:solidFill>
                <a:effectLst/>
                <a:latin typeface="Avenir Heavy"/>
                <a:cs typeface="Avenir Heavy"/>
              </a:rPr>
              <a:t>x </a:t>
            </a:r>
            <a:r>
              <a:rPr lang="en-US" sz="1600" b="1" dirty="0" smtClean="0">
                <a:solidFill>
                  <a:srgbClr val="3366FF"/>
                </a:solidFill>
                <a:effectLst/>
                <a:latin typeface="Avenir Heavy"/>
                <a:cs typeface="Avenir Heavy"/>
              </a:rPr>
              <a:t>higher sensitivity than a typical </a:t>
            </a:r>
            <a:r>
              <a:rPr lang="en-US" sz="1600" b="1" dirty="0">
                <a:solidFill>
                  <a:srgbClr val="3366FF"/>
                </a:solidFill>
                <a:effectLst/>
                <a:latin typeface="Avenir Heavy"/>
                <a:cs typeface="Avenir Heavy"/>
              </a:rPr>
              <a:t>AIA EUV image. </a:t>
            </a:r>
          </a:p>
        </p:txBody>
      </p:sp>
      <p:sp>
        <p:nvSpPr>
          <p:cNvPr id="20" name="Rectangle 19"/>
          <p:cNvSpPr>
            <a:spLocks noChangeAspect="1"/>
          </p:cNvSpPr>
          <p:nvPr/>
        </p:nvSpPr>
        <p:spPr>
          <a:xfrm>
            <a:off x="5554089" y="884512"/>
            <a:ext cx="3412110" cy="249299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Condensed Regular"/>
              <a:cs typeface="Avenir Next Condensed Regular"/>
            </a:endParaRPr>
          </a:p>
        </p:txBody>
      </p:sp>
      <p:pic>
        <p:nvPicPr>
          <p:cNvPr id="21" name="Google Shape;142;p23"/>
          <p:cNvPicPr preferRelativeResize="0">
            <a:picLocks noChangeAspect="1"/>
          </p:cNvPicPr>
          <p:nvPr/>
        </p:nvPicPr>
        <p:blipFill>
          <a:blip r:embed="rId2">
            <a:alphaModFix/>
          </a:blip>
          <a:stretch>
            <a:fillRect/>
          </a:stretch>
        </p:blipFill>
        <p:spPr>
          <a:xfrm>
            <a:off x="166673" y="1421199"/>
            <a:ext cx="5228030" cy="4182424"/>
          </a:xfrm>
          <a:prstGeom prst="rect">
            <a:avLst/>
          </a:prstGeom>
          <a:ln w="19050" cmpd="sng">
            <a:solidFill>
              <a:srgbClr val="660066"/>
            </a:solidFill>
          </a:ln>
          <a:effectLst>
            <a:outerShdw blurRad="190500" algn="tl" rotWithShape="0">
              <a:srgbClr val="000000">
                <a:alpha val="70000"/>
              </a:srgbClr>
            </a:outerShdw>
          </a:effectLst>
        </p:spPr>
      </p:pic>
      <p:grpSp>
        <p:nvGrpSpPr>
          <p:cNvPr id="23" name="Group 22"/>
          <p:cNvGrpSpPr/>
          <p:nvPr/>
        </p:nvGrpSpPr>
        <p:grpSpPr>
          <a:xfrm>
            <a:off x="5645433" y="3498522"/>
            <a:ext cx="3320766" cy="2927683"/>
            <a:chOff x="6373060" y="956896"/>
            <a:chExt cx="3042466" cy="2370569"/>
          </a:xfrm>
        </p:grpSpPr>
        <p:sp>
          <p:nvSpPr>
            <p:cNvPr id="24" name="Rectangle 23"/>
            <p:cNvSpPr>
              <a:spLocks noChangeAspect="1"/>
            </p:cNvSpPr>
            <p:nvPr/>
          </p:nvSpPr>
          <p:spPr>
            <a:xfrm>
              <a:off x="6373060" y="956896"/>
              <a:ext cx="3042466" cy="237056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Condensed Regular"/>
                <a:cs typeface="Avenir Next Condensed Regular"/>
              </a:endParaRPr>
            </a:p>
          </p:txBody>
        </p:sp>
        <p:sp>
          <p:nvSpPr>
            <p:cNvPr id="25" name="TextBox 24"/>
            <p:cNvSpPr txBox="1"/>
            <p:nvPr/>
          </p:nvSpPr>
          <p:spPr>
            <a:xfrm>
              <a:off x="6504357" y="2616122"/>
              <a:ext cx="2854312" cy="601430"/>
            </a:xfrm>
            <a:prstGeom prst="rect">
              <a:avLst/>
            </a:prstGeom>
            <a:noFill/>
          </p:spPr>
          <p:txBody>
            <a:bodyPr wrap="square" rtlCol="0">
              <a:spAutoFit/>
            </a:bodyPr>
            <a:lstStyle/>
            <a:p>
              <a:r>
                <a:rPr lang="en-US" sz="1300" dirty="0">
                  <a:latin typeface="Avenir Next Condensed Regular"/>
                  <a:cs typeface="Avenir Next Condensed Regular"/>
                </a:rPr>
                <a:t>COSIE passband / spectra based on AR core loop observations made by the Hinode </a:t>
              </a:r>
              <a:r>
                <a:rPr lang="en-US" sz="1300" dirty="0" smtClean="0">
                  <a:latin typeface="Avenir Next Condensed Regular"/>
                  <a:cs typeface="Avenir Next Condensed Regular"/>
                </a:rPr>
                <a:t>EIS </a:t>
              </a:r>
              <a:r>
                <a:rPr lang="en-US" sz="1300" dirty="0">
                  <a:latin typeface="Avenir Next Condensed Regular"/>
                  <a:cs typeface="Avenir Next Condensed Regular"/>
                </a:rPr>
                <a:t>(Del Zanna 2013).</a:t>
              </a:r>
            </a:p>
          </p:txBody>
        </p:sp>
      </p:grpSp>
      <p:sp>
        <p:nvSpPr>
          <p:cNvPr id="26" name="TextBox 25"/>
          <p:cNvSpPr txBox="1"/>
          <p:nvPr/>
        </p:nvSpPr>
        <p:spPr>
          <a:xfrm>
            <a:off x="417403" y="5177356"/>
            <a:ext cx="1469297" cy="307777"/>
          </a:xfrm>
          <a:prstGeom prst="rect">
            <a:avLst/>
          </a:prstGeom>
          <a:noFill/>
        </p:spPr>
        <p:txBody>
          <a:bodyPr wrap="none" rtlCol="0">
            <a:spAutoFit/>
          </a:bodyPr>
          <a:lstStyle/>
          <a:p>
            <a:r>
              <a:rPr lang="en-US" dirty="0">
                <a:latin typeface="Calibri"/>
                <a:cs typeface="Calibri"/>
              </a:rPr>
              <a:t>COSIE Instrument</a:t>
            </a:r>
          </a:p>
        </p:txBody>
      </p:sp>
      <p:pic>
        <p:nvPicPr>
          <p:cNvPr id="11" name="Picture 10" descr="Screen Shot 2018-09-20 at 11.26.11 AM.png"/>
          <p:cNvPicPr>
            <a:picLocks noChangeAspect="1"/>
          </p:cNvPicPr>
          <p:nvPr/>
        </p:nvPicPr>
        <p:blipFill rotWithShape="1">
          <a:blip r:embed="rId3">
            <a:extLst>
              <a:ext uri="{28A0092B-C50C-407E-A947-70E740481C1C}">
                <a14:useLocalDpi xmlns:a14="http://schemas.microsoft.com/office/drawing/2010/main" val="0"/>
              </a:ext>
            </a:extLst>
          </a:blip>
          <a:srcRect t="8321"/>
          <a:stretch/>
        </p:blipFill>
        <p:spPr>
          <a:xfrm>
            <a:off x="5921347" y="3558714"/>
            <a:ext cx="2726126" cy="2006191"/>
          </a:xfrm>
          <a:prstGeom prst="rect">
            <a:avLst/>
          </a:prstGeom>
        </p:spPr>
      </p:pic>
    </p:spTree>
    <p:extLst>
      <p:ext uri="{BB962C8B-B14F-4D97-AF65-F5344CB8AC3E}">
        <p14:creationId xmlns:p14="http://schemas.microsoft.com/office/powerpoint/2010/main" val="2933692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ew Grating-Flip Mirror Rotation _1s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791" r="30553"/>
          <a:stretch/>
        </p:blipFill>
        <p:spPr>
          <a:xfrm>
            <a:off x="6261082" y="2211999"/>
            <a:ext cx="2754216" cy="2647867"/>
          </a:xfrm>
          <a:prstGeom prst="rect">
            <a:avLst/>
          </a:prstGeom>
        </p:spPr>
      </p:pic>
      <p:sp>
        <p:nvSpPr>
          <p:cNvPr id="2" name="Title 1"/>
          <p:cNvSpPr>
            <a:spLocks noGrp="1"/>
          </p:cNvSpPr>
          <p:nvPr>
            <p:ph type="title"/>
          </p:nvPr>
        </p:nvSpPr>
        <p:spPr>
          <a:xfrm>
            <a:off x="311700" y="101600"/>
            <a:ext cx="8520600" cy="661892"/>
          </a:xfrm>
        </p:spPr>
        <p:txBody>
          <a:bodyPr/>
          <a:lstStyle/>
          <a:p>
            <a:r>
              <a:rPr lang="en-US" dirty="0"/>
              <a:t>COSIE </a:t>
            </a:r>
            <a:r>
              <a:rPr lang="en-US" dirty="0" smtClean="0"/>
              <a:t>Channel Selector</a:t>
            </a:r>
            <a:endParaRPr lang="en-US" dirty="0"/>
          </a:p>
        </p:txBody>
      </p:sp>
      <p:grpSp>
        <p:nvGrpSpPr>
          <p:cNvPr id="20" name="Group 19"/>
          <p:cNvGrpSpPr/>
          <p:nvPr/>
        </p:nvGrpSpPr>
        <p:grpSpPr>
          <a:xfrm>
            <a:off x="172408" y="1000606"/>
            <a:ext cx="2940241" cy="4779818"/>
            <a:chOff x="307880" y="1000606"/>
            <a:chExt cx="2940241" cy="4779818"/>
          </a:xfrm>
        </p:grpSpPr>
        <p:grpSp>
          <p:nvGrpSpPr>
            <p:cNvPr id="16" name="Group 15"/>
            <p:cNvGrpSpPr/>
            <p:nvPr/>
          </p:nvGrpSpPr>
          <p:grpSpPr>
            <a:xfrm>
              <a:off x="307880" y="1195033"/>
              <a:ext cx="2824787" cy="4368341"/>
              <a:chOff x="307880" y="1195033"/>
              <a:chExt cx="2824787" cy="4368341"/>
            </a:xfrm>
          </p:grpSpPr>
          <p:grpSp>
            <p:nvGrpSpPr>
              <p:cNvPr id="15" name="Group 14"/>
              <p:cNvGrpSpPr/>
              <p:nvPr/>
            </p:nvGrpSpPr>
            <p:grpSpPr>
              <a:xfrm>
                <a:off x="479780" y="1195033"/>
                <a:ext cx="2638554" cy="2110843"/>
                <a:chOff x="379719" y="1018002"/>
                <a:chExt cx="2638554" cy="2110843"/>
              </a:xfrm>
            </p:grpSpPr>
            <p:pic>
              <p:nvPicPr>
                <p:cNvPr id="4" name="Picture 3" descr="Gimbal Fold Mirror minus wi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19" y="1018002"/>
                  <a:ext cx="2638554" cy="2110843"/>
                </a:xfrm>
                <a:prstGeom prst="rect">
                  <a:avLst/>
                </a:prstGeom>
              </p:spPr>
            </p:pic>
            <p:sp>
              <p:nvSpPr>
                <p:cNvPr id="25" name="TextBox 24"/>
                <p:cNvSpPr txBox="1"/>
                <p:nvPr/>
              </p:nvSpPr>
              <p:spPr>
                <a:xfrm>
                  <a:off x="442850" y="2832801"/>
                  <a:ext cx="1384584" cy="261610"/>
                </a:xfrm>
                <a:prstGeom prst="rect">
                  <a:avLst/>
                </a:prstGeom>
                <a:noFill/>
              </p:spPr>
              <p:txBody>
                <a:bodyPr wrap="square" rtlCol="0">
                  <a:spAutoFit/>
                </a:bodyPr>
                <a:lstStyle/>
                <a:p>
                  <a:r>
                    <a:rPr lang="en-US" sz="1100" dirty="0"/>
                    <a:t>COSIE-C</a:t>
                  </a:r>
                </a:p>
              </p:txBody>
            </p:sp>
          </p:grpSp>
          <p:pic>
            <p:nvPicPr>
              <p:cNvPr id="8" name="Picture 7" descr="COSIE with Optical Path Fold Mirr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880" y="3735061"/>
                <a:ext cx="2824787" cy="1828313"/>
              </a:xfrm>
              <a:prstGeom prst="rect">
                <a:avLst/>
              </a:prstGeom>
            </p:spPr>
          </p:pic>
        </p:grpSp>
        <p:sp>
          <p:nvSpPr>
            <p:cNvPr id="18" name="Rectangle 17"/>
            <p:cNvSpPr/>
            <p:nvPr/>
          </p:nvSpPr>
          <p:spPr>
            <a:xfrm>
              <a:off x="377152" y="1000606"/>
              <a:ext cx="2870969" cy="4779818"/>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3037294" y="990656"/>
            <a:ext cx="3147982" cy="4788229"/>
            <a:chOff x="3485266" y="990656"/>
            <a:chExt cx="3147982" cy="4788229"/>
          </a:xfrm>
        </p:grpSpPr>
        <p:grpSp>
          <p:nvGrpSpPr>
            <p:cNvPr id="17" name="Group 16"/>
            <p:cNvGrpSpPr/>
            <p:nvPr/>
          </p:nvGrpSpPr>
          <p:grpSpPr>
            <a:xfrm>
              <a:off x="3485266" y="990656"/>
              <a:ext cx="3136396" cy="4543465"/>
              <a:chOff x="3485266" y="990656"/>
              <a:chExt cx="3136396" cy="4543465"/>
            </a:xfrm>
          </p:grpSpPr>
          <p:grpSp>
            <p:nvGrpSpPr>
              <p:cNvPr id="13" name="Group 12"/>
              <p:cNvGrpSpPr/>
              <p:nvPr/>
            </p:nvGrpSpPr>
            <p:grpSpPr>
              <a:xfrm>
                <a:off x="3485266" y="990656"/>
                <a:ext cx="3136396" cy="2509116"/>
                <a:chOff x="2907993" y="829020"/>
                <a:chExt cx="3136396" cy="2509116"/>
              </a:xfrm>
            </p:grpSpPr>
            <p:pic>
              <p:nvPicPr>
                <p:cNvPr id="6" name="Picture 5" descr="Grating Side Pedistal.JPG"/>
                <p:cNvPicPr>
                  <a:picLocks noChangeAspect="1"/>
                </p:cNvPicPr>
                <p:nvPr/>
              </p:nvPicPr>
              <p:blipFill>
                <a:blip r:embed="rId7">
                  <a:extLst>
                    <a:ext uri="{BEBA8EAE-BF5A-486C-A8C5-ECC9F3942E4B}">
                      <a14:imgProps xmlns:a14="http://schemas.microsoft.com/office/drawing/2010/main">
                        <a14:imgLayer r:embed="rId8">
                          <a14:imgEffect>
                            <a14:backgroundRemoval t="9961" b="91943" l="10000" r="90000"/>
                          </a14:imgEffect>
                        </a14:imgLayer>
                      </a14:imgProps>
                    </a:ext>
                    <a:ext uri="{28A0092B-C50C-407E-A947-70E740481C1C}">
                      <a14:useLocalDpi xmlns:a14="http://schemas.microsoft.com/office/drawing/2010/main" val="0"/>
                    </a:ext>
                  </a:extLst>
                </a:blip>
                <a:stretch>
                  <a:fillRect/>
                </a:stretch>
              </p:blipFill>
              <p:spPr>
                <a:xfrm>
                  <a:off x="2907993" y="829020"/>
                  <a:ext cx="3136396" cy="2509116"/>
                </a:xfrm>
                <a:prstGeom prst="rect">
                  <a:avLst/>
                </a:prstGeom>
              </p:spPr>
            </p:pic>
            <p:sp>
              <p:nvSpPr>
                <p:cNvPr id="26" name="TextBox 25"/>
                <p:cNvSpPr txBox="1"/>
                <p:nvPr/>
              </p:nvSpPr>
              <p:spPr>
                <a:xfrm>
                  <a:off x="3235310" y="2831262"/>
                  <a:ext cx="1384584" cy="261610"/>
                </a:xfrm>
                <a:prstGeom prst="rect">
                  <a:avLst/>
                </a:prstGeom>
                <a:noFill/>
              </p:spPr>
              <p:txBody>
                <a:bodyPr wrap="square" rtlCol="0">
                  <a:spAutoFit/>
                </a:bodyPr>
                <a:lstStyle/>
                <a:p>
                  <a:r>
                    <a:rPr lang="en-US" sz="1100" dirty="0"/>
                    <a:t>COSIE-S</a:t>
                  </a:r>
                </a:p>
              </p:txBody>
            </p:sp>
          </p:grpSp>
          <p:pic>
            <p:nvPicPr>
              <p:cNvPr id="12" name="Picture 11" descr="COSIE with Optical Path Grating Mirro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0668" y="3703401"/>
                <a:ext cx="2828507" cy="1830720"/>
              </a:xfrm>
              <a:prstGeom prst="rect">
                <a:avLst/>
              </a:prstGeom>
            </p:spPr>
          </p:pic>
        </p:grpSp>
        <p:sp>
          <p:nvSpPr>
            <p:cNvPr id="34" name="Rectangle 33"/>
            <p:cNvSpPr/>
            <p:nvPr/>
          </p:nvSpPr>
          <p:spPr>
            <a:xfrm>
              <a:off x="3762279" y="999067"/>
              <a:ext cx="2870969" cy="4779818"/>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7097649" y="2098510"/>
            <a:ext cx="1384584" cy="430887"/>
          </a:xfrm>
          <a:prstGeom prst="rect">
            <a:avLst/>
          </a:prstGeom>
          <a:noFill/>
        </p:spPr>
        <p:txBody>
          <a:bodyPr wrap="square" rtlCol="0">
            <a:spAutoFit/>
          </a:bodyPr>
          <a:lstStyle/>
          <a:p>
            <a:pPr algn="ctr"/>
            <a:r>
              <a:rPr lang="en-US" sz="1100" b="1" dirty="0"/>
              <a:t>ANIMATION</a:t>
            </a:r>
          </a:p>
          <a:p>
            <a:pPr algn="ctr"/>
            <a:r>
              <a:rPr lang="en-US" sz="1100" dirty="0"/>
              <a:t>(sped up)</a:t>
            </a:r>
          </a:p>
        </p:txBody>
      </p:sp>
    </p:spTree>
    <p:extLst>
      <p:ext uri="{BB962C8B-B14F-4D97-AF65-F5344CB8AC3E}">
        <p14:creationId xmlns:p14="http://schemas.microsoft.com/office/powerpoint/2010/main" val="13926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8"/>
            <a:ext cx="8520600" cy="763500"/>
          </a:xfrm>
        </p:spPr>
        <p:txBody>
          <a:bodyPr/>
          <a:lstStyle/>
          <a:p>
            <a:r>
              <a:rPr lang="en-US" dirty="0"/>
              <a:t>COSIE Data Products</a:t>
            </a:r>
          </a:p>
        </p:txBody>
      </p:sp>
      <p:sp>
        <p:nvSpPr>
          <p:cNvPr id="7" name="TextBox 6"/>
          <p:cNvSpPr txBox="1"/>
          <p:nvPr/>
        </p:nvSpPr>
        <p:spPr>
          <a:xfrm>
            <a:off x="218649" y="857139"/>
            <a:ext cx="5520337" cy="1477328"/>
          </a:xfrm>
          <a:prstGeom prst="rect">
            <a:avLst/>
          </a:prstGeom>
          <a:noFill/>
        </p:spPr>
        <p:txBody>
          <a:bodyPr wrap="square" rtlCol="0">
            <a:spAutoFit/>
          </a:bodyPr>
          <a:lstStyle/>
          <a:p>
            <a:pPr algn="just"/>
            <a:r>
              <a:rPr lang="en-US" sz="1800" dirty="0">
                <a:solidFill>
                  <a:schemeClr val="tx1"/>
                </a:solidFill>
                <a:effectLst/>
                <a:latin typeface="Calibri"/>
                <a:cs typeface="Calibri"/>
              </a:rPr>
              <a:t>The COSIE-C (coronagraph) and COSIE-S (spectrograph) channels are selected by flipping the feed </a:t>
            </a:r>
            <a:r>
              <a:rPr lang="en-US" sz="1800" dirty="0" smtClean="0">
                <a:solidFill>
                  <a:schemeClr val="tx1"/>
                </a:solidFill>
                <a:effectLst/>
                <a:latin typeface="Calibri"/>
                <a:cs typeface="Calibri"/>
              </a:rPr>
              <a:t>mirror.</a:t>
            </a:r>
            <a:endParaRPr lang="en-US" sz="1800" dirty="0">
              <a:solidFill>
                <a:schemeClr val="tx1"/>
              </a:solidFill>
              <a:effectLst/>
              <a:latin typeface="Calibri"/>
              <a:cs typeface="Calibri"/>
            </a:endParaRPr>
          </a:p>
          <a:p>
            <a:pPr algn="just"/>
            <a:endParaRPr lang="en-US" sz="1800" dirty="0">
              <a:solidFill>
                <a:schemeClr val="tx1"/>
              </a:solidFill>
              <a:latin typeface="Calibri"/>
              <a:cs typeface="Calibri"/>
            </a:endParaRPr>
          </a:p>
          <a:p>
            <a:pPr algn="just"/>
            <a:r>
              <a:rPr lang="en-US" sz="1800" dirty="0">
                <a:solidFill>
                  <a:schemeClr val="tx1"/>
                </a:solidFill>
                <a:effectLst/>
                <a:latin typeface="Calibri"/>
                <a:cs typeface="Calibri"/>
              </a:rPr>
              <a:t>The instrument </a:t>
            </a:r>
            <a:r>
              <a:rPr lang="en-US" sz="1800" dirty="0" smtClean="0">
                <a:solidFill>
                  <a:schemeClr val="tx1"/>
                </a:solidFill>
                <a:effectLst/>
                <a:latin typeface="Calibri"/>
                <a:cs typeface="Calibri"/>
              </a:rPr>
              <a:t>operates </a:t>
            </a:r>
            <a:r>
              <a:rPr lang="en-US" sz="1800" dirty="0">
                <a:solidFill>
                  <a:schemeClr val="tx1"/>
                </a:solidFill>
                <a:effectLst/>
                <a:latin typeface="Calibri"/>
                <a:cs typeface="Calibri"/>
              </a:rPr>
              <a:t>such that image sets of each channel are taken in succession </a:t>
            </a:r>
            <a:r>
              <a:rPr lang="en-US" sz="1800" dirty="0" smtClean="0">
                <a:solidFill>
                  <a:schemeClr val="tx1"/>
                </a:solidFill>
                <a:effectLst/>
                <a:latin typeface="Calibri"/>
                <a:cs typeface="Calibri"/>
              </a:rPr>
              <a:t>on </a:t>
            </a:r>
            <a:r>
              <a:rPr lang="en-US" sz="1800" dirty="0">
                <a:solidFill>
                  <a:schemeClr val="tx1"/>
                </a:solidFill>
                <a:effectLst/>
                <a:latin typeface="Calibri"/>
                <a:cs typeface="Calibri"/>
              </a:rPr>
              <a:t>each orbital </a:t>
            </a:r>
            <a:r>
              <a:rPr lang="en-US" sz="1800" dirty="0" smtClean="0">
                <a:solidFill>
                  <a:schemeClr val="tx1"/>
                </a:solidFill>
                <a:effectLst/>
                <a:latin typeface="Calibri"/>
                <a:cs typeface="Calibri"/>
              </a:rPr>
              <a:t>pass. </a:t>
            </a:r>
            <a:endParaRPr lang="en-US" sz="1800" dirty="0">
              <a:solidFill>
                <a:schemeClr val="tx1"/>
              </a:solidFill>
              <a:effectLst/>
              <a:latin typeface="Calibri"/>
              <a:cs typeface="Calibri"/>
            </a:endParaRPr>
          </a:p>
        </p:txBody>
      </p:sp>
      <p:grpSp>
        <p:nvGrpSpPr>
          <p:cNvPr id="31" name="Group 30"/>
          <p:cNvGrpSpPr/>
          <p:nvPr/>
        </p:nvGrpSpPr>
        <p:grpSpPr>
          <a:xfrm>
            <a:off x="5861517" y="899801"/>
            <a:ext cx="3002050" cy="1759565"/>
            <a:chOff x="5443992" y="500168"/>
            <a:chExt cx="3002050" cy="1759565"/>
          </a:xfrm>
        </p:grpSpPr>
        <p:pic>
          <p:nvPicPr>
            <p:cNvPr id="15" name="Picture 14" descr="COSIE Instrument 2b-LASP.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9941" l="0" r="100000"/>
                      </a14:imgEffect>
                    </a14:imgLayer>
                  </a14:imgProps>
                </a:ext>
                <a:ext uri="{28A0092B-C50C-407E-A947-70E740481C1C}">
                  <a14:useLocalDpi xmlns:a14="http://schemas.microsoft.com/office/drawing/2010/main"/>
                </a:ext>
              </a:extLst>
            </a:blip>
            <a:srcRect/>
            <a:stretch/>
          </p:blipFill>
          <p:spPr>
            <a:xfrm>
              <a:off x="6001341" y="816790"/>
              <a:ext cx="2240137" cy="1261787"/>
            </a:xfrm>
            <a:prstGeom prst="rect">
              <a:avLst/>
            </a:prstGeom>
          </p:spPr>
        </p:pic>
        <p:sp>
          <p:nvSpPr>
            <p:cNvPr id="17" name="TextBox 16"/>
            <p:cNvSpPr txBox="1"/>
            <p:nvPr/>
          </p:nvSpPr>
          <p:spPr>
            <a:xfrm>
              <a:off x="5443992" y="1998123"/>
              <a:ext cx="1266824" cy="261610"/>
            </a:xfrm>
            <a:prstGeom prst="rect">
              <a:avLst/>
            </a:prstGeom>
            <a:noFill/>
          </p:spPr>
          <p:txBody>
            <a:bodyPr wrap="none" rtlCol="0">
              <a:spAutoFit/>
            </a:bodyPr>
            <a:lstStyle/>
            <a:p>
              <a:r>
                <a:rPr lang="en-US" sz="1100" dirty="0"/>
                <a:t>Channel Selector</a:t>
              </a:r>
            </a:p>
          </p:txBody>
        </p:sp>
        <p:sp>
          <p:nvSpPr>
            <p:cNvPr id="18" name="TextBox 17"/>
            <p:cNvSpPr txBox="1"/>
            <p:nvPr/>
          </p:nvSpPr>
          <p:spPr>
            <a:xfrm>
              <a:off x="7532429" y="925005"/>
              <a:ext cx="913613" cy="261610"/>
            </a:xfrm>
            <a:prstGeom prst="rect">
              <a:avLst/>
            </a:prstGeom>
            <a:noFill/>
          </p:spPr>
          <p:txBody>
            <a:bodyPr wrap="none" rtlCol="0">
              <a:spAutoFit/>
            </a:bodyPr>
            <a:lstStyle/>
            <a:p>
              <a:r>
                <a:rPr lang="en-US" sz="1100" dirty="0"/>
                <a:t>Feed Mirror</a:t>
              </a:r>
            </a:p>
          </p:txBody>
        </p:sp>
        <p:cxnSp>
          <p:nvCxnSpPr>
            <p:cNvPr id="20" name="Straight Arrow Connector 19"/>
            <p:cNvCxnSpPr/>
            <p:nvPr/>
          </p:nvCxnSpPr>
          <p:spPr>
            <a:xfrm flipV="1">
              <a:off x="6252156" y="1536335"/>
              <a:ext cx="337474" cy="4262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616273" y="1074546"/>
              <a:ext cx="968019" cy="301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482365" y="500168"/>
              <a:ext cx="1102135" cy="261610"/>
            </a:xfrm>
            <a:prstGeom prst="rect">
              <a:avLst/>
            </a:prstGeom>
            <a:noFill/>
          </p:spPr>
          <p:txBody>
            <a:bodyPr wrap="none" rtlCol="0">
              <a:spAutoFit/>
            </a:bodyPr>
            <a:lstStyle/>
            <a:p>
              <a:r>
                <a:rPr lang="en-US" sz="1100" dirty="0"/>
                <a:t>Incoming Light</a:t>
              </a:r>
            </a:p>
          </p:txBody>
        </p:sp>
        <p:cxnSp>
          <p:nvCxnSpPr>
            <p:cNvPr id="26" name="Straight Arrow Connector 25"/>
            <p:cNvCxnSpPr/>
            <p:nvPr/>
          </p:nvCxnSpPr>
          <p:spPr>
            <a:xfrm>
              <a:off x="6096000" y="762000"/>
              <a:ext cx="280489" cy="30366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284187" y="2707828"/>
            <a:ext cx="8562616" cy="3913344"/>
            <a:chOff x="408521" y="2600191"/>
            <a:chExt cx="8562616" cy="3913344"/>
          </a:xfrm>
        </p:grpSpPr>
        <p:grpSp>
          <p:nvGrpSpPr>
            <p:cNvPr id="40" name="Group 39"/>
            <p:cNvGrpSpPr/>
            <p:nvPr/>
          </p:nvGrpSpPr>
          <p:grpSpPr>
            <a:xfrm>
              <a:off x="408521" y="2644322"/>
              <a:ext cx="4999480" cy="3869213"/>
              <a:chOff x="408521" y="2644322"/>
              <a:chExt cx="4999480" cy="3869213"/>
            </a:xfrm>
          </p:grpSpPr>
          <p:grpSp>
            <p:nvGrpSpPr>
              <p:cNvPr id="35" name="Group 34"/>
              <p:cNvGrpSpPr/>
              <p:nvPr/>
            </p:nvGrpSpPr>
            <p:grpSpPr>
              <a:xfrm>
                <a:off x="434500" y="2644322"/>
                <a:ext cx="2867244" cy="3869213"/>
                <a:chOff x="434500" y="2431178"/>
                <a:chExt cx="2867244" cy="3869213"/>
              </a:xfrm>
            </p:grpSpPr>
            <p:sp>
              <p:nvSpPr>
                <p:cNvPr id="5" name="Rectangle 4"/>
                <p:cNvSpPr>
                  <a:spLocks noChangeAspect="1"/>
                </p:cNvSpPr>
                <p:nvPr/>
              </p:nvSpPr>
              <p:spPr>
                <a:xfrm>
                  <a:off x="434500" y="2459911"/>
                  <a:ext cx="2867244" cy="3840480"/>
                </a:xfrm>
                <a:prstGeom prst="rect">
                  <a:avLst/>
                </a:prstGeom>
                <a:solidFill>
                  <a:srgbClr val="000000"/>
                </a:solidFill>
                <a:ln>
                  <a:solidFill>
                    <a:srgbClr val="00000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pic>
              <p:nvPicPr>
                <p:cNvPr id="9" name="Picture 8" descr="Screen Shot 2017-09-28 at 11.29.33 AM.pn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a:ext>
                  </a:extLst>
                </a:blip>
                <a:srcRect/>
                <a:stretch/>
              </p:blipFill>
              <p:spPr>
                <a:xfrm>
                  <a:off x="982132" y="2431178"/>
                  <a:ext cx="1749596" cy="1828800"/>
                </a:xfrm>
                <a:prstGeom prst="rect">
                  <a:avLst/>
                </a:prstGeom>
              </p:spPr>
            </p:pic>
          </p:grpSp>
          <p:sp>
            <p:nvSpPr>
              <p:cNvPr id="11" name="TextBox 10"/>
              <p:cNvSpPr txBox="1"/>
              <p:nvPr/>
            </p:nvSpPr>
            <p:spPr>
              <a:xfrm>
                <a:off x="1434134" y="2675311"/>
                <a:ext cx="908467" cy="276999"/>
              </a:xfrm>
              <a:prstGeom prst="rect">
                <a:avLst/>
              </a:prstGeom>
              <a:noFill/>
            </p:spPr>
            <p:txBody>
              <a:bodyPr wrap="square" rtlCol="0">
                <a:spAutoFit/>
              </a:bodyPr>
              <a:lstStyle/>
              <a:p>
                <a:r>
                  <a:rPr lang="en-US" sz="1200" dirty="0">
                    <a:solidFill>
                      <a:srgbClr val="F2F2F2"/>
                    </a:solidFill>
                    <a:effectLst/>
                    <a:latin typeface="Avenir Next Condensed Regular"/>
                    <a:cs typeface="Avenir Next Condensed Regular"/>
                  </a:rPr>
                  <a:t>COSIE-C</a:t>
                </a:r>
              </a:p>
            </p:txBody>
          </p:sp>
          <p:sp>
            <p:nvSpPr>
              <p:cNvPr id="14" name="TextBox 13"/>
              <p:cNvSpPr txBox="1"/>
              <p:nvPr/>
            </p:nvSpPr>
            <p:spPr>
              <a:xfrm>
                <a:off x="1434134" y="4548332"/>
                <a:ext cx="908467" cy="276999"/>
              </a:xfrm>
              <a:prstGeom prst="rect">
                <a:avLst/>
              </a:prstGeom>
              <a:noFill/>
            </p:spPr>
            <p:txBody>
              <a:bodyPr wrap="square" rtlCol="0">
                <a:spAutoFit/>
              </a:bodyPr>
              <a:lstStyle/>
              <a:p>
                <a:r>
                  <a:rPr lang="en-US" sz="1200" dirty="0">
                    <a:solidFill>
                      <a:schemeClr val="bg1">
                        <a:lumMod val="95000"/>
                      </a:schemeClr>
                    </a:solidFill>
                    <a:effectLst/>
                    <a:latin typeface="Avenir Next Condensed Regular"/>
                    <a:cs typeface="Avenir Next Condensed Regular"/>
                  </a:rPr>
                  <a:t>COSIE-S</a:t>
                </a:r>
              </a:p>
            </p:txBody>
          </p:sp>
          <p:pic>
            <p:nvPicPr>
              <p:cNvPr id="32" name="Picture 31" descr="Screen Shot 2018-09-20 at 11.18.1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7614" y="2884975"/>
                <a:ext cx="1948509" cy="1439862"/>
              </a:xfrm>
              <a:prstGeom prst="rect">
                <a:avLst/>
              </a:prstGeom>
            </p:spPr>
          </p:pic>
          <p:pic>
            <p:nvPicPr>
              <p:cNvPr id="33" name="Picture 32" descr="Screen Shot 2018-09-20 at 11.18.3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784" y="4797259"/>
                <a:ext cx="1890217" cy="1444752"/>
              </a:xfrm>
              <a:prstGeom prst="rect">
                <a:avLst/>
              </a:prstGeom>
            </p:spPr>
          </p:pic>
          <p:cxnSp>
            <p:nvCxnSpPr>
              <p:cNvPr id="38" name="Straight Connector 37"/>
              <p:cNvCxnSpPr/>
              <p:nvPr/>
            </p:nvCxnSpPr>
            <p:spPr>
              <a:xfrm>
                <a:off x="408521" y="4480245"/>
                <a:ext cx="4884497"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514000" y="2673625"/>
              <a:ext cx="3349142" cy="1815882"/>
            </a:xfrm>
            <a:prstGeom prst="rect">
              <a:avLst/>
            </a:prstGeom>
            <a:noFill/>
          </p:spPr>
          <p:txBody>
            <a:bodyPr wrap="square" rtlCol="0" anchor="ctr">
              <a:spAutoFit/>
            </a:bodyPr>
            <a:lstStyle/>
            <a:p>
              <a:pPr algn="just"/>
              <a:r>
                <a:rPr lang="en-US" sz="1600" dirty="0" smtClean="0">
                  <a:solidFill>
                    <a:schemeClr val="tx1"/>
                  </a:solidFill>
                  <a:effectLst/>
                  <a:latin typeface="Avenir Next Condensed Regular"/>
                  <a:cs typeface="Avenir Next Condensed Regular"/>
                </a:rPr>
                <a:t>Rather </a:t>
              </a:r>
              <a:r>
                <a:rPr lang="en-US" sz="1600" dirty="0">
                  <a:solidFill>
                    <a:schemeClr val="tx1"/>
                  </a:solidFill>
                  <a:effectLst/>
                  <a:latin typeface="Avenir Next Condensed Regular"/>
                  <a:cs typeface="Avenir Next Condensed Regular"/>
                </a:rPr>
                <a:t>than occulting the solar disk, the disk emission is reduced via an </a:t>
              </a:r>
              <a:r>
                <a:rPr lang="en-US" sz="1600" dirty="0" err="1">
                  <a:solidFill>
                    <a:schemeClr val="tx1"/>
                  </a:solidFill>
                  <a:effectLst/>
                  <a:latin typeface="Avenir Next Condensed Regular"/>
                  <a:cs typeface="Avenir Next Condensed Regular"/>
                </a:rPr>
                <a:t>apodized</a:t>
              </a:r>
              <a:r>
                <a:rPr lang="en-US" sz="1600" dirty="0">
                  <a:solidFill>
                    <a:schemeClr val="tx1"/>
                  </a:solidFill>
                  <a:effectLst/>
                  <a:latin typeface="Avenir Next Condensed Regular"/>
                  <a:cs typeface="Avenir Next Condensed Regular"/>
                </a:rPr>
                <a:t> </a:t>
              </a:r>
              <a:r>
                <a:rPr lang="en-US" sz="1600" dirty="0" smtClean="0">
                  <a:solidFill>
                    <a:schemeClr val="tx1"/>
                  </a:solidFill>
                  <a:effectLst/>
                  <a:latin typeface="Avenir Next Condensed Regular"/>
                  <a:cs typeface="Avenir Next Condensed Regular"/>
                </a:rPr>
                <a:t>filter. </a:t>
              </a:r>
            </a:p>
            <a:p>
              <a:pPr algn="just"/>
              <a:endParaRPr lang="en-US" sz="1600" dirty="0">
                <a:solidFill>
                  <a:schemeClr val="tx1"/>
                </a:solidFill>
                <a:latin typeface="Avenir Next Condensed Regular"/>
                <a:cs typeface="Avenir Next Condensed Regular"/>
              </a:endParaRPr>
            </a:p>
            <a:p>
              <a:pPr algn="just"/>
              <a:r>
                <a:rPr lang="en-US" sz="1600" dirty="0" smtClean="0">
                  <a:solidFill>
                    <a:schemeClr val="tx1"/>
                  </a:solidFill>
                  <a:effectLst/>
                  <a:latin typeface="Avenir Next Condensed Regular"/>
                  <a:cs typeface="Avenir Next Condensed Regular"/>
                </a:rPr>
                <a:t>The </a:t>
              </a:r>
              <a:r>
                <a:rPr lang="en-US" sz="1600" dirty="0">
                  <a:solidFill>
                    <a:schemeClr val="tx1"/>
                  </a:solidFill>
                  <a:effectLst/>
                  <a:latin typeface="Avenir Next Condensed Regular"/>
                  <a:cs typeface="Avenir Next Condensed Regular"/>
                </a:rPr>
                <a:t>result is </a:t>
              </a:r>
              <a:r>
                <a:rPr lang="en-US" sz="1600" dirty="0" smtClean="0">
                  <a:solidFill>
                    <a:schemeClr val="tx1"/>
                  </a:solidFill>
                  <a:effectLst/>
                  <a:latin typeface="Avenir Next Condensed Regular"/>
                  <a:cs typeface="Avenir Next Condensed Regular"/>
                </a:rPr>
                <a:t>simultaneous </a:t>
              </a:r>
              <a:r>
                <a:rPr lang="en-US" sz="1600" dirty="0">
                  <a:solidFill>
                    <a:schemeClr val="tx1"/>
                  </a:solidFill>
                  <a:effectLst/>
                  <a:latin typeface="Avenir Next Condensed Regular"/>
                  <a:cs typeface="Avenir Next Condensed Regular"/>
                </a:rPr>
                <a:t>wide-field imaging of the solar disk </a:t>
              </a:r>
              <a:r>
                <a:rPr lang="en-US" sz="1600" dirty="0" smtClean="0">
                  <a:solidFill>
                    <a:schemeClr val="tx1"/>
                  </a:solidFill>
                  <a:effectLst/>
                  <a:latin typeface="Avenir Next Condensed Regular"/>
                  <a:cs typeface="Avenir Next Condensed Regular"/>
                </a:rPr>
                <a:t>and </a:t>
              </a:r>
              <a:r>
                <a:rPr lang="en-US" sz="1600" dirty="0">
                  <a:solidFill>
                    <a:schemeClr val="tx1"/>
                  </a:solidFill>
                  <a:effectLst/>
                  <a:latin typeface="Avenir Next Condensed Regular"/>
                  <a:cs typeface="Avenir Next Condensed Regular"/>
                </a:rPr>
                <a:t>the corona out to </a:t>
              </a:r>
              <a:r>
                <a:rPr lang="en-US" sz="1600" dirty="0">
                  <a:solidFill>
                    <a:schemeClr val="tx1"/>
                  </a:solidFill>
                  <a:latin typeface="Avenir Next Condensed Regular"/>
                  <a:cs typeface="Avenir Next Condensed Regular"/>
                </a:rPr>
                <a:t>beyond 2.5 R</a:t>
              </a:r>
              <a:r>
                <a:rPr lang="en-US" sz="1600" baseline="-25000" dirty="0">
                  <a:solidFill>
                    <a:schemeClr val="tx1"/>
                  </a:solidFill>
                  <a:latin typeface="Wingdings"/>
                  <a:ea typeface="Wingdings"/>
                  <a:cs typeface="Wingdings"/>
                  <a:sym typeface="Wingdings"/>
                </a:rPr>
                <a:t></a:t>
              </a:r>
              <a:r>
                <a:rPr lang="en-US" sz="1600" dirty="0">
                  <a:solidFill>
                    <a:schemeClr val="tx1"/>
                  </a:solidFill>
                  <a:effectLst/>
                  <a:latin typeface="Avenir Next Condensed Regular"/>
                  <a:cs typeface="Avenir Next Condensed Regular"/>
                </a:rPr>
                <a:t> .</a:t>
              </a:r>
            </a:p>
          </p:txBody>
        </p:sp>
        <p:sp>
          <p:nvSpPr>
            <p:cNvPr id="42" name="TextBox 41"/>
            <p:cNvSpPr txBox="1"/>
            <p:nvPr/>
          </p:nvSpPr>
          <p:spPr>
            <a:xfrm>
              <a:off x="5542749" y="4899977"/>
              <a:ext cx="3348100" cy="1077218"/>
            </a:xfrm>
            <a:prstGeom prst="rect">
              <a:avLst/>
            </a:prstGeom>
            <a:noFill/>
          </p:spPr>
          <p:txBody>
            <a:bodyPr wrap="square" rtlCol="0" anchor="ctr">
              <a:spAutoFit/>
            </a:bodyPr>
            <a:lstStyle/>
            <a:p>
              <a:pPr algn="just"/>
              <a:r>
                <a:rPr lang="en-US" sz="1600" dirty="0">
                  <a:solidFill>
                    <a:schemeClr val="tx1"/>
                  </a:solidFill>
                  <a:effectLst/>
                  <a:latin typeface="Avenir Next Condensed Regular"/>
                  <a:cs typeface="Avenir Next Condensed Regular"/>
                </a:rPr>
                <a:t>The COSIE-S channel disperses the incoming light across the passband, providing full-Sun images at </a:t>
              </a:r>
              <a:r>
                <a:rPr lang="en-US" sz="1600" dirty="0" smtClean="0">
                  <a:solidFill>
                    <a:schemeClr val="tx1"/>
                  </a:solidFill>
                  <a:effectLst/>
                  <a:latin typeface="Avenir Next Condensed Regular"/>
                  <a:cs typeface="Avenir Next Condensed Regular"/>
                </a:rPr>
                <a:t>the EUV </a:t>
              </a:r>
              <a:r>
                <a:rPr lang="en-US" sz="1600" dirty="0">
                  <a:solidFill>
                    <a:schemeClr val="tx1"/>
                  </a:solidFill>
                  <a:effectLst/>
                  <a:latin typeface="Avenir Next Condensed Regular"/>
                  <a:cs typeface="Avenir Next Condensed Regular"/>
                </a:rPr>
                <a:t>wavelengths. </a:t>
              </a:r>
            </a:p>
          </p:txBody>
        </p:sp>
        <p:sp>
          <p:nvSpPr>
            <p:cNvPr id="43" name="Rectangle 42"/>
            <p:cNvSpPr>
              <a:spLocks noChangeAspect="1"/>
            </p:cNvSpPr>
            <p:nvPr/>
          </p:nvSpPr>
          <p:spPr>
            <a:xfrm>
              <a:off x="5461755" y="2600191"/>
              <a:ext cx="3509382" cy="1929447"/>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sp>
          <p:nvSpPr>
            <p:cNvPr id="44" name="Rectangle 43"/>
            <p:cNvSpPr>
              <a:spLocks noChangeAspect="1"/>
            </p:cNvSpPr>
            <p:nvPr/>
          </p:nvSpPr>
          <p:spPr>
            <a:xfrm>
              <a:off x="5513999" y="4667955"/>
              <a:ext cx="3449681" cy="1551316"/>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venir Next Condensed Regular"/>
                <a:cs typeface="Avenir Next Condensed Regular"/>
              </a:endParaRPr>
            </a:p>
          </p:txBody>
        </p:sp>
      </p:gr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rightnessContrast bright="32000"/>
                    </a14:imgEffect>
                  </a14:imgLayer>
                </a14:imgProps>
              </a:ext>
            </a:extLst>
          </a:blip>
          <a:stretch>
            <a:fillRect/>
          </a:stretch>
        </p:blipFill>
        <p:spPr>
          <a:xfrm>
            <a:off x="333317" y="5104428"/>
            <a:ext cx="2834640" cy="1201341"/>
          </a:xfrm>
          <a:prstGeom prst="rect">
            <a:avLst/>
          </a:prstGeom>
        </p:spPr>
      </p:pic>
    </p:spTree>
    <p:extLst>
      <p:ext uri="{BB962C8B-B14F-4D97-AF65-F5344CB8AC3E}">
        <p14:creationId xmlns:p14="http://schemas.microsoft.com/office/powerpoint/2010/main" val="1298051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3138"/>
          </a:xfrm>
        </p:spPr>
        <p:txBody>
          <a:bodyPr/>
          <a:lstStyle/>
          <a:p>
            <a:pPr algn="ctr"/>
            <a:r>
              <a:rPr lang="en-US" dirty="0" smtClean="0"/>
              <a:t>CME Detection in the EUV</a:t>
            </a:r>
            <a:endParaRPr lang="en-US" dirty="0"/>
          </a:p>
        </p:txBody>
      </p:sp>
      <p:pic>
        <p:nvPicPr>
          <p:cNvPr id="6" name="20110607_SDO_rd_2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3575" y="1338264"/>
            <a:ext cx="5276849" cy="5276850"/>
          </a:xfrm>
        </p:spPr>
      </p:pic>
    </p:spTree>
    <p:extLst>
      <p:ext uri="{BB962C8B-B14F-4D97-AF65-F5344CB8AC3E}">
        <p14:creationId xmlns:p14="http://schemas.microsoft.com/office/powerpoint/2010/main" val="195289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81" y="282010"/>
            <a:ext cx="7886700" cy="776559"/>
          </a:xfrm>
        </p:spPr>
        <p:txBody>
          <a:bodyPr>
            <a:noAutofit/>
          </a:bodyPr>
          <a:lstStyle/>
          <a:p>
            <a:pPr algn="ctr"/>
            <a:r>
              <a:rPr lang="en-US" sz="2850" b="1" dirty="0"/>
              <a:t>Importance of Early Detection and Tracking of CMEs</a:t>
            </a:r>
          </a:p>
        </p:txBody>
      </p:sp>
      <p:pic>
        <p:nvPicPr>
          <p:cNvPr id="6" name="Content Placeholder 5"/>
          <p:cNvPicPr>
            <a:picLocks noGrp="1" noChangeAspect="1"/>
          </p:cNvPicPr>
          <p:nvPr>
            <p:ph idx="1"/>
          </p:nvPr>
        </p:nvPicPr>
        <p:blipFill rotWithShape="1">
          <a:blip r:embed="rId2"/>
          <a:srcRect l="2695" b="10550"/>
          <a:stretch/>
        </p:blipFill>
        <p:spPr>
          <a:xfrm>
            <a:off x="3936100" y="1250302"/>
            <a:ext cx="5207900" cy="4712736"/>
          </a:xfrm>
          <a:prstGeom prst="rect">
            <a:avLst/>
          </a:prstGeom>
        </p:spPr>
      </p:pic>
      <p:sp>
        <p:nvSpPr>
          <p:cNvPr id="7" name="TextBox 6"/>
          <p:cNvSpPr txBox="1"/>
          <p:nvPr/>
        </p:nvSpPr>
        <p:spPr>
          <a:xfrm>
            <a:off x="7290341" y="1608416"/>
            <a:ext cx="17123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(AN </a:t>
            </a: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337</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10, 1016,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8" name="TextBox 7"/>
          <p:cNvSpPr txBox="1"/>
          <p:nvPr/>
        </p:nvSpPr>
        <p:spPr>
          <a:xfrm>
            <a:off x="156569" y="1956466"/>
            <a:ext cx="380894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general, the peak acceleration of a CME occurs within a solar radius of the surface, and near-maximum velocity is also attained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Large changes in direction due to pre-existing structures will occur within the first solar radius as well.</a:t>
            </a:r>
          </a:p>
          <a:p>
            <a:pPr marL="600075"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Also magnetic rotation occurs early in the eruption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p:cNvSpPr txBox="1"/>
          <p:nvPr/>
        </p:nvSpPr>
        <p:spPr>
          <a:xfrm>
            <a:off x="5247291" y="5963038"/>
            <a:ext cx="38967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(Gallagher et al 2003; Zhang &amp; Dere 2006; Bein et al 2011)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878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solidFill>
                  <a:srgbClr val="800000"/>
                </a:solidFill>
                <a:latin typeface="Avenir Next Condensed Regular"/>
                <a:cs typeface="Avenir Next Condensed Regular"/>
              </a:rPr>
              <a:t>Understand the processes that govern the transition from closed to open and open to closed coronal structure.</a:t>
            </a:r>
            <a:endParaRPr lang="en-US" sz="2200" dirty="0"/>
          </a:p>
        </p:txBody>
      </p:sp>
      <p:sp>
        <p:nvSpPr>
          <p:cNvPr id="3" name="Text Placeholder 2"/>
          <p:cNvSpPr>
            <a:spLocks noGrp="1"/>
          </p:cNvSpPr>
          <p:nvPr>
            <p:ph type="body" idx="1"/>
          </p:nvPr>
        </p:nvSpPr>
        <p:spPr/>
        <p:txBody>
          <a:bodyPr/>
          <a:lstStyle/>
          <a:p>
            <a:endParaRPr lang="en-US" dirty="0" smtClean="0"/>
          </a:p>
          <a:p>
            <a:endParaRPr lang="en-US" dirty="0"/>
          </a:p>
        </p:txBody>
      </p:sp>
      <p:pic>
        <p:nvPicPr>
          <p:cNvPr id="5" name="apj494595f4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265" y="1143001"/>
            <a:ext cx="5108330" cy="5108330"/>
          </a:xfrm>
          <a:prstGeom prst="rect">
            <a:avLst/>
          </a:prstGeom>
        </p:spPr>
      </p:pic>
      <p:sp>
        <p:nvSpPr>
          <p:cNvPr id="6" name="TextBox 5"/>
          <p:cNvSpPr txBox="1"/>
          <p:nvPr/>
        </p:nvSpPr>
        <p:spPr>
          <a:xfrm>
            <a:off x="5372100" y="3002496"/>
            <a:ext cx="3359524" cy="923330"/>
          </a:xfrm>
          <a:prstGeom prst="rect">
            <a:avLst/>
          </a:prstGeom>
          <a:noFill/>
        </p:spPr>
        <p:txBody>
          <a:bodyPr wrap="square" rtlCol="0">
            <a:spAutoFit/>
          </a:bodyPr>
          <a:lstStyle/>
          <a:p>
            <a:r>
              <a:rPr lang="en-US" sz="1800" dirty="0" smtClean="0"/>
              <a:t>Opening of extended structure due to evolution of surface </a:t>
            </a:r>
            <a:r>
              <a:rPr lang="en-US" sz="1800" b="1" dirty="0" smtClean="0"/>
              <a:t>B</a:t>
            </a:r>
            <a:r>
              <a:rPr lang="en-US" sz="1800" dirty="0" smtClean="0"/>
              <a:t>.</a:t>
            </a:r>
          </a:p>
          <a:p>
            <a:r>
              <a:rPr lang="en-US" sz="1800" dirty="0" smtClean="0"/>
              <a:t>(Masson et al. 2014)</a:t>
            </a:r>
            <a:endParaRPr lang="en-US" sz="1800" dirty="0"/>
          </a:p>
        </p:txBody>
      </p:sp>
    </p:spTree>
    <p:extLst>
      <p:ext uri="{BB962C8B-B14F-4D97-AF65-F5344CB8AC3E}">
        <p14:creationId xmlns:p14="http://schemas.microsoft.com/office/powerpoint/2010/main" val="3596321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ate_reviews2017">
  <a:themeElements>
    <a:clrScheme name="Marshall Theme Colors">
      <a:dk1>
        <a:sysClr val="windowText" lastClr="000000"/>
      </a:dk1>
      <a:lt1>
        <a:sysClr val="window" lastClr="FFFFFF"/>
      </a:lt1>
      <a:dk2>
        <a:srgbClr val="7F7F7F"/>
      </a:dk2>
      <a:lt2>
        <a:srgbClr val="FFF39D"/>
      </a:lt2>
      <a:accent1>
        <a:srgbClr val="003675"/>
      </a:accent1>
      <a:accent2>
        <a:srgbClr val="F0B037"/>
      </a:accent2>
      <a:accent3>
        <a:srgbClr val="007373"/>
      </a:accent3>
      <a:accent4>
        <a:srgbClr val="CD6534"/>
      </a:accent4>
      <a:accent5>
        <a:srgbClr val="BF2828"/>
      </a:accent5>
      <a:accent6>
        <a:srgbClr val="652B65"/>
      </a:accent6>
      <a:hlink>
        <a:srgbClr val="002060"/>
      </a:hlink>
      <a:folHlink>
        <a:srgbClr val="5C5C5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rshallTemplate2014White.potx" id="{B61A0D1E-750D-4054-B914-825ACFA746E6}" vid="{577DDA65-AC3A-4C5A-9A2E-92B9D9E8961A}"/>
    </a:ext>
  </a:extLst>
</a:theme>
</file>

<file path=ppt/theme/theme3.xml><?xml version="1.0" encoding="utf-8"?>
<a:theme xmlns:a="http://schemas.openxmlformats.org/drawingml/2006/main" name="Gate_reviews2017">
  <a:themeElements>
    <a:clrScheme name="Marshall Theme Colors">
      <a:dk1>
        <a:sysClr val="windowText" lastClr="000000"/>
      </a:dk1>
      <a:lt1>
        <a:sysClr val="window" lastClr="FFFFFF"/>
      </a:lt1>
      <a:dk2>
        <a:srgbClr val="7F7F7F"/>
      </a:dk2>
      <a:lt2>
        <a:srgbClr val="FFF39D"/>
      </a:lt2>
      <a:accent1>
        <a:srgbClr val="003675"/>
      </a:accent1>
      <a:accent2>
        <a:srgbClr val="F0B037"/>
      </a:accent2>
      <a:accent3>
        <a:srgbClr val="007373"/>
      </a:accent3>
      <a:accent4>
        <a:srgbClr val="CD6534"/>
      </a:accent4>
      <a:accent5>
        <a:srgbClr val="BF2828"/>
      </a:accent5>
      <a:accent6>
        <a:srgbClr val="652B65"/>
      </a:accent6>
      <a:hlink>
        <a:srgbClr val="002060"/>
      </a:hlink>
      <a:folHlink>
        <a:srgbClr val="5C5C5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rshallTemplate2014White.potx" id="{B61A0D1E-750D-4054-B914-825ACFA746E6}" vid="{577DDA65-AC3A-4C5A-9A2E-92B9D9E8961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5150</TotalTime>
  <Words>2808</Words>
  <Application>Microsoft Office PowerPoint</Application>
  <PresentationFormat>On-screen Show (4:3)</PresentationFormat>
  <Paragraphs>372</Paragraphs>
  <Slides>39</Slides>
  <Notes>11</Notes>
  <HiddenSlides>2</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39</vt:i4>
      </vt:variant>
    </vt:vector>
  </HeadingPairs>
  <TitlesOfParts>
    <vt:vector size="54" baseType="lpstr">
      <vt:lpstr>ＭＳ Ｐゴシック</vt:lpstr>
      <vt:lpstr>55 Helvetica Roman</vt:lpstr>
      <vt:lpstr>AGaramond RegularSC</vt:lpstr>
      <vt:lpstr>Arial</vt:lpstr>
      <vt:lpstr>Arial Black</vt:lpstr>
      <vt:lpstr>Avenir Heavy</vt:lpstr>
      <vt:lpstr>Avenir Next Condensed Regular</vt:lpstr>
      <vt:lpstr>Calibri</vt:lpstr>
      <vt:lpstr>Calibri Light</vt:lpstr>
      <vt:lpstr>Lucida Grande</vt:lpstr>
      <vt:lpstr>Wingdings</vt:lpstr>
      <vt:lpstr>Simple Light</vt:lpstr>
      <vt:lpstr>1_Gate_reviews2017</vt:lpstr>
      <vt:lpstr>Gate_reviews2017</vt:lpstr>
      <vt:lpstr>Office Theme</vt:lpstr>
      <vt:lpstr>Coronal Spectrographic Imager in the EUV (COSIE) for the International Space Station  PI:   Leon Golub (lgolub@cfa.harvard.edu)  Smithsonian Astrophysical Observatory I-PI:   Sabrina Savage (sabrina.savage@nasa.gov)  Marshall Space Flight Center   RAS Discussion Meeting – 8 March 2019</vt:lpstr>
      <vt:lpstr>COSIE Investigation Overview</vt:lpstr>
      <vt:lpstr>COSIE Investigation Overview</vt:lpstr>
      <vt:lpstr>COSIE Investigation Overview</vt:lpstr>
      <vt:lpstr>COSIE Channel Selector</vt:lpstr>
      <vt:lpstr>COSIE Data Products</vt:lpstr>
      <vt:lpstr>CME Detection in the EUV</vt:lpstr>
      <vt:lpstr>Importance of Early Detection and Tracking of CMEs</vt:lpstr>
      <vt:lpstr>Understand the processes that govern the transition from closed to open and open to closed coronal structure.</vt:lpstr>
      <vt:lpstr>On-disk signatures of CMEs.</vt:lpstr>
      <vt:lpstr>Stealth CMEs, little or no on-disk signature.</vt:lpstr>
      <vt:lpstr>Understand the physical processes that control the early evolution of coronal mass ejections.</vt:lpstr>
      <vt:lpstr>Unfolding “overlappogram” images</vt:lpstr>
      <vt:lpstr>COSIE Solar Viewing</vt:lpstr>
      <vt:lpstr>COSIE Mission Requirements</vt:lpstr>
      <vt:lpstr>COSIE Mission Requirements</vt:lpstr>
      <vt:lpstr>COSIE Observables</vt:lpstr>
      <vt:lpstr>COSIE Mission Schedule</vt:lpstr>
      <vt:lpstr>COSIE Data Products</vt:lpstr>
      <vt:lpstr>Suggested design for LGR RS EUVI Supplement: I</vt:lpstr>
      <vt:lpstr>Hot material seen in 131A channel</vt:lpstr>
      <vt:lpstr>Limb event comparison</vt:lpstr>
      <vt:lpstr>Suggested design for LGR RS EUVI Supplement: II</vt:lpstr>
      <vt:lpstr>COSIE System Mass</vt:lpstr>
      <vt:lpstr>EUVI-S System Mass</vt:lpstr>
      <vt:lpstr>Thank you</vt:lpstr>
      <vt:lpstr>COSIE:  Summary of Reasons for Pursuing</vt:lpstr>
      <vt:lpstr>COSIE Mission Requirements</vt:lpstr>
      <vt:lpstr>ISS Locations Being Pursued for COSIE</vt:lpstr>
      <vt:lpstr>COSIE Pointing Platform  Overview</vt:lpstr>
      <vt:lpstr>Teaming up with LASP for COSIE Pointing Platform</vt:lpstr>
      <vt:lpstr>COSIE TSIS-based Design</vt:lpstr>
      <vt:lpstr>COSIE Pointing Platform  Life Cycle, Launch, Deploy, Stow</vt:lpstr>
      <vt:lpstr>COSIE Concept of Operations</vt:lpstr>
      <vt:lpstr>COSIE Pointing Platform  Deployed, Operational</vt:lpstr>
      <vt:lpstr>COSIE Configuration - ELC 3-3</vt:lpstr>
      <vt:lpstr>COSIE Pointing Platform  Stability &amp; Visibilities</vt:lpstr>
      <vt:lpstr>COSIE Solar Viewing</vt:lpstr>
      <vt:lpstr>COSIE Pointing Performance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Coronal Spectrographic Imager in the Extreme Ultraviolet for the International Space Station  Request for ISS Feasibility Assessment Support  Date Date Date Date Date Date</dc:title>
  <dc:creator>lgolub</dc:creator>
  <cp:lastModifiedBy>lgolub</cp:lastModifiedBy>
  <cp:revision>223</cp:revision>
  <dcterms:modified xsi:type="dcterms:W3CDTF">2019-03-15T15:00:19Z</dcterms:modified>
</cp:coreProperties>
</file>