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65" r:id="rId4"/>
    <p:sldId id="269" r:id="rId5"/>
    <p:sldId id="276" r:id="rId6"/>
    <p:sldId id="298" r:id="rId7"/>
    <p:sldId id="296" r:id="rId8"/>
    <p:sldId id="268" r:id="rId9"/>
    <p:sldId id="277" r:id="rId10"/>
    <p:sldId id="299" r:id="rId11"/>
    <p:sldId id="30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23AB0E-BCE7-49D5-90BE-0DCCE74C1717}" v="46" dt="2019-03-08T10:41:33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3615" autoAdjust="0"/>
  </p:normalViewPr>
  <p:slideViewPr>
    <p:cSldViewPr snapToGrid="0">
      <p:cViewPr>
        <p:scale>
          <a:sx n="57" d="100"/>
          <a:sy n="57" d="100"/>
        </p:scale>
        <p:origin x="1030" y="2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710" y="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 Lauri Mikael Laitinen &lt;School of Physical Sciences &amp; Computing&gt;" userId="291da74b-42d5-42c6-949f-6b9d077c9d53" providerId="ADAL" clId="{B423AB0E-BCE7-49D5-90BE-0DCCE74C1717}"/>
    <pc:docChg chg="undo redo custSel addSld delSld modSld sldOrd">
      <pc:chgData name="Timo Lauri Mikael Laitinen &lt;School of Physical Sciences &amp; Computing&gt;" userId="291da74b-42d5-42c6-949f-6b9d077c9d53" providerId="ADAL" clId="{B423AB0E-BCE7-49D5-90BE-0DCCE74C1717}" dt="2019-03-08T10:41:33.768" v="1294" actId="207"/>
      <pc:docMkLst>
        <pc:docMk/>
      </pc:docMkLst>
      <pc:sldChg chg="modSp">
        <pc:chgData name="Timo Lauri Mikael Laitinen &lt;School of Physical Sciences &amp; Computing&gt;" userId="291da74b-42d5-42c6-949f-6b9d077c9d53" providerId="ADAL" clId="{B423AB0E-BCE7-49D5-90BE-0DCCE74C1717}" dt="2019-03-08T08:53:23.134" v="19" actId="20577"/>
        <pc:sldMkLst>
          <pc:docMk/>
          <pc:sldMk cId="3300927583" sldId="256"/>
        </pc:sldMkLst>
        <pc:spChg chg="mod">
          <ac:chgData name="Timo Lauri Mikael Laitinen &lt;School of Physical Sciences &amp; Computing&gt;" userId="291da74b-42d5-42c6-949f-6b9d077c9d53" providerId="ADAL" clId="{B423AB0E-BCE7-49D5-90BE-0DCCE74C1717}" dt="2019-03-08T08:53:23.134" v="19" actId="20577"/>
          <ac:spMkLst>
            <pc:docMk/>
            <pc:sldMk cId="3300927583" sldId="256"/>
            <ac:spMk id="2" creationId="{00000000-0000-0000-0000-000000000000}"/>
          </ac:spMkLst>
        </pc:spChg>
      </pc:sldChg>
      <pc:sldChg chg="del">
        <pc:chgData name="Timo Lauri Mikael Laitinen &lt;School of Physical Sciences &amp; Computing&gt;" userId="291da74b-42d5-42c6-949f-6b9d077c9d53" providerId="ADAL" clId="{B423AB0E-BCE7-49D5-90BE-0DCCE74C1717}" dt="2019-03-07T17:34:34.108" v="16" actId="2696"/>
        <pc:sldMkLst>
          <pc:docMk/>
          <pc:sldMk cId="3001280798" sldId="257"/>
        </pc:sldMkLst>
      </pc:sldChg>
      <pc:sldChg chg="del">
        <pc:chgData name="Timo Lauri Mikael Laitinen &lt;School of Physical Sciences &amp; Computing&gt;" userId="291da74b-42d5-42c6-949f-6b9d077c9d53" providerId="ADAL" clId="{B423AB0E-BCE7-49D5-90BE-0DCCE74C1717}" dt="2019-03-08T10:04:09.641" v="465" actId="2696"/>
        <pc:sldMkLst>
          <pc:docMk/>
          <pc:sldMk cId="3036420239" sldId="258"/>
        </pc:sldMkLst>
      </pc:sldChg>
      <pc:sldChg chg="del ord">
        <pc:chgData name="Timo Lauri Mikael Laitinen &lt;School of Physical Sciences &amp; Computing&gt;" userId="291da74b-42d5-42c6-949f-6b9d077c9d53" providerId="ADAL" clId="{B423AB0E-BCE7-49D5-90BE-0DCCE74C1717}" dt="2019-03-08T10:04:13.787" v="468" actId="2696"/>
        <pc:sldMkLst>
          <pc:docMk/>
          <pc:sldMk cId="1820521630" sldId="262"/>
        </pc:sldMkLst>
      </pc:sldChg>
      <pc:sldChg chg="del">
        <pc:chgData name="Timo Lauri Mikael Laitinen &lt;School of Physical Sciences &amp; Computing&gt;" userId="291da74b-42d5-42c6-949f-6b9d077c9d53" providerId="ADAL" clId="{B423AB0E-BCE7-49D5-90BE-0DCCE74C1717}" dt="2019-03-08T10:04:10.353" v="466" actId="2696"/>
        <pc:sldMkLst>
          <pc:docMk/>
          <pc:sldMk cId="3832449410" sldId="263"/>
        </pc:sldMkLst>
      </pc:sldChg>
      <pc:sldChg chg="addSp delSp">
        <pc:chgData name="Timo Lauri Mikael Laitinen &lt;School of Physical Sciences &amp; Computing&gt;" userId="291da74b-42d5-42c6-949f-6b9d077c9d53" providerId="ADAL" clId="{B423AB0E-BCE7-49D5-90BE-0DCCE74C1717}" dt="2019-03-07T17:33:53.194" v="13"/>
        <pc:sldMkLst>
          <pc:docMk/>
          <pc:sldMk cId="2789869006" sldId="265"/>
        </pc:sldMkLst>
        <pc:picChg chg="add del">
          <ac:chgData name="Timo Lauri Mikael Laitinen &lt;School of Physical Sciences &amp; Computing&gt;" userId="291da74b-42d5-42c6-949f-6b9d077c9d53" providerId="ADAL" clId="{B423AB0E-BCE7-49D5-90BE-0DCCE74C1717}" dt="2019-03-07T17:33:53.194" v="13"/>
          <ac:picMkLst>
            <pc:docMk/>
            <pc:sldMk cId="2789869006" sldId="265"/>
            <ac:picMk id="9" creationId="{9205362A-FD4D-4F6A-9A4D-9CA864B9230A}"/>
          </ac:picMkLst>
        </pc:picChg>
      </pc:sldChg>
      <pc:sldChg chg="addSp modSp del">
        <pc:chgData name="Timo Lauri Mikael Laitinen &lt;School of Physical Sciences &amp; Computing&gt;" userId="291da74b-42d5-42c6-949f-6b9d077c9d53" providerId="ADAL" clId="{B423AB0E-BCE7-49D5-90BE-0DCCE74C1717}" dt="2019-03-07T17:34:10.643" v="15" actId="2696"/>
        <pc:sldMkLst>
          <pc:docMk/>
          <pc:sldMk cId="1204989876" sldId="267"/>
        </pc:sldMkLst>
        <pc:picChg chg="add mod">
          <ac:chgData name="Timo Lauri Mikael Laitinen &lt;School of Physical Sciences &amp; Computing&gt;" userId="291da74b-42d5-42c6-949f-6b9d077c9d53" providerId="ADAL" clId="{B423AB0E-BCE7-49D5-90BE-0DCCE74C1717}" dt="2019-03-07T17:32:44.048" v="11" actId="1076"/>
          <ac:picMkLst>
            <pc:docMk/>
            <pc:sldMk cId="1204989876" sldId="267"/>
            <ac:picMk id="15" creationId="{BD3A25BE-4D4E-47D1-BB5B-6D39A6650E80}"/>
          </ac:picMkLst>
        </pc:picChg>
      </pc:sldChg>
      <pc:sldChg chg="addSp delSp modSp ord">
        <pc:chgData name="Timo Lauri Mikael Laitinen &lt;School of Physical Sciences &amp; Computing&gt;" userId="291da74b-42d5-42c6-949f-6b9d077c9d53" providerId="ADAL" clId="{B423AB0E-BCE7-49D5-90BE-0DCCE74C1717}" dt="2019-03-08T10:41:33.768" v="1294" actId="207"/>
        <pc:sldMkLst>
          <pc:docMk/>
          <pc:sldMk cId="1689087650" sldId="268"/>
        </pc:sldMkLst>
        <pc:spChg chg="mod">
          <ac:chgData name="Timo Lauri Mikael Laitinen &lt;School of Physical Sciences &amp; Computing&gt;" userId="291da74b-42d5-42c6-949f-6b9d077c9d53" providerId="ADAL" clId="{B423AB0E-BCE7-49D5-90BE-0DCCE74C1717}" dt="2019-03-08T10:24:36.296" v="1084" actId="20577"/>
          <ac:spMkLst>
            <pc:docMk/>
            <pc:sldMk cId="1689087650" sldId="268"/>
            <ac:spMk id="2" creationId="{00000000-0000-0000-0000-000000000000}"/>
          </ac:spMkLst>
        </pc:spChg>
        <pc:spChg chg="mod">
          <ac:chgData name="Timo Lauri Mikael Laitinen &lt;School of Physical Sciences &amp; Computing&gt;" userId="291da74b-42d5-42c6-949f-6b9d077c9d53" providerId="ADAL" clId="{B423AB0E-BCE7-49D5-90BE-0DCCE74C1717}" dt="2019-03-08T10:41:33.768" v="1294" actId="207"/>
          <ac:spMkLst>
            <pc:docMk/>
            <pc:sldMk cId="1689087650" sldId="268"/>
            <ac:spMk id="3" creationId="{00000000-0000-0000-0000-000000000000}"/>
          </ac:spMkLst>
        </pc:spChg>
        <pc:spChg chg="mod">
          <ac:chgData name="Timo Lauri Mikael Laitinen &lt;School of Physical Sciences &amp; Computing&gt;" userId="291da74b-42d5-42c6-949f-6b9d077c9d53" providerId="ADAL" clId="{B423AB0E-BCE7-49D5-90BE-0DCCE74C1717}" dt="2019-03-08T10:39:20.873" v="1167" actId="27636"/>
          <ac:spMkLst>
            <pc:docMk/>
            <pc:sldMk cId="1689087650" sldId="268"/>
            <ac:spMk id="4" creationId="{00000000-0000-0000-0000-000000000000}"/>
          </ac:spMkLst>
        </pc:spChg>
        <pc:spChg chg="add del">
          <ac:chgData name="Timo Lauri Mikael Laitinen &lt;School of Physical Sciences &amp; Computing&gt;" userId="291da74b-42d5-42c6-949f-6b9d077c9d53" providerId="ADAL" clId="{B423AB0E-BCE7-49D5-90BE-0DCCE74C1717}" dt="2019-03-08T10:13:35.589" v="794"/>
          <ac:spMkLst>
            <pc:docMk/>
            <pc:sldMk cId="1689087650" sldId="268"/>
            <ac:spMk id="6" creationId="{A288B0DC-571C-43A8-A2EF-B44884FB8B48}"/>
          </ac:spMkLst>
        </pc:spChg>
        <pc:picChg chg="mod">
          <ac:chgData name="Timo Lauri Mikael Laitinen &lt;School of Physical Sciences &amp; Computing&gt;" userId="291da74b-42d5-42c6-949f-6b9d077c9d53" providerId="ADAL" clId="{B423AB0E-BCE7-49D5-90BE-0DCCE74C1717}" dt="2019-03-08T10:12:17.006" v="730" actId="14100"/>
          <ac:picMkLst>
            <pc:docMk/>
            <pc:sldMk cId="1689087650" sldId="268"/>
            <ac:picMk id="7" creationId="{00000000-0000-0000-0000-000000000000}"/>
          </ac:picMkLst>
        </pc:picChg>
      </pc:sldChg>
      <pc:sldChg chg="modSp">
        <pc:chgData name="Timo Lauri Mikael Laitinen &lt;School of Physical Sciences &amp; Computing&gt;" userId="291da74b-42d5-42c6-949f-6b9d077c9d53" providerId="ADAL" clId="{B423AB0E-BCE7-49D5-90BE-0DCCE74C1717}" dt="2019-03-08T09:03:16.485" v="42"/>
        <pc:sldMkLst>
          <pc:docMk/>
          <pc:sldMk cId="237139438" sldId="269"/>
        </pc:sldMkLst>
        <pc:spChg chg="mod">
          <ac:chgData name="Timo Lauri Mikael Laitinen &lt;School of Physical Sciences &amp; Computing&gt;" userId="291da74b-42d5-42c6-949f-6b9d077c9d53" providerId="ADAL" clId="{B423AB0E-BCE7-49D5-90BE-0DCCE74C1717}" dt="2019-03-08T09:03:16.485" v="42"/>
          <ac:spMkLst>
            <pc:docMk/>
            <pc:sldMk cId="237139438" sldId="269"/>
            <ac:spMk id="3" creationId="{00000000-0000-0000-0000-000000000000}"/>
          </ac:spMkLst>
        </pc:spChg>
      </pc:sldChg>
      <pc:sldChg chg="del">
        <pc:chgData name="Timo Lauri Mikael Laitinen &lt;School of Physical Sciences &amp; Computing&gt;" userId="291da74b-42d5-42c6-949f-6b9d077c9d53" providerId="ADAL" clId="{B423AB0E-BCE7-49D5-90BE-0DCCE74C1717}" dt="2019-03-08T10:04:08.714" v="464" actId="2696"/>
        <pc:sldMkLst>
          <pc:docMk/>
          <pc:sldMk cId="1168439541" sldId="270"/>
        </pc:sldMkLst>
      </pc:sldChg>
      <pc:sldChg chg="del">
        <pc:chgData name="Timo Lauri Mikael Laitinen &lt;School of Physical Sciences &amp; Computing&gt;" userId="291da74b-42d5-42c6-949f-6b9d077c9d53" providerId="ADAL" clId="{B423AB0E-BCE7-49D5-90BE-0DCCE74C1717}" dt="2019-03-08T10:04:11.887" v="467" actId="2696"/>
        <pc:sldMkLst>
          <pc:docMk/>
          <pc:sldMk cId="1254638960" sldId="271"/>
        </pc:sldMkLst>
      </pc:sldChg>
      <pc:sldChg chg="delSp modSp add delAnim">
        <pc:chgData name="Timo Lauri Mikael Laitinen &lt;School of Physical Sciences &amp; Computing&gt;" userId="291da74b-42d5-42c6-949f-6b9d077c9d53" providerId="ADAL" clId="{B423AB0E-BCE7-49D5-90BE-0DCCE74C1717}" dt="2019-03-08T09:03:43.826" v="44" actId="1076"/>
        <pc:sldMkLst>
          <pc:docMk/>
          <pc:sldMk cId="1512629532" sldId="276"/>
        </pc:sldMkLst>
        <pc:spChg chg="mod">
          <ac:chgData name="Timo Lauri Mikael Laitinen &lt;School of Physical Sciences &amp; Computing&gt;" userId="291da74b-42d5-42c6-949f-6b9d077c9d53" providerId="ADAL" clId="{B423AB0E-BCE7-49D5-90BE-0DCCE74C1717}" dt="2019-03-08T08:55:50.166" v="33" actId="20577"/>
          <ac:spMkLst>
            <pc:docMk/>
            <pc:sldMk cId="1512629532" sldId="276"/>
            <ac:spMk id="3" creationId="{505905CE-7ED3-4DDD-AD56-4E4263F1FBF9}"/>
          </ac:spMkLst>
        </pc:spChg>
        <pc:spChg chg="mod">
          <ac:chgData name="Timo Lauri Mikael Laitinen &lt;School of Physical Sciences &amp; Computing&gt;" userId="291da74b-42d5-42c6-949f-6b9d077c9d53" providerId="ADAL" clId="{B423AB0E-BCE7-49D5-90BE-0DCCE74C1717}" dt="2019-03-08T08:55:27.055" v="25" actId="20577"/>
          <ac:spMkLst>
            <pc:docMk/>
            <pc:sldMk cId="1512629532" sldId="276"/>
            <ac:spMk id="7" creationId="{97246B4D-AEE3-488C-BD7E-660F7D9F06E5}"/>
          </ac:spMkLst>
        </pc:spChg>
        <pc:picChg chg="mod">
          <ac:chgData name="Timo Lauri Mikael Laitinen &lt;School of Physical Sciences &amp; Computing&gt;" userId="291da74b-42d5-42c6-949f-6b9d077c9d53" providerId="ADAL" clId="{B423AB0E-BCE7-49D5-90BE-0DCCE74C1717}" dt="2019-03-08T09:03:43.826" v="44" actId="1076"/>
          <ac:picMkLst>
            <pc:docMk/>
            <pc:sldMk cId="1512629532" sldId="276"/>
            <ac:picMk id="5" creationId="{FD149266-4EE6-4312-A925-7C77CFDCDCC9}"/>
          </ac:picMkLst>
        </pc:picChg>
        <pc:picChg chg="del mod">
          <ac:chgData name="Timo Lauri Mikael Laitinen &lt;School of Physical Sciences &amp; Computing&gt;" userId="291da74b-42d5-42c6-949f-6b9d077c9d53" providerId="ADAL" clId="{B423AB0E-BCE7-49D5-90BE-0DCCE74C1717}" dt="2019-03-08T08:56:11.653" v="37" actId="478"/>
          <ac:picMkLst>
            <pc:docMk/>
            <pc:sldMk cId="1512629532" sldId="276"/>
            <ac:picMk id="8" creationId="{41F4CE03-39C8-42B3-8164-43E022439614}"/>
          </ac:picMkLst>
        </pc:picChg>
      </pc:sldChg>
      <pc:sldChg chg="modSp add">
        <pc:chgData name="Timo Lauri Mikael Laitinen &lt;School of Physical Sciences &amp; Computing&gt;" userId="291da74b-42d5-42c6-949f-6b9d077c9d53" providerId="ADAL" clId="{B423AB0E-BCE7-49D5-90BE-0DCCE74C1717}" dt="2019-03-08T10:23:19.721" v="1063" actId="207"/>
        <pc:sldMkLst>
          <pc:docMk/>
          <pc:sldMk cId="1716610601" sldId="277"/>
        </pc:sldMkLst>
        <pc:spChg chg="mod">
          <ac:chgData name="Timo Lauri Mikael Laitinen &lt;School of Physical Sciences &amp; Computing&gt;" userId="291da74b-42d5-42c6-949f-6b9d077c9d53" providerId="ADAL" clId="{B423AB0E-BCE7-49D5-90BE-0DCCE74C1717}" dt="2019-03-08T10:23:19.721" v="1063" actId="207"/>
          <ac:spMkLst>
            <pc:docMk/>
            <pc:sldMk cId="1716610601" sldId="277"/>
            <ac:spMk id="3" creationId="{BBD9C88F-319D-4F3A-9F18-8320B702E6FA}"/>
          </ac:spMkLst>
        </pc:spChg>
      </pc:sldChg>
      <pc:sldChg chg="modSp add del">
        <pc:chgData name="Timo Lauri Mikael Laitinen &lt;School of Physical Sciences &amp; Computing&gt;" userId="291da74b-42d5-42c6-949f-6b9d077c9d53" providerId="ADAL" clId="{B423AB0E-BCE7-49D5-90BE-0DCCE74C1717}" dt="2019-03-08T10:04:07.176" v="463" actId="2696"/>
        <pc:sldMkLst>
          <pc:docMk/>
          <pc:sldMk cId="758752152" sldId="285"/>
        </pc:sldMkLst>
        <pc:spChg chg="mod">
          <ac:chgData name="Timo Lauri Mikael Laitinen &lt;School of Physical Sciences &amp; Computing&gt;" userId="291da74b-42d5-42c6-949f-6b9d077c9d53" providerId="ADAL" clId="{B423AB0E-BCE7-49D5-90BE-0DCCE74C1717}" dt="2019-03-07T17:14:24.136" v="6"/>
          <ac:spMkLst>
            <pc:docMk/>
            <pc:sldMk cId="758752152" sldId="285"/>
            <ac:spMk id="3" creationId="{2DC5FB2F-9810-4C26-8358-191DA9C29EAF}"/>
          </ac:spMkLst>
        </pc:spChg>
      </pc:sldChg>
      <pc:sldChg chg="delSp add del ord">
        <pc:chgData name="Timo Lauri Mikael Laitinen &lt;School of Physical Sciences &amp; Computing&gt;" userId="291da74b-42d5-42c6-949f-6b9d077c9d53" providerId="ADAL" clId="{B423AB0E-BCE7-49D5-90BE-0DCCE74C1717}" dt="2019-03-08T10:24:53.038" v="1086" actId="478"/>
        <pc:sldMkLst>
          <pc:docMk/>
          <pc:sldMk cId="2535388889" sldId="296"/>
        </pc:sldMkLst>
        <pc:spChg chg="del">
          <ac:chgData name="Timo Lauri Mikael Laitinen &lt;School of Physical Sciences &amp; Computing&gt;" userId="291da74b-42d5-42c6-949f-6b9d077c9d53" providerId="ADAL" clId="{B423AB0E-BCE7-49D5-90BE-0DCCE74C1717}" dt="2019-03-08T10:24:47.797" v="1085" actId="478"/>
          <ac:spMkLst>
            <pc:docMk/>
            <pc:sldMk cId="2535388889" sldId="296"/>
            <ac:spMk id="4" creationId="{B43F14FA-DD76-FF44-950E-A6B88BAD5C0D}"/>
          </ac:spMkLst>
        </pc:spChg>
        <pc:spChg chg="del">
          <ac:chgData name="Timo Lauri Mikael Laitinen &lt;School of Physical Sciences &amp; Computing&gt;" userId="291da74b-42d5-42c6-949f-6b9d077c9d53" providerId="ADAL" clId="{B423AB0E-BCE7-49D5-90BE-0DCCE74C1717}" dt="2019-03-08T10:24:53.038" v="1086" actId="478"/>
          <ac:spMkLst>
            <pc:docMk/>
            <pc:sldMk cId="2535388889" sldId="296"/>
            <ac:spMk id="5" creationId="{F0BF901A-6059-9E43-84AA-ACA58152ED3C}"/>
          </ac:spMkLst>
        </pc:spChg>
      </pc:sldChg>
      <pc:sldChg chg="add del ord">
        <pc:chgData name="Timo Lauri Mikael Laitinen &lt;School of Physical Sciences &amp; Computing&gt;" userId="291da74b-42d5-42c6-949f-6b9d077c9d53" providerId="ADAL" clId="{B423AB0E-BCE7-49D5-90BE-0DCCE74C1717}" dt="2019-03-08T10:02:05.277" v="383" actId="2696"/>
        <pc:sldMkLst>
          <pc:docMk/>
          <pc:sldMk cId="709052096" sldId="297"/>
        </pc:sldMkLst>
      </pc:sldChg>
      <pc:sldChg chg="addSp delSp modSp add del ord">
        <pc:chgData name="Timo Lauri Mikael Laitinen &lt;School of Physical Sciences &amp; Computing&gt;" userId="291da74b-42d5-42c6-949f-6b9d077c9d53" providerId="ADAL" clId="{B423AB0E-BCE7-49D5-90BE-0DCCE74C1717}" dt="2019-03-08T10:01:54.729" v="382" actId="20577"/>
        <pc:sldMkLst>
          <pc:docMk/>
          <pc:sldMk cId="577369263" sldId="298"/>
        </pc:sldMkLst>
        <pc:spChg chg="mod">
          <ac:chgData name="Timo Lauri Mikael Laitinen &lt;School of Physical Sciences &amp; Computing&gt;" userId="291da74b-42d5-42c6-949f-6b9d077c9d53" providerId="ADAL" clId="{B423AB0E-BCE7-49D5-90BE-0DCCE74C1717}" dt="2019-03-08T10:00:03.240" v="194" actId="20577"/>
          <ac:spMkLst>
            <pc:docMk/>
            <pc:sldMk cId="577369263" sldId="298"/>
            <ac:spMk id="2" creationId="{174F50CF-A96D-47F9-8B36-BCBFBEDE6A3E}"/>
          </ac:spMkLst>
        </pc:spChg>
        <pc:spChg chg="mod">
          <ac:chgData name="Timo Lauri Mikael Laitinen &lt;School of Physical Sciences &amp; Computing&gt;" userId="291da74b-42d5-42c6-949f-6b9d077c9d53" providerId="ADAL" clId="{B423AB0E-BCE7-49D5-90BE-0DCCE74C1717}" dt="2019-03-08T09:59:34.170" v="189" actId="1076"/>
          <ac:spMkLst>
            <pc:docMk/>
            <pc:sldMk cId="577369263" sldId="298"/>
            <ac:spMk id="3" creationId="{CC072578-2269-4328-84C0-CEF84BED7F54}"/>
          </ac:spMkLst>
        </pc:spChg>
        <pc:spChg chg="del mod">
          <ac:chgData name="Timo Lauri Mikael Laitinen &lt;School of Physical Sciences &amp; Computing&gt;" userId="291da74b-42d5-42c6-949f-6b9d077c9d53" providerId="ADAL" clId="{B423AB0E-BCE7-49D5-90BE-0DCCE74C1717}" dt="2019-03-08T09:57:52.707" v="173" actId="478"/>
          <ac:spMkLst>
            <pc:docMk/>
            <pc:sldMk cId="577369263" sldId="298"/>
            <ac:spMk id="4" creationId="{2F502E9B-79C3-4189-82F7-D53DC8B740BB}"/>
          </ac:spMkLst>
        </pc:spChg>
        <pc:spChg chg="del">
          <ac:chgData name="Timo Lauri Mikael Laitinen &lt;School of Physical Sciences &amp; Computing&gt;" userId="291da74b-42d5-42c6-949f-6b9d077c9d53" providerId="ADAL" clId="{B423AB0E-BCE7-49D5-90BE-0DCCE74C1717}" dt="2019-03-08T09:57:57.758" v="174" actId="478"/>
          <ac:spMkLst>
            <pc:docMk/>
            <pc:sldMk cId="577369263" sldId="298"/>
            <ac:spMk id="5" creationId="{9CE7FF28-931F-4928-9D96-AE7D8026D034}"/>
          </ac:spMkLst>
        </pc:spChg>
        <pc:spChg chg="mod">
          <ac:chgData name="Timo Lauri Mikael Laitinen &lt;School of Physical Sciences &amp; Computing&gt;" userId="291da74b-42d5-42c6-949f-6b9d077c9d53" providerId="ADAL" clId="{B423AB0E-BCE7-49D5-90BE-0DCCE74C1717}" dt="2019-03-08T10:01:54.729" v="382" actId="20577"/>
          <ac:spMkLst>
            <pc:docMk/>
            <pc:sldMk cId="577369263" sldId="298"/>
            <ac:spMk id="11" creationId="{F53C9CA2-4B5D-492F-887B-CEB7D53A46AF}"/>
          </ac:spMkLst>
        </pc:spChg>
        <pc:spChg chg="del mod">
          <ac:chgData name="Timo Lauri Mikael Laitinen &lt;School of Physical Sciences &amp; Computing&gt;" userId="291da74b-42d5-42c6-949f-6b9d077c9d53" providerId="ADAL" clId="{B423AB0E-BCE7-49D5-90BE-0DCCE74C1717}" dt="2019-03-08T09:58:08.431" v="177" actId="478"/>
          <ac:spMkLst>
            <pc:docMk/>
            <pc:sldMk cId="577369263" sldId="298"/>
            <ac:spMk id="13" creationId="{EC98F6EE-61EB-4A88-A355-A6376CAB7709}"/>
          </ac:spMkLst>
        </pc:spChg>
        <pc:spChg chg="add del mod">
          <ac:chgData name="Timo Lauri Mikael Laitinen &lt;School of Physical Sciences &amp; Computing&gt;" userId="291da74b-42d5-42c6-949f-6b9d077c9d53" providerId="ADAL" clId="{B423AB0E-BCE7-49D5-90BE-0DCCE74C1717}" dt="2019-03-08T09:58:48.291" v="183"/>
          <ac:spMkLst>
            <pc:docMk/>
            <pc:sldMk cId="577369263" sldId="298"/>
            <ac:spMk id="14" creationId="{FCD46690-178F-4783-AF13-673E67A1B497}"/>
          </ac:spMkLst>
        </pc:spChg>
        <pc:spChg chg="add mod">
          <ac:chgData name="Timo Lauri Mikael Laitinen &lt;School of Physical Sciences &amp; Computing&gt;" userId="291da74b-42d5-42c6-949f-6b9d077c9d53" providerId="ADAL" clId="{B423AB0E-BCE7-49D5-90BE-0DCCE74C1717}" dt="2019-03-08T10:00:14.831" v="195" actId="1076"/>
          <ac:spMkLst>
            <pc:docMk/>
            <pc:sldMk cId="577369263" sldId="298"/>
            <ac:spMk id="17" creationId="{51F93B4E-CFA1-4259-A335-867BE2E7414C}"/>
          </ac:spMkLst>
        </pc:spChg>
        <pc:spChg chg="add mod">
          <ac:chgData name="Timo Lauri Mikael Laitinen &lt;School of Physical Sciences &amp; Computing&gt;" userId="291da74b-42d5-42c6-949f-6b9d077c9d53" providerId="ADAL" clId="{B423AB0E-BCE7-49D5-90BE-0DCCE74C1717}" dt="2019-03-08T10:00:14.831" v="195" actId="1076"/>
          <ac:spMkLst>
            <pc:docMk/>
            <pc:sldMk cId="577369263" sldId="298"/>
            <ac:spMk id="19" creationId="{AFE97412-9FA9-49E1-827E-CAFC69615731}"/>
          </ac:spMkLst>
        </pc:spChg>
        <pc:spChg chg="add mod">
          <ac:chgData name="Timo Lauri Mikael Laitinen &lt;School of Physical Sciences &amp; Computing&gt;" userId="291da74b-42d5-42c6-949f-6b9d077c9d53" providerId="ADAL" clId="{B423AB0E-BCE7-49D5-90BE-0DCCE74C1717}" dt="2019-03-08T10:00:14.831" v="195" actId="1076"/>
          <ac:spMkLst>
            <pc:docMk/>
            <pc:sldMk cId="577369263" sldId="298"/>
            <ac:spMk id="20" creationId="{D941C4E7-5A8D-4610-8F0F-A4D920BE608B}"/>
          </ac:spMkLst>
        </pc:spChg>
        <pc:spChg chg="add mod">
          <ac:chgData name="Timo Lauri Mikael Laitinen &lt;School of Physical Sciences &amp; Computing&gt;" userId="291da74b-42d5-42c6-949f-6b9d077c9d53" providerId="ADAL" clId="{B423AB0E-BCE7-49D5-90BE-0DCCE74C1717}" dt="2019-03-08T10:00:14.831" v="195" actId="1076"/>
          <ac:spMkLst>
            <pc:docMk/>
            <pc:sldMk cId="577369263" sldId="298"/>
            <ac:spMk id="21" creationId="{1FDA8C1D-5392-4A3E-9E04-B4B1ED9C3C0C}"/>
          </ac:spMkLst>
        </pc:spChg>
        <pc:spChg chg="add mod">
          <ac:chgData name="Timo Lauri Mikael Laitinen &lt;School of Physical Sciences &amp; Computing&gt;" userId="291da74b-42d5-42c6-949f-6b9d077c9d53" providerId="ADAL" clId="{B423AB0E-BCE7-49D5-90BE-0DCCE74C1717}" dt="2019-03-08T10:00:14.831" v="195" actId="1076"/>
          <ac:spMkLst>
            <pc:docMk/>
            <pc:sldMk cId="577369263" sldId="298"/>
            <ac:spMk id="22" creationId="{C6EA6A85-2C5E-4323-AC24-C973EE6FD017}"/>
          </ac:spMkLst>
        </pc:spChg>
        <pc:spChg chg="add mod">
          <ac:chgData name="Timo Lauri Mikael Laitinen &lt;School of Physical Sciences &amp; Computing&gt;" userId="291da74b-42d5-42c6-949f-6b9d077c9d53" providerId="ADAL" clId="{B423AB0E-BCE7-49D5-90BE-0DCCE74C1717}" dt="2019-03-08T10:00:14.831" v="195" actId="1076"/>
          <ac:spMkLst>
            <pc:docMk/>
            <pc:sldMk cId="577369263" sldId="298"/>
            <ac:spMk id="23" creationId="{5DD9F007-64A0-4614-9CC6-7C9FC9EFCD1D}"/>
          </ac:spMkLst>
        </pc:spChg>
        <pc:spChg chg="add mod">
          <ac:chgData name="Timo Lauri Mikael Laitinen &lt;School of Physical Sciences &amp; Computing&gt;" userId="291da74b-42d5-42c6-949f-6b9d077c9d53" providerId="ADAL" clId="{B423AB0E-BCE7-49D5-90BE-0DCCE74C1717}" dt="2019-03-08T10:00:14.831" v="195" actId="1076"/>
          <ac:spMkLst>
            <pc:docMk/>
            <pc:sldMk cId="577369263" sldId="298"/>
            <ac:spMk id="24" creationId="{8F1A35B2-C9D1-4009-B748-16F3F4527004}"/>
          </ac:spMkLst>
        </pc:spChg>
        <pc:spChg chg="add mod">
          <ac:chgData name="Timo Lauri Mikael Laitinen &lt;School of Physical Sciences &amp; Computing&gt;" userId="291da74b-42d5-42c6-949f-6b9d077c9d53" providerId="ADAL" clId="{B423AB0E-BCE7-49D5-90BE-0DCCE74C1717}" dt="2019-03-08T10:00:14.831" v="195" actId="1076"/>
          <ac:spMkLst>
            <pc:docMk/>
            <pc:sldMk cId="577369263" sldId="298"/>
            <ac:spMk id="25" creationId="{31E6843D-05FF-4D31-AF94-49FBE15AADA9}"/>
          </ac:spMkLst>
        </pc:spChg>
        <pc:spChg chg="add mod">
          <ac:chgData name="Timo Lauri Mikael Laitinen &lt;School of Physical Sciences &amp; Computing&gt;" userId="291da74b-42d5-42c6-949f-6b9d077c9d53" providerId="ADAL" clId="{B423AB0E-BCE7-49D5-90BE-0DCCE74C1717}" dt="2019-03-08T10:00:14.831" v="195" actId="1076"/>
          <ac:spMkLst>
            <pc:docMk/>
            <pc:sldMk cId="577369263" sldId="298"/>
            <ac:spMk id="26" creationId="{5588A774-5D64-4FDA-A560-923CB462FE18}"/>
          </ac:spMkLst>
        </pc:spChg>
        <pc:spChg chg="add">
          <ac:chgData name="Timo Lauri Mikael Laitinen &lt;School of Physical Sciences &amp; Computing&gt;" userId="291da74b-42d5-42c6-949f-6b9d077c9d53" providerId="ADAL" clId="{B423AB0E-BCE7-49D5-90BE-0DCCE74C1717}" dt="2019-03-08T10:00:19.119" v="196"/>
          <ac:spMkLst>
            <pc:docMk/>
            <pc:sldMk cId="577369263" sldId="298"/>
            <ac:spMk id="27" creationId="{3F78AD40-8D5F-4D8F-83F2-48F80ACDA1F6}"/>
          </ac:spMkLst>
        </pc:spChg>
        <pc:picChg chg="del">
          <ac:chgData name="Timo Lauri Mikael Laitinen &lt;School of Physical Sciences &amp; Computing&gt;" userId="291da74b-42d5-42c6-949f-6b9d077c9d53" providerId="ADAL" clId="{B423AB0E-BCE7-49D5-90BE-0DCCE74C1717}" dt="2019-03-08T09:58:00.586" v="175" actId="478"/>
          <ac:picMkLst>
            <pc:docMk/>
            <pc:sldMk cId="577369263" sldId="298"/>
            <ac:picMk id="6" creationId="{50C1B7A5-4C9F-4E71-89BF-8882E9F0E615}"/>
          </ac:picMkLst>
        </pc:picChg>
        <pc:picChg chg="add del">
          <ac:chgData name="Timo Lauri Mikael Laitinen &lt;School of Physical Sciences &amp; Computing&gt;" userId="291da74b-42d5-42c6-949f-6b9d077c9d53" providerId="ADAL" clId="{B423AB0E-BCE7-49D5-90BE-0DCCE74C1717}" dt="2019-03-08T09:59:17.489" v="187" actId="478"/>
          <ac:picMkLst>
            <pc:docMk/>
            <pc:sldMk cId="577369263" sldId="298"/>
            <ac:picMk id="7" creationId="{3B366B25-7E91-461D-8DD0-C8F3DB665FA9}"/>
          </ac:picMkLst>
        </pc:picChg>
        <pc:picChg chg="mod">
          <ac:chgData name="Timo Lauri Mikael Laitinen &lt;School of Physical Sciences &amp; Computing&gt;" userId="291da74b-42d5-42c6-949f-6b9d077c9d53" providerId="ADAL" clId="{B423AB0E-BCE7-49D5-90BE-0DCCE74C1717}" dt="2019-03-08T09:59:38.050" v="190" actId="1076"/>
          <ac:picMkLst>
            <pc:docMk/>
            <pc:sldMk cId="577369263" sldId="298"/>
            <ac:picMk id="8" creationId="{F4FD4D8C-D3E8-4A31-B117-6E7AA6F2AB2D}"/>
          </ac:picMkLst>
        </pc:picChg>
        <pc:picChg chg="add del mod">
          <ac:chgData name="Timo Lauri Mikael Laitinen &lt;School of Physical Sciences &amp; Computing&gt;" userId="291da74b-42d5-42c6-949f-6b9d077c9d53" providerId="ADAL" clId="{B423AB0E-BCE7-49D5-90BE-0DCCE74C1717}" dt="2019-03-08T09:58:48.291" v="183"/>
          <ac:picMkLst>
            <pc:docMk/>
            <pc:sldMk cId="577369263" sldId="298"/>
            <ac:picMk id="12" creationId="{AD5F0F5F-DD63-4A81-99BC-8FE496C924EA}"/>
          </ac:picMkLst>
        </pc:picChg>
        <pc:picChg chg="add del mod">
          <ac:chgData name="Timo Lauri Mikael Laitinen &lt;School of Physical Sciences &amp; Computing&gt;" userId="291da74b-42d5-42c6-949f-6b9d077c9d53" providerId="ADAL" clId="{B423AB0E-BCE7-49D5-90BE-0DCCE74C1717}" dt="2019-03-08T09:58:48.291" v="183"/>
          <ac:picMkLst>
            <pc:docMk/>
            <pc:sldMk cId="577369263" sldId="298"/>
            <ac:picMk id="15" creationId="{C4FB9915-984A-43E4-85E7-77FB73B699F5}"/>
          </ac:picMkLst>
        </pc:picChg>
        <pc:picChg chg="add mod">
          <ac:chgData name="Timo Lauri Mikael Laitinen &lt;School of Physical Sciences &amp; Computing&gt;" userId="291da74b-42d5-42c6-949f-6b9d077c9d53" providerId="ADAL" clId="{B423AB0E-BCE7-49D5-90BE-0DCCE74C1717}" dt="2019-03-08T10:00:14.831" v="195" actId="1076"/>
          <ac:picMkLst>
            <pc:docMk/>
            <pc:sldMk cId="577369263" sldId="298"/>
            <ac:picMk id="16" creationId="{BCEC5726-5EE2-4052-A34C-7DA484E0787C}"/>
          </ac:picMkLst>
        </pc:picChg>
        <pc:picChg chg="add mod">
          <ac:chgData name="Timo Lauri Mikael Laitinen &lt;School of Physical Sciences &amp; Computing&gt;" userId="291da74b-42d5-42c6-949f-6b9d077c9d53" providerId="ADAL" clId="{B423AB0E-BCE7-49D5-90BE-0DCCE74C1717}" dt="2019-03-08T10:00:14.831" v="195" actId="1076"/>
          <ac:picMkLst>
            <pc:docMk/>
            <pc:sldMk cId="577369263" sldId="298"/>
            <ac:picMk id="18" creationId="{7CEB3A99-7432-4752-98AE-2E308D348AB6}"/>
          </ac:picMkLst>
        </pc:picChg>
      </pc:sldChg>
      <pc:sldChg chg="add ord">
        <pc:chgData name="Timo Lauri Mikael Laitinen &lt;School of Physical Sciences &amp; Computing&gt;" userId="291da74b-42d5-42c6-949f-6b9d077c9d53" providerId="ADAL" clId="{B423AB0E-BCE7-49D5-90BE-0DCCE74C1717}" dt="2019-03-08T10:22:27.152" v="1036"/>
        <pc:sldMkLst>
          <pc:docMk/>
          <pc:sldMk cId="1828675220" sldId="299"/>
        </pc:sldMkLst>
      </pc:sldChg>
      <pc:sldChg chg="add ord">
        <pc:chgData name="Timo Lauri Mikael Laitinen &lt;School of Physical Sciences &amp; Computing&gt;" userId="291da74b-42d5-42c6-949f-6b9d077c9d53" providerId="ADAL" clId="{B423AB0E-BCE7-49D5-90BE-0DCCE74C1717}" dt="2019-03-08T10:22:27.152" v="1036"/>
        <pc:sldMkLst>
          <pc:docMk/>
          <pc:sldMk cId="2422030856" sldId="300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D62C0-8C8A-4852-8542-374E21400FE0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4323E-0FD9-4A4F-B4F5-52BA7BC036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353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4323E-0FD9-4A4F-B4F5-52BA7BC036E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708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4323E-0FD9-4A4F-B4F5-52BA7BC036E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821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5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dirty="0"/>
              <a:t>L1/L5 observations and Solar Energetic Particle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T. Laitinen, S. Dalla</a:t>
            </a:r>
          </a:p>
          <a:p>
            <a:r>
              <a:rPr lang="en-GB" dirty="0"/>
              <a:t>Jeremiah </a:t>
            </a:r>
            <a:r>
              <a:rPr lang="en-GB" dirty="0" err="1"/>
              <a:t>Horrocks</a:t>
            </a:r>
            <a:r>
              <a:rPr lang="en-GB" dirty="0"/>
              <a:t> Institute, </a:t>
            </a:r>
            <a:r>
              <a:rPr lang="en-GB" dirty="0" err="1"/>
              <a:t>UCLan</a:t>
            </a:r>
            <a:r>
              <a:rPr lang="en-GB" dirty="0"/>
              <a:t>, UK</a:t>
            </a:r>
          </a:p>
        </p:txBody>
      </p:sp>
    </p:spTree>
    <p:extLst>
      <p:ext uri="{BB962C8B-B14F-4D97-AF65-F5344CB8AC3E}">
        <p14:creationId xmlns:p14="http://schemas.microsoft.com/office/powerpoint/2010/main" val="330092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58"/>
    </mc:Choice>
    <mc:Fallback xmlns="">
      <p:transition spd="slow" advTm="1525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5891"/>
            <a:ext cx="9144000" cy="1400530"/>
          </a:xfrm>
        </p:spPr>
        <p:txBody>
          <a:bodyPr/>
          <a:lstStyle/>
          <a:p>
            <a:r>
              <a:rPr lang="en-GB" dirty="0"/>
              <a:t>Simple transport model: flat injection </a:t>
            </a:r>
          </a:p>
        </p:txBody>
      </p:sp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628" t="36827" r="6291" b="34399"/>
          <a:stretch/>
        </p:blipFill>
        <p:spPr>
          <a:xfrm>
            <a:off x="1612203" y="1626767"/>
            <a:ext cx="8986029" cy="368938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874466" y="1626767"/>
                <a:ext cx="274334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>
                    <a:solidFill>
                      <a:schemeClr val="bg1"/>
                    </a:solidFill>
                  </a:rPr>
                  <a:t>Case 1: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dirty="0">
                    <a:solidFill>
                      <a:schemeClr val="bg1"/>
                    </a:solidFill>
                  </a:rPr>
                  <a:t>Impulsive injection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i-FI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GB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fi-FI" dirty="0">
                    <a:solidFill>
                      <a:schemeClr val="bg1"/>
                    </a:solidFill>
                  </a:rPr>
                  <a:t> longitude-independent injection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466" y="1626767"/>
                <a:ext cx="2743343" cy="1477328"/>
              </a:xfrm>
              <a:prstGeom prst="rect">
                <a:avLst/>
              </a:prstGeom>
              <a:blipFill>
                <a:blip r:embed="rId4"/>
                <a:stretch>
                  <a:fillRect l="-2000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12203" y="1666633"/>
                <a:ext cx="2972595" cy="1483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>
                    <a:solidFill>
                      <a:schemeClr val="bg1"/>
                    </a:solidFill>
                  </a:rPr>
                  <a:t>Simple transport model: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dirty="0">
                    <a:solidFill>
                      <a:schemeClr val="bg1"/>
                    </a:solidFill>
                  </a:rPr>
                  <a:t>Diffusive propagation along Parker spiral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dirty="0">
                    <a:solidFill>
                      <a:schemeClr val="bg1"/>
                    </a:solidFill>
                  </a:rPr>
                  <a:t>10 MeV protons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GB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AU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203" y="1666633"/>
                <a:ext cx="2972595" cy="1483227"/>
              </a:xfrm>
              <a:prstGeom prst="rect">
                <a:avLst/>
              </a:prstGeom>
              <a:blipFill>
                <a:blip r:embed="rId5"/>
                <a:stretch>
                  <a:fillRect l="-1639" t="-2049" b="-45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087405" y="3650117"/>
            <a:ext cx="152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Earth’s orbit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4670" y="3335215"/>
            <a:ext cx="48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L5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55219" y="3566456"/>
            <a:ext cx="55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L1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4699" y="1110480"/>
            <a:ext cx="2301035" cy="1725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4527" y="4155550"/>
            <a:ext cx="2395032" cy="17962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5554" y="4691877"/>
            <a:ext cx="2375647" cy="17817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1036" y="4170088"/>
            <a:ext cx="2375647" cy="1781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867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67"/>
    </mc:Choice>
    <mc:Fallback xmlns="">
      <p:transition spd="slow" advTm="88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-6910"/>
            <a:ext cx="9206523" cy="1400530"/>
          </a:xfrm>
        </p:spPr>
        <p:txBody>
          <a:bodyPr/>
          <a:lstStyle/>
          <a:p>
            <a:r>
              <a:rPr lang="en-GB" dirty="0"/>
              <a:t>Simple transport model: Gaussian injection</a:t>
            </a:r>
            <a:br>
              <a:rPr lang="en-GB" dirty="0"/>
            </a:br>
            <a:endParaRPr lang="en-GB" dirty="0"/>
          </a:p>
        </p:txBody>
      </p:sp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628" t="36827" r="6291" b="34399"/>
          <a:stretch/>
        </p:blipFill>
        <p:spPr>
          <a:xfrm>
            <a:off x="1609969" y="1618603"/>
            <a:ext cx="8988263" cy="3690305"/>
          </a:xfrm>
        </p:spPr>
      </p:pic>
      <p:sp>
        <p:nvSpPr>
          <p:cNvPr id="15" name="TextBox 14"/>
          <p:cNvSpPr txBox="1"/>
          <p:nvPr/>
        </p:nvSpPr>
        <p:spPr>
          <a:xfrm>
            <a:off x="3750456" y="3336561"/>
            <a:ext cx="56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L5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92261" y="3579901"/>
            <a:ext cx="56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L1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137" y="1121819"/>
            <a:ext cx="2441171" cy="183087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934977" y="3650117"/>
            <a:ext cx="1676169" cy="369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Earth’s orbit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617" y="4511774"/>
            <a:ext cx="2565965" cy="192447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1408" y="4669006"/>
            <a:ext cx="2573260" cy="192994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0721" y="4135900"/>
            <a:ext cx="2565965" cy="192447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8405527" y="6174638"/>
            <a:ext cx="311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See also Giacalone+ 2012, Marsh+ 2015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E770FD-DD54-4523-BA4B-DAEEB88C9FDE}"/>
                  </a:ext>
                </a:extLst>
              </p:cNvPr>
              <p:cNvSpPr txBox="1"/>
              <p:nvPr/>
            </p:nvSpPr>
            <p:spPr>
              <a:xfrm>
                <a:off x="1684380" y="1666632"/>
                <a:ext cx="2900418" cy="1503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>
                    <a:solidFill>
                      <a:schemeClr val="bg1"/>
                    </a:solidFill>
                  </a:rPr>
                  <a:t>Simple transport model: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dirty="0">
                    <a:solidFill>
                      <a:schemeClr val="bg1"/>
                    </a:solidFill>
                  </a:rPr>
                  <a:t>Diffusive propagation along Parker spiral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dirty="0">
                    <a:solidFill>
                      <a:schemeClr val="bg1"/>
                    </a:solidFill>
                  </a:rPr>
                  <a:t>10 MeV protons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GB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AU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E770FD-DD54-4523-BA4B-DAEEB88C9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380" y="1666632"/>
                <a:ext cx="2900418" cy="1503913"/>
              </a:xfrm>
              <a:prstGeom prst="rect">
                <a:avLst/>
              </a:prstGeom>
              <a:blipFill>
                <a:blip r:embed="rId8"/>
                <a:stretch>
                  <a:fillRect l="-1681" t="-2024" r="-2311" b="-32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9CDF031-575D-4A0E-A9A8-FE315431505E}"/>
              </a:ext>
            </a:extLst>
          </p:cNvPr>
          <p:cNvSpPr txBox="1"/>
          <p:nvPr/>
        </p:nvSpPr>
        <p:spPr>
          <a:xfrm>
            <a:off x="7600032" y="1626765"/>
            <a:ext cx="30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Case 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Impulsive 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Longitudinal Gaussian at W0, with </a:t>
            </a:r>
            <a:r>
              <a:rPr lang="en-GB" dirty="0" err="1">
                <a:solidFill>
                  <a:schemeClr val="bg1"/>
                </a:solidFill>
              </a:rPr>
              <a:t>σ</a:t>
            </a:r>
            <a:r>
              <a:rPr lang="en-GB" baseline="-25000" dirty="0" err="1">
                <a:solidFill>
                  <a:schemeClr val="bg1"/>
                </a:solidFill>
              </a:rPr>
              <a:t>longitude</a:t>
            </a:r>
            <a:r>
              <a:rPr lang="en-GB" dirty="0">
                <a:solidFill>
                  <a:schemeClr val="bg1"/>
                </a:solidFill>
              </a:rPr>
              <a:t>=40º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33" name="Content Placeholder 3"/>
          <p:cNvPicPr>
            <a:picLocks noChangeAspect="1"/>
          </p:cNvPicPr>
          <p:nvPr/>
        </p:nvPicPr>
        <p:blipFill rotWithShape="1">
          <a:blip r:embed="rId9"/>
          <a:srcRect t="41209"/>
          <a:stretch/>
        </p:blipFill>
        <p:spPr>
          <a:xfrm>
            <a:off x="2306916" y="1314170"/>
            <a:ext cx="7571001" cy="35055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203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06"/>
    </mc:Choice>
    <mc:Fallback xmlns="">
      <p:transition spd="slow" advTm="84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62" y="41817"/>
            <a:ext cx="9404723" cy="1400530"/>
          </a:xfrm>
        </p:spPr>
        <p:txBody>
          <a:bodyPr/>
          <a:lstStyle/>
          <a:p>
            <a:r>
              <a:rPr lang="en-GB" dirty="0"/>
              <a:t>SEP events: 1D view in 3D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4057" y="846253"/>
            <a:ext cx="6927990" cy="54563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53" y="916996"/>
            <a:ext cx="4781894" cy="3586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982" y="4645392"/>
            <a:ext cx="4456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1D view: SEPs along field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SEPs at 1 AU: Diffusive transport convolves the 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Profiles result from acceleration?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Single-point measurements: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No global view of the SEP event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70806" y="5832987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Cane+ 1988</a:t>
            </a:r>
          </a:p>
        </p:txBody>
      </p:sp>
    </p:spTree>
    <p:extLst>
      <p:ext uri="{BB962C8B-B14F-4D97-AF65-F5344CB8AC3E}">
        <p14:creationId xmlns:p14="http://schemas.microsoft.com/office/powerpoint/2010/main" val="110396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74"/>
    </mc:Choice>
    <mc:Fallback xmlns="">
      <p:transition spd="slow" advTm="8357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7" y="0"/>
            <a:ext cx="10460039" cy="1400530"/>
          </a:xfrm>
        </p:spPr>
        <p:txBody>
          <a:bodyPr/>
          <a:lstStyle/>
          <a:p>
            <a:r>
              <a:rPr lang="en-GB" dirty="0"/>
              <a:t>Multi-Spacecraft observations: 3D view of the whole event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636085"/>
              </p:ext>
            </p:extLst>
          </p:nvPr>
        </p:nvGraphicFramePr>
        <p:xfrm>
          <a:off x="5709357" y="1205685"/>
          <a:ext cx="6415344" cy="5271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2243909" imgH="1843763" progId="AcroExch.Document.DC">
                  <p:embed/>
                </p:oleObj>
              </mc:Choice>
              <mc:Fallback>
                <p:oleObj name="Acrobat Document" r:id="rId3" imgW="2243909" imgH="1843763" progId="AcroExch.Document.DC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09357" y="1205685"/>
                        <a:ext cx="6415344" cy="5271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327722" y="3482321"/>
            <a:ext cx="4132521" cy="33129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227" y="1550842"/>
            <a:ext cx="5817954" cy="1754326"/>
          </a:xfrm>
          <a:custGeom>
            <a:avLst/>
            <a:gdLst>
              <a:gd name="connsiteX0" fmla="*/ 0 w 5257800"/>
              <a:gd name="connsiteY0" fmla="*/ 0 h 4580165"/>
              <a:gd name="connsiteX1" fmla="*/ 5257800 w 5257800"/>
              <a:gd name="connsiteY1" fmla="*/ 0 h 4580165"/>
              <a:gd name="connsiteX2" fmla="*/ 5257800 w 5257800"/>
              <a:gd name="connsiteY2" fmla="*/ 4580165 h 4580165"/>
              <a:gd name="connsiteX3" fmla="*/ 0 w 5257800"/>
              <a:gd name="connsiteY3" fmla="*/ 4580165 h 4580165"/>
              <a:gd name="connsiteX4" fmla="*/ 0 w 5257800"/>
              <a:gd name="connsiteY4" fmla="*/ 0 h 4580165"/>
              <a:gd name="connsiteX0" fmla="*/ 0 w 5257800"/>
              <a:gd name="connsiteY0" fmla="*/ 0 h 4580165"/>
              <a:gd name="connsiteX1" fmla="*/ 5257800 w 5257800"/>
              <a:gd name="connsiteY1" fmla="*/ 0 h 4580165"/>
              <a:gd name="connsiteX2" fmla="*/ 5249635 w 5257800"/>
              <a:gd name="connsiteY2" fmla="*/ 1526722 h 4580165"/>
              <a:gd name="connsiteX3" fmla="*/ 5257800 w 5257800"/>
              <a:gd name="connsiteY3" fmla="*/ 4580165 h 4580165"/>
              <a:gd name="connsiteX4" fmla="*/ 0 w 5257800"/>
              <a:gd name="connsiteY4" fmla="*/ 4580165 h 4580165"/>
              <a:gd name="connsiteX5" fmla="*/ 0 w 5257800"/>
              <a:gd name="connsiteY5" fmla="*/ 0 h 4580165"/>
              <a:gd name="connsiteX0" fmla="*/ 0 w 5257800"/>
              <a:gd name="connsiteY0" fmla="*/ 0 h 4580165"/>
              <a:gd name="connsiteX1" fmla="*/ 5257800 w 5257800"/>
              <a:gd name="connsiteY1" fmla="*/ 0 h 4580165"/>
              <a:gd name="connsiteX2" fmla="*/ 5249635 w 5257800"/>
              <a:gd name="connsiteY2" fmla="*/ 1526722 h 4580165"/>
              <a:gd name="connsiteX3" fmla="*/ 5241572 w 5257800"/>
              <a:gd name="connsiteY3" fmla="*/ 4555672 h 4580165"/>
              <a:gd name="connsiteX4" fmla="*/ 0 w 5257800"/>
              <a:gd name="connsiteY4" fmla="*/ 4580165 h 4580165"/>
              <a:gd name="connsiteX5" fmla="*/ 0 w 5257800"/>
              <a:gd name="connsiteY5" fmla="*/ 0 h 4580165"/>
              <a:gd name="connsiteX0" fmla="*/ 0 w 5257800"/>
              <a:gd name="connsiteY0" fmla="*/ 0 h 4580165"/>
              <a:gd name="connsiteX1" fmla="*/ 5257800 w 5257800"/>
              <a:gd name="connsiteY1" fmla="*/ 0 h 4580165"/>
              <a:gd name="connsiteX2" fmla="*/ 5249635 w 5257800"/>
              <a:gd name="connsiteY2" fmla="*/ 1526722 h 4580165"/>
              <a:gd name="connsiteX3" fmla="*/ 5241572 w 5257800"/>
              <a:gd name="connsiteY3" fmla="*/ 4555672 h 4580165"/>
              <a:gd name="connsiteX4" fmla="*/ 5233459 w 5257800"/>
              <a:gd name="connsiteY4" fmla="*/ 4514850 h 4580165"/>
              <a:gd name="connsiteX5" fmla="*/ 0 w 5257800"/>
              <a:gd name="connsiteY5" fmla="*/ 4580165 h 4580165"/>
              <a:gd name="connsiteX6" fmla="*/ 0 w 5257800"/>
              <a:gd name="connsiteY6" fmla="*/ 0 h 4580165"/>
              <a:gd name="connsiteX0" fmla="*/ 0 w 5257800"/>
              <a:gd name="connsiteY0" fmla="*/ 0 h 4580165"/>
              <a:gd name="connsiteX1" fmla="*/ 5257800 w 5257800"/>
              <a:gd name="connsiteY1" fmla="*/ 0 h 4580165"/>
              <a:gd name="connsiteX2" fmla="*/ 5249635 w 5257800"/>
              <a:gd name="connsiteY2" fmla="*/ 1526722 h 4580165"/>
              <a:gd name="connsiteX3" fmla="*/ 5241572 w 5257800"/>
              <a:gd name="connsiteY3" fmla="*/ 4555672 h 4580165"/>
              <a:gd name="connsiteX4" fmla="*/ 1987904 w 5257800"/>
              <a:gd name="connsiteY4" fmla="*/ 4539343 h 4580165"/>
              <a:gd name="connsiteX5" fmla="*/ 0 w 5257800"/>
              <a:gd name="connsiteY5" fmla="*/ 4580165 h 4580165"/>
              <a:gd name="connsiteX6" fmla="*/ 0 w 5257800"/>
              <a:gd name="connsiteY6" fmla="*/ 0 h 4580165"/>
              <a:gd name="connsiteX0" fmla="*/ 0 w 5257800"/>
              <a:gd name="connsiteY0" fmla="*/ 0 h 4580165"/>
              <a:gd name="connsiteX1" fmla="*/ 5257800 w 5257800"/>
              <a:gd name="connsiteY1" fmla="*/ 0 h 4580165"/>
              <a:gd name="connsiteX2" fmla="*/ 5249635 w 5257800"/>
              <a:gd name="connsiteY2" fmla="*/ 1526722 h 4580165"/>
              <a:gd name="connsiteX3" fmla="*/ 3075163 w 5257800"/>
              <a:gd name="connsiteY3" fmla="*/ 2057401 h 4580165"/>
              <a:gd name="connsiteX4" fmla="*/ 1987904 w 5257800"/>
              <a:gd name="connsiteY4" fmla="*/ 4539343 h 4580165"/>
              <a:gd name="connsiteX5" fmla="*/ 0 w 5257800"/>
              <a:gd name="connsiteY5" fmla="*/ 4580165 h 4580165"/>
              <a:gd name="connsiteX6" fmla="*/ 0 w 5257800"/>
              <a:gd name="connsiteY6" fmla="*/ 0 h 4580165"/>
              <a:gd name="connsiteX0" fmla="*/ 0 w 5257800"/>
              <a:gd name="connsiteY0" fmla="*/ 0 h 4580165"/>
              <a:gd name="connsiteX1" fmla="*/ 5257800 w 5257800"/>
              <a:gd name="connsiteY1" fmla="*/ 0 h 4580165"/>
              <a:gd name="connsiteX2" fmla="*/ 5249635 w 5257800"/>
              <a:gd name="connsiteY2" fmla="*/ 1526722 h 4580165"/>
              <a:gd name="connsiteX3" fmla="*/ 3075163 w 5257800"/>
              <a:gd name="connsiteY3" fmla="*/ 2057401 h 4580165"/>
              <a:gd name="connsiteX4" fmla="*/ 1987904 w 5257800"/>
              <a:gd name="connsiteY4" fmla="*/ 4539343 h 4580165"/>
              <a:gd name="connsiteX5" fmla="*/ 0 w 5257800"/>
              <a:gd name="connsiteY5" fmla="*/ 4580165 h 4580165"/>
              <a:gd name="connsiteX6" fmla="*/ 0 w 5257800"/>
              <a:gd name="connsiteY6" fmla="*/ 0 h 4580165"/>
              <a:gd name="connsiteX0" fmla="*/ 0 w 5257800"/>
              <a:gd name="connsiteY0" fmla="*/ 0 h 4580165"/>
              <a:gd name="connsiteX1" fmla="*/ 5257800 w 5257800"/>
              <a:gd name="connsiteY1" fmla="*/ 0 h 4580165"/>
              <a:gd name="connsiteX2" fmla="*/ 5249635 w 5257800"/>
              <a:gd name="connsiteY2" fmla="*/ 1526722 h 4580165"/>
              <a:gd name="connsiteX3" fmla="*/ 3075163 w 5257800"/>
              <a:gd name="connsiteY3" fmla="*/ 2057401 h 4580165"/>
              <a:gd name="connsiteX4" fmla="*/ 3123848 w 5257800"/>
              <a:gd name="connsiteY4" fmla="*/ 4580164 h 4580165"/>
              <a:gd name="connsiteX5" fmla="*/ 0 w 5257800"/>
              <a:gd name="connsiteY5" fmla="*/ 4580165 h 4580165"/>
              <a:gd name="connsiteX6" fmla="*/ 0 w 5257800"/>
              <a:gd name="connsiteY6" fmla="*/ 0 h 4580165"/>
              <a:gd name="connsiteX0" fmla="*/ 0 w 5257800"/>
              <a:gd name="connsiteY0" fmla="*/ 0 h 4580165"/>
              <a:gd name="connsiteX1" fmla="*/ 5257800 w 5257800"/>
              <a:gd name="connsiteY1" fmla="*/ 0 h 4580165"/>
              <a:gd name="connsiteX2" fmla="*/ 5249635 w 5257800"/>
              <a:gd name="connsiteY2" fmla="*/ 1526722 h 4580165"/>
              <a:gd name="connsiteX3" fmla="*/ 3140075 w 5257800"/>
              <a:gd name="connsiteY3" fmla="*/ 1975758 h 4580165"/>
              <a:gd name="connsiteX4" fmla="*/ 3123848 w 5257800"/>
              <a:gd name="connsiteY4" fmla="*/ 4580164 h 4580165"/>
              <a:gd name="connsiteX5" fmla="*/ 0 w 5257800"/>
              <a:gd name="connsiteY5" fmla="*/ 4580165 h 4580165"/>
              <a:gd name="connsiteX6" fmla="*/ 0 w 5257800"/>
              <a:gd name="connsiteY6" fmla="*/ 0 h 4580165"/>
              <a:gd name="connsiteX0" fmla="*/ 0 w 5257800"/>
              <a:gd name="connsiteY0" fmla="*/ 0 h 4580165"/>
              <a:gd name="connsiteX1" fmla="*/ 5257800 w 5257800"/>
              <a:gd name="connsiteY1" fmla="*/ 0 h 4580165"/>
              <a:gd name="connsiteX2" fmla="*/ 5249635 w 5257800"/>
              <a:gd name="connsiteY2" fmla="*/ 1526722 h 4580165"/>
              <a:gd name="connsiteX3" fmla="*/ 3140075 w 5257800"/>
              <a:gd name="connsiteY3" fmla="*/ 1975758 h 4580165"/>
              <a:gd name="connsiteX4" fmla="*/ 3123848 w 5257800"/>
              <a:gd name="connsiteY4" fmla="*/ 4580164 h 4580165"/>
              <a:gd name="connsiteX5" fmla="*/ 0 w 5257800"/>
              <a:gd name="connsiteY5" fmla="*/ 4580165 h 4580165"/>
              <a:gd name="connsiteX6" fmla="*/ 0 w 5257800"/>
              <a:gd name="connsiteY6" fmla="*/ 0 h 4580165"/>
              <a:gd name="connsiteX0" fmla="*/ 0 w 5257800"/>
              <a:gd name="connsiteY0" fmla="*/ 0 h 4580165"/>
              <a:gd name="connsiteX1" fmla="*/ 5257800 w 5257800"/>
              <a:gd name="connsiteY1" fmla="*/ 0 h 4580165"/>
              <a:gd name="connsiteX2" fmla="*/ 5249635 w 5257800"/>
              <a:gd name="connsiteY2" fmla="*/ 1526722 h 4580165"/>
              <a:gd name="connsiteX3" fmla="*/ 3131962 w 5257800"/>
              <a:gd name="connsiteY3" fmla="*/ 1771651 h 4580165"/>
              <a:gd name="connsiteX4" fmla="*/ 3123848 w 5257800"/>
              <a:gd name="connsiteY4" fmla="*/ 4580164 h 4580165"/>
              <a:gd name="connsiteX5" fmla="*/ 0 w 5257800"/>
              <a:gd name="connsiteY5" fmla="*/ 4580165 h 4580165"/>
              <a:gd name="connsiteX6" fmla="*/ 0 w 5257800"/>
              <a:gd name="connsiteY6" fmla="*/ 0 h 4580165"/>
              <a:gd name="connsiteX0" fmla="*/ 0 w 5257800"/>
              <a:gd name="connsiteY0" fmla="*/ 0 h 4580165"/>
              <a:gd name="connsiteX1" fmla="*/ 5257800 w 5257800"/>
              <a:gd name="connsiteY1" fmla="*/ 0 h 4580165"/>
              <a:gd name="connsiteX2" fmla="*/ 5249635 w 5257800"/>
              <a:gd name="connsiteY2" fmla="*/ 1526722 h 4580165"/>
              <a:gd name="connsiteX3" fmla="*/ 3131962 w 5257800"/>
              <a:gd name="connsiteY3" fmla="*/ 1771651 h 4580165"/>
              <a:gd name="connsiteX4" fmla="*/ 3123848 w 5257800"/>
              <a:gd name="connsiteY4" fmla="*/ 4580164 h 4580165"/>
              <a:gd name="connsiteX5" fmla="*/ 0 w 5257800"/>
              <a:gd name="connsiteY5" fmla="*/ 4580165 h 4580165"/>
              <a:gd name="connsiteX6" fmla="*/ 0 w 5257800"/>
              <a:gd name="connsiteY6" fmla="*/ 0 h 4580165"/>
              <a:gd name="connsiteX0" fmla="*/ 0 w 5257800"/>
              <a:gd name="connsiteY0" fmla="*/ 0 h 4580165"/>
              <a:gd name="connsiteX1" fmla="*/ 5257800 w 5257800"/>
              <a:gd name="connsiteY1" fmla="*/ 0 h 4580165"/>
              <a:gd name="connsiteX2" fmla="*/ 5249635 w 5257800"/>
              <a:gd name="connsiteY2" fmla="*/ 1526722 h 4580165"/>
              <a:gd name="connsiteX3" fmla="*/ 3131962 w 5257800"/>
              <a:gd name="connsiteY3" fmla="*/ 1690008 h 4580165"/>
              <a:gd name="connsiteX4" fmla="*/ 3123848 w 5257800"/>
              <a:gd name="connsiteY4" fmla="*/ 4580164 h 4580165"/>
              <a:gd name="connsiteX5" fmla="*/ 0 w 5257800"/>
              <a:gd name="connsiteY5" fmla="*/ 4580165 h 4580165"/>
              <a:gd name="connsiteX6" fmla="*/ 0 w 5257800"/>
              <a:gd name="connsiteY6" fmla="*/ 0 h 4580165"/>
              <a:gd name="connsiteX0" fmla="*/ 0 w 5257800"/>
              <a:gd name="connsiteY0" fmla="*/ 0 h 4580165"/>
              <a:gd name="connsiteX1" fmla="*/ 5257800 w 5257800"/>
              <a:gd name="connsiteY1" fmla="*/ 0 h 4580165"/>
              <a:gd name="connsiteX2" fmla="*/ 5249635 w 5257800"/>
              <a:gd name="connsiteY2" fmla="*/ 1526722 h 4580165"/>
              <a:gd name="connsiteX3" fmla="*/ 3131962 w 5257800"/>
              <a:gd name="connsiteY3" fmla="*/ 1690008 h 4580165"/>
              <a:gd name="connsiteX4" fmla="*/ 3123848 w 5257800"/>
              <a:gd name="connsiteY4" fmla="*/ 4580164 h 4580165"/>
              <a:gd name="connsiteX5" fmla="*/ 0 w 5257800"/>
              <a:gd name="connsiteY5" fmla="*/ 4580165 h 4580165"/>
              <a:gd name="connsiteX6" fmla="*/ 0 w 5257800"/>
              <a:gd name="connsiteY6" fmla="*/ 0 h 458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7800" h="4580165">
                <a:moveTo>
                  <a:pt x="0" y="0"/>
                </a:moveTo>
                <a:lnTo>
                  <a:pt x="5257800" y="0"/>
                </a:lnTo>
                <a:cubicBezTo>
                  <a:pt x="5255078" y="508907"/>
                  <a:pt x="5252357" y="1017815"/>
                  <a:pt x="5249635" y="1526722"/>
                </a:cubicBezTo>
                <a:cubicBezTo>
                  <a:pt x="5260470" y="1532165"/>
                  <a:pt x="3129241" y="1578430"/>
                  <a:pt x="3131962" y="1690008"/>
                </a:cubicBezTo>
                <a:cubicBezTo>
                  <a:pt x="3142780" y="4182836"/>
                  <a:pt x="3486268" y="3752850"/>
                  <a:pt x="3123848" y="4580164"/>
                </a:cubicBezTo>
                <a:lnTo>
                  <a:pt x="0" y="458016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FF00"/>
                </a:solidFill>
              </a:rPr>
              <a:t>SEP event width</a:t>
            </a:r>
            <a:r>
              <a:rPr lang="en-GB" dirty="0"/>
              <a:t>: Multi-spacecraft observations give </a:t>
            </a:r>
            <a:r>
              <a:rPr lang="en-GB" dirty="0" err="1"/>
              <a:t>σ</a:t>
            </a:r>
            <a:r>
              <a:rPr lang="en-GB" baseline="-25000" dirty="0" err="1"/>
              <a:t>longitude</a:t>
            </a:r>
            <a:r>
              <a:rPr lang="en-GB" dirty="0"/>
              <a:t>=</a:t>
            </a:r>
            <a:r>
              <a:rPr lang="en-GB" b="1" dirty="0">
                <a:solidFill>
                  <a:srgbClr val="FFFF00"/>
                </a:solidFill>
              </a:rPr>
              <a:t>30-50º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Advanced modelling needed to explain the width</a:t>
            </a:r>
            <a:endParaRPr lang="en-GB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Width </a:t>
            </a:r>
            <a:r>
              <a:rPr lang="en-GB" b="1" dirty="0">
                <a:solidFill>
                  <a:srgbClr val="FFFF00"/>
                </a:solidFill>
              </a:rPr>
              <a:t>similar to L5/L1 separation</a:t>
            </a:r>
            <a:r>
              <a:rPr lang="en-GB" dirty="0"/>
              <a:t>, 60º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Implies </a:t>
            </a:r>
            <a:r>
              <a:rPr lang="en-GB" b="1" dirty="0">
                <a:solidFill>
                  <a:schemeClr val="accent3"/>
                </a:solidFill>
              </a:rPr>
              <a:t>10-fold difference</a:t>
            </a:r>
            <a:r>
              <a:rPr lang="en-GB" dirty="0"/>
              <a:t> in </a:t>
            </a:r>
            <a:r>
              <a:rPr lang="en-GB" b="1" dirty="0">
                <a:solidFill>
                  <a:schemeClr val="accent3"/>
                </a:solidFill>
              </a:rPr>
              <a:t>L1/L5 flux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06050" y="5950974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Dresing+ 2012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4407" y="6476891"/>
            <a:ext cx="1946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Richardson+ 2014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27" y="3305168"/>
            <a:ext cx="33552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Similar to </a:t>
            </a:r>
            <a:r>
              <a:rPr lang="en-GB" dirty="0" err="1"/>
              <a:t>corotation</a:t>
            </a:r>
            <a:r>
              <a:rPr lang="en-GB" dirty="0"/>
              <a:t> timescale, 60º in 4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-&gt; </a:t>
            </a:r>
            <a:r>
              <a:rPr lang="fi-FI" b="1" dirty="0">
                <a:solidFill>
                  <a:srgbClr val="FFFF00"/>
                </a:solidFill>
              </a:rPr>
              <a:t>Spacecraft motion important for fluxes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FFFF00"/>
                </a:solidFill>
              </a:rPr>
              <a:t>Corotation</a:t>
            </a:r>
            <a:r>
              <a:rPr lang="en-GB" b="1" dirty="0">
                <a:solidFill>
                  <a:srgbClr val="FFFF00"/>
                </a:solidFill>
              </a:rPr>
              <a:t> effect significant </a:t>
            </a:r>
            <a:r>
              <a:rPr lang="en-GB" sz="1400" dirty="0"/>
              <a:t>(e.g.  Giacalone+ 2012, Marsh+ 2015)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white"/>
                </a:solidFill>
              </a:rPr>
              <a:t>Statistical studies possible with latest STEREO observations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8986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3"/>
    </mc:Choice>
    <mc:Fallback xmlns="">
      <p:transition spd="slow" advTm="6113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26" y="108252"/>
            <a:ext cx="9404723" cy="1400530"/>
          </a:xfrm>
        </p:spPr>
        <p:txBody>
          <a:bodyPr/>
          <a:lstStyle/>
          <a:p>
            <a:r>
              <a:rPr lang="en-GB" dirty="0"/>
              <a:t>Advanced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63" y="1240076"/>
            <a:ext cx="5253648" cy="5014585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Large-scale drifts</a:t>
            </a:r>
            <a:r>
              <a:rPr lang="en-GB" dirty="0"/>
              <a:t> </a:t>
            </a:r>
            <a:r>
              <a:rPr lang="en-GB" sz="1400" dirty="0"/>
              <a:t>(Dalla+ 2013, Marsh+ 2015, </a:t>
            </a:r>
            <a:r>
              <a:rPr lang="en-GB" sz="1400" dirty="0" err="1"/>
              <a:t>Battarbee</a:t>
            </a:r>
            <a:r>
              <a:rPr lang="en-GB" sz="1400" dirty="0"/>
              <a:t>+ 2017)</a:t>
            </a:r>
          </a:p>
          <a:p>
            <a:pPr lvl="1"/>
            <a:r>
              <a:rPr lang="en-GB" dirty="0"/>
              <a:t>Non-diffusive, asymmetric, energy changes</a:t>
            </a:r>
          </a:p>
          <a:p>
            <a:r>
              <a:rPr lang="en-GB" b="1" dirty="0">
                <a:solidFill>
                  <a:srgbClr val="FFFF00"/>
                </a:solidFill>
              </a:rPr>
              <a:t>Cross-field diffusion</a:t>
            </a:r>
            <a:r>
              <a:rPr lang="en-GB" dirty="0"/>
              <a:t> </a:t>
            </a:r>
            <a:r>
              <a:rPr lang="en-GB" sz="1400" dirty="0"/>
              <a:t>(Zhang+ 2009, </a:t>
            </a:r>
            <a:r>
              <a:rPr lang="en-GB" sz="1400" dirty="0" err="1"/>
              <a:t>Droege</a:t>
            </a:r>
            <a:r>
              <a:rPr lang="en-GB" sz="1400" dirty="0"/>
              <a:t>+ 2010)</a:t>
            </a:r>
          </a:p>
          <a:p>
            <a:pPr lvl="1"/>
            <a:r>
              <a:rPr lang="en-GB" dirty="0"/>
              <a:t>Slow spreading across longitudes</a:t>
            </a:r>
          </a:p>
          <a:p>
            <a:r>
              <a:rPr lang="en-GB" b="1" dirty="0">
                <a:solidFill>
                  <a:srgbClr val="FFFF00"/>
                </a:solidFill>
              </a:rPr>
              <a:t>Turbulent meandering</a:t>
            </a:r>
            <a:r>
              <a:rPr lang="en-GB" dirty="0"/>
              <a:t> </a:t>
            </a:r>
            <a:r>
              <a:rPr lang="en-GB" sz="1400" dirty="0"/>
              <a:t>(Laitinen+ 2016)</a:t>
            </a:r>
          </a:p>
          <a:p>
            <a:pPr lvl="1"/>
            <a:r>
              <a:rPr lang="en-GB" dirty="0"/>
              <a:t>Fast initial SEP spreading across latitude and longitude</a:t>
            </a:r>
          </a:p>
          <a:p>
            <a:r>
              <a:rPr lang="en-GB" b="1" dirty="0">
                <a:solidFill>
                  <a:srgbClr val="FFFF00"/>
                </a:solidFill>
              </a:rPr>
              <a:t>All require/desire</a:t>
            </a:r>
            <a:r>
              <a:rPr lang="en-GB" dirty="0"/>
              <a:t> for forecasting: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Multi-point SEP observations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Multi-point SEP anisotropy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Turbulence for transport parameters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Large-scale 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250" y="3657972"/>
            <a:ext cx="3479382" cy="2743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724" y="3648520"/>
            <a:ext cx="3016925" cy="27526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53415" y="3204916"/>
            <a:ext cx="6538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Large-scale drifts (Marsh+ 2013)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7657" y="6382292"/>
            <a:ext cx="3204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Cross-field diffusion (</a:t>
            </a:r>
            <a:r>
              <a:rPr lang="en-GB" sz="1400" dirty="0" err="1"/>
              <a:t>Droge</a:t>
            </a:r>
            <a:r>
              <a:rPr lang="en-GB" sz="1400" dirty="0"/>
              <a:t>+ 2010)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0461" y="6401162"/>
            <a:ext cx="2748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Meandering (Laitinen+ 2016)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764" y="253353"/>
            <a:ext cx="5799551" cy="296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83"/>
    </mc:Choice>
    <mc:Fallback xmlns="">
      <p:transition spd="slow" advTm="6308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3E0CC-7F5E-4C36-A544-40DF0F1A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0"/>
            <a:ext cx="9404723" cy="1400530"/>
          </a:xfrm>
        </p:spPr>
        <p:txBody>
          <a:bodyPr/>
          <a:lstStyle/>
          <a:p>
            <a:r>
              <a:rPr lang="en-GB" dirty="0"/>
              <a:t>Solar wind turbulence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905CE-7ED3-4DDD-AD56-4E4263F1F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814237"/>
            <a:ext cx="4179281" cy="600085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Solar wind varies in longitude, latitude and time</a:t>
            </a:r>
            <a:r>
              <a:rPr lang="en-GB" dirty="0"/>
              <a:t>: Different at STA and STB (or L1 and L4/L5)</a:t>
            </a:r>
          </a:p>
          <a:p>
            <a:r>
              <a:rPr lang="en-GB" dirty="0"/>
              <a:t>Longitudinal effects also on </a:t>
            </a:r>
            <a:r>
              <a:rPr lang="en-GB" b="1" dirty="0">
                <a:solidFill>
                  <a:srgbClr val="FFC000"/>
                </a:solidFill>
              </a:rPr>
              <a:t>particle transport</a:t>
            </a:r>
            <a:r>
              <a:rPr lang="en-GB" dirty="0"/>
              <a:t>?</a:t>
            </a:r>
          </a:p>
          <a:p>
            <a:pPr lvl="1"/>
            <a:r>
              <a:rPr lang="en-GB" b="1" dirty="0">
                <a:solidFill>
                  <a:srgbClr val="FFFF00"/>
                </a:solidFill>
              </a:rPr>
              <a:t>Implied by SEP observations </a:t>
            </a:r>
            <a:r>
              <a:rPr lang="en-GB" dirty="0"/>
              <a:t>(</a:t>
            </a:r>
            <a:r>
              <a:rPr lang="en-GB" dirty="0" err="1"/>
              <a:t>Droge</a:t>
            </a:r>
            <a:r>
              <a:rPr lang="en-GB" dirty="0"/>
              <a:t> et al 2016, Gomez-Herrero et al 2016)</a:t>
            </a:r>
          </a:p>
          <a:p>
            <a:pPr lvl="1"/>
            <a:r>
              <a:rPr lang="fi-FI" b="1" dirty="0">
                <a:solidFill>
                  <a:srgbClr val="FFFF00"/>
                </a:solidFill>
              </a:rPr>
              <a:t>P</a:t>
            </a:r>
            <a:r>
              <a:rPr lang="en-GB" b="1" dirty="0" err="1">
                <a:solidFill>
                  <a:srgbClr val="FFFF00"/>
                </a:solidFill>
              </a:rPr>
              <a:t>ersistence</a:t>
            </a:r>
            <a:r>
              <a:rPr lang="en-GB" b="1" dirty="0">
                <a:solidFill>
                  <a:srgbClr val="FFFF00"/>
                </a:solidFill>
              </a:rPr>
              <a:t>? </a:t>
            </a:r>
            <a:r>
              <a:rPr lang="en-GB" dirty="0"/>
              <a:t>Thomas et al (2018)</a:t>
            </a:r>
          </a:p>
          <a:p>
            <a:pPr lvl="1"/>
            <a:r>
              <a:rPr lang="en-GB" dirty="0"/>
              <a:t>Conversely: If there are none, why not?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CBE896-8917-488A-B99D-6CA3715257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19763" y="1012686"/>
            <a:ext cx="4885195" cy="4885195"/>
          </a:xfrm>
          <a:solidFill>
            <a:schemeClr val="tx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973AA8-A816-4730-967E-05E9AC074B67}"/>
                  </a:ext>
                </a:extLst>
              </p:cNvPr>
              <p:cNvSpPr txBox="1"/>
              <p:nvPr/>
            </p:nvSpPr>
            <p:spPr>
              <a:xfrm>
                <a:off x="5703281" y="6168760"/>
                <a:ext cx="5121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Solar wind and turbulence during an event. Note: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dirty="0"/>
                  <a:t> values preliminary!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973AA8-A816-4730-967E-05E9AC074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281" y="6168760"/>
                <a:ext cx="5121816" cy="646331"/>
              </a:xfrm>
              <a:prstGeom prst="rect">
                <a:avLst/>
              </a:prstGeom>
              <a:blipFill>
                <a:blip r:embed="rId3"/>
                <a:stretch>
                  <a:fillRect l="-1071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D149266-4EE6-4312-A925-7C77CFDCD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622" y="1280806"/>
            <a:ext cx="8787318" cy="4480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246B4D-AEE3-488C-BD7E-660F7D9F06E5}"/>
              </a:ext>
            </a:extLst>
          </p:cNvPr>
          <p:cNvSpPr txBox="1"/>
          <p:nvPr/>
        </p:nvSpPr>
        <p:spPr>
          <a:xfrm flipH="1">
            <a:off x="2076831" y="5032757"/>
            <a:ext cx="296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Laitinen+ (2018)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2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F50CF-A96D-47F9-8B36-BCBFBEDE6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453"/>
            <a:ext cx="9019829" cy="870205"/>
          </a:xfrm>
        </p:spPr>
        <p:txBody>
          <a:bodyPr/>
          <a:lstStyle/>
          <a:p>
            <a:r>
              <a:rPr lang="en-GB" dirty="0"/>
              <a:t>Large-scale drifts for SEPs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72578-2269-4328-84C0-CEF84BED7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985" y="1029949"/>
            <a:ext cx="6219217" cy="338840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Traditionally SEPs thought to follow large-scale field lines</a:t>
            </a:r>
          </a:p>
          <a:p>
            <a:r>
              <a:rPr lang="en-GB" b="1" dirty="0">
                <a:solidFill>
                  <a:srgbClr val="FFC000"/>
                </a:solidFill>
              </a:rPr>
              <a:t>Recent work shows significant drift of SEPs, and resulting SEP deceleration  </a:t>
            </a:r>
            <a:r>
              <a:rPr lang="en-GB" dirty="0"/>
              <a:t>(Marsh+ 2013, Dalla+ 2013)</a:t>
            </a:r>
          </a:p>
          <a:p>
            <a:r>
              <a:rPr lang="en-GB" dirty="0"/>
              <a:t>Drift </a:t>
            </a:r>
            <a:r>
              <a:rPr lang="en-GB" b="1" dirty="0">
                <a:solidFill>
                  <a:srgbClr val="FFFF00"/>
                </a:solidFill>
              </a:rPr>
              <a:t>depends on element, charge state and energy</a:t>
            </a:r>
            <a:r>
              <a:rPr lang="en-GB" dirty="0"/>
              <a:t>: </a:t>
            </a:r>
            <a:r>
              <a:rPr lang="en-GB" b="1" dirty="0">
                <a:solidFill>
                  <a:srgbClr val="FFC000"/>
                </a:solidFill>
              </a:rPr>
              <a:t>Important for SEP observation analysis </a:t>
            </a:r>
            <a:r>
              <a:rPr lang="en-GB" dirty="0"/>
              <a:t>(e.g. Mason+ 2012, </a:t>
            </a:r>
            <a:r>
              <a:rPr lang="en-GB" dirty="0" err="1"/>
              <a:t>Zelina</a:t>
            </a:r>
            <a:r>
              <a:rPr lang="en-GB" dirty="0"/>
              <a:t> 2017)</a:t>
            </a:r>
          </a:p>
          <a:p>
            <a:r>
              <a:rPr lang="en-GB" dirty="0"/>
              <a:t>Initial monopole field </a:t>
            </a:r>
            <a:r>
              <a:rPr lang="en-GB" b="1" dirty="0">
                <a:solidFill>
                  <a:srgbClr val="FFFF00"/>
                </a:solidFill>
              </a:rPr>
              <a:t>extended to dipole with wavy current sheet</a:t>
            </a:r>
            <a:r>
              <a:rPr lang="en-GB" dirty="0"/>
              <a:t> (Battarbee+2018)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4FD4D8C-D3E8-4A31-B117-6E7AA6F2A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6" t="13946"/>
          <a:stretch/>
        </p:blipFill>
        <p:spPr bwMode="auto">
          <a:xfrm>
            <a:off x="1254900" y="4356334"/>
            <a:ext cx="3221037" cy="231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F53C9CA2-4B5D-492F-887B-CEB7D53A4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663" y="6169954"/>
            <a:ext cx="5128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dirty="0">
                <a:solidFill>
                  <a:schemeClr val="tx1"/>
                </a:solidFill>
                <a:latin typeface="Helvetica" panose="020B0604020202020204" pitchFamily="34" charset="0"/>
              </a:rPr>
              <a:t>Top panel: particles drift towards current sheet in A+ solar magnetic polarity (conversely away in A-)</a:t>
            </a:r>
            <a:endParaRPr lang="en-GB" altLang="en-US" sz="1600" dirty="0">
              <a:solidFill>
                <a:schemeClr val="tx1"/>
              </a:solidFill>
              <a:latin typeface="Helvetica" panose="020B0604020202020204" pitchFamily="34" charset="0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BCEC5726-5EE2-4052-A34C-7DA484E07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301" y="2882443"/>
            <a:ext cx="34544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51F93B4E-CFA1-4259-A335-867BE2E74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0977" y="5422443"/>
            <a:ext cx="280828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>
                <a:solidFill>
                  <a:schemeClr val="tx1"/>
                </a:solidFill>
              </a:rPr>
              <a:t>                A</a:t>
            </a:r>
            <a:r>
              <a:rPr lang="en-GB" altLang="en-US" sz="2800" b="1" baseline="30000">
                <a:solidFill>
                  <a:schemeClr val="tx1"/>
                </a:solidFill>
              </a:rPr>
              <a:t>+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7CEB3A99-7432-4752-98AE-2E308D348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576" y="102730"/>
            <a:ext cx="487680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ight Arrow 10">
            <a:extLst>
              <a:ext uri="{FF2B5EF4-FFF2-40B4-BE49-F238E27FC236}">
                <a16:creationId xmlns:a16="http://schemas.microsoft.com/office/drawing/2014/main" id="{AFE97412-9FA9-49E1-827E-CAFC6961573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529370" y="800437"/>
            <a:ext cx="722313" cy="371475"/>
          </a:xfrm>
          <a:prstGeom prst="rightArrow">
            <a:avLst>
              <a:gd name="adj1" fmla="val 50000"/>
              <a:gd name="adj2" fmla="val 50006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Right Arrow 13">
            <a:extLst>
              <a:ext uri="{FF2B5EF4-FFF2-40B4-BE49-F238E27FC236}">
                <a16:creationId xmlns:a16="http://schemas.microsoft.com/office/drawing/2014/main" id="{D941C4E7-5A8D-4610-8F0F-A4D920BE608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235557" y="519449"/>
            <a:ext cx="723900" cy="373062"/>
          </a:xfrm>
          <a:prstGeom prst="rightArrow">
            <a:avLst>
              <a:gd name="adj1" fmla="val 50000"/>
              <a:gd name="adj2" fmla="val 49903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Right Arrow 14">
            <a:extLst>
              <a:ext uri="{FF2B5EF4-FFF2-40B4-BE49-F238E27FC236}">
                <a16:creationId xmlns:a16="http://schemas.microsoft.com/office/drawing/2014/main" id="{1FDA8C1D-5392-4A3E-9E04-B4B1ED9C3C0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267558" y="754399"/>
            <a:ext cx="722312" cy="371475"/>
          </a:xfrm>
          <a:prstGeom prst="rightArrow">
            <a:avLst>
              <a:gd name="adj1" fmla="val 50000"/>
              <a:gd name="adj2" fmla="val 50006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" name="Right Arrow 15">
            <a:extLst>
              <a:ext uri="{FF2B5EF4-FFF2-40B4-BE49-F238E27FC236}">
                <a16:creationId xmlns:a16="http://schemas.microsoft.com/office/drawing/2014/main" id="{C6EA6A85-2C5E-4323-AC24-C973EE6FD01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928501" y="937755"/>
            <a:ext cx="722312" cy="373062"/>
          </a:xfrm>
          <a:prstGeom prst="rightArrow">
            <a:avLst>
              <a:gd name="adj1" fmla="val 50000"/>
              <a:gd name="adj2" fmla="val 49794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Right Arrow 16">
            <a:extLst>
              <a:ext uri="{FF2B5EF4-FFF2-40B4-BE49-F238E27FC236}">
                <a16:creationId xmlns:a16="http://schemas.microsoft.com/office/drawing/2014/main" id="{5DD9F007-64A0-4614-9CC6-7C9FC9EFCD1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260414" y="1817230"/>
            <a:ext cx="723900" cy="371475"/>
          </a:xfrm>
          <a:prstGeom prst="rightArrow">
            <a:avLst>
              <a:gd name="adj1" fmla="val 50000"/>
              <a:gd name="adj2" fmla="val 50116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Right Arrow 18">
            <a:extLst>
              <a:ext uri="{FF2B5EF4-FFF2-40B4-BE49-F238E27FC236}">
                <a16:creationId xmlns:a16="http://schemas.microsoft.com/office/drawing/2014/main" id="{8F1A35B2-C9D1-4009-B748-16F3F452700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540482" y="1921211"/>
            <a:ext cx="723900" cy="373062"/>
          </a:xfrm>
          <a:prstGeom prst="rightArrow">
            <a:avLst>
              <a:gd name="adj1" fmla="val 50000"/>
              <a:gd name="adj2" fmla="val 49903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b="1"/>
          </a:p>
        </p:txBody>
      </p:sp>
      <p:sp>
        <p:nvSpPr>
          <p:cNvPr id="25" name="Right Arrow 19">
            <a:extLst>
              <a:ext uri="{FF2B5EF4-FFF2-40B4-BE49-F238E27FC236}">
                <a16:creationId xmlns:a16="http://schemas.microsoft.com/office/drawing/2014/main" id="{31E6843D-05FF-4D31-AF94-49FBE15AADA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927707" y="1860886"/>
            <a:ext cx="723900" cy="373062"/>
          </a:xfrm>
          <a:prstGeom prst="rightArrow">
            <a:avLst>
              <a:gd name="adj1" fmla="val 50000"/>
              <a:gd name="adj2" fmla="val 49903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" name="Right Arrow 20">
            <a:extLst>
              <a:ext uri="{FF2B5EF4-FFF2-40B4-BE49-F238E27FC236}">
                <a16:creationId xmlns:a16="http://schemas.microsoft.com/office/drawing/2014/main" id="{5588A774-5D64-4FDA-A560-923CB462FE1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233970" y="1522749"/>
            <a:ext cx="723900" cy="373063"/>
          </a:xfrm>
          <a:prstGeom prst="rightArrow">
            <a:avLst>
              <a:gd name="adj1" fmla="val 50000"/>
              <a:gd name="adj2" fmla="val 49903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" name="TextBox 6">
            <a:extLst>
              <a:ext uri="{FF2B5EF4-FFF2-40B4-BE49-F238E27FC236}">
                <a16:creationId xmlns:a16="http://schemas.microsoft.com/office/drawing/2014/main" id="{3F78AD40-8D5F-4D8F-83F2-48F80ACDA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614" y="6422232"/>
            <a:ext cx="23272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600" dirty="0">
                <a:solidFill>
                  <a:schemeClr val="tx1"/>
                </a:solidFill>
                <a:latin typeface="Helvetica" panose="020B0604020202020204" pitchFamily="34" charset="0"/>
              </a:rPr>
              <a:t>Meyer-Vernet 2007</a:t>
            </a:r>
          </a:p>
        </p:txBody>
      </p:sp>
    </p:spTree>
    <p:extLst>
      <p:ext uri="{BB962C8B-B14F-4D97-AF65-F5344CB8AC3E}">
        <p14:creationId xmlns:p14="http://schemas.microsoft.com/office/powerpoint/2010/main" val="57736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34"/>
    </mc:Choice>
    <mc:Fallback xmlns="">
      <p:transition spd="slow" advTm="10573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13440-9B0D-3243-8BF9-BF91998F3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692" y="18257"/>
            <a:ext cx="7886700" cy="999906"/>
          </a:xfrm>
        </p:spPr>
        <p:txBody>
          <a:bodyPr/>
          <a:lstStyle/>
          <a:p>
            <a:r>
              <a:rPr lang="en-US" dirty="0"/>
              <a:t>Drift in Parker field, A+ vs A- polarity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A55DD7-F0BA-114D-8926-A222ECEEC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4284" y="2167220"/>
            <a:ext cx="6816706" cy="3300015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782A552E-17C0-4307-815A-68B54C25331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859505" y="829455"/>
          <a:ext cx="4111027" cy="1501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3" imgW="4666898" imgH="1704648" progId="AcroExch.Document.DC">
                  <p:embed/>
                </p:oleObj>
              </mc:Choice>
              <mc:Fallback>
                <p:oleObj name="Acrobat Document" r:id="rId3" imgW="4666898" imgH="1704648" progId="AcroExch.Document.DC">
                  <p:embed/>
                  <p:pic>
                    <p:nvPicPr>
                      <p:cNvPr id="7" name="Object 1">
                        <a:extLst>
                          <a:ext uri="{FF2B5EF4-FFF2-40B4-BE49-F238E27FC236}">
                            <a16:creationId xmlns:a16="http://schemas.microsoft.com/office/drawing/2014/main" id="{782A552E-17C0-4307-815A-68B54C2533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505" y="829455"/>
                        <a:ext cx="4111027" cy="1501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0200BE44-B83C-4340-A4CE-EEEB2DF29E6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859505" y="2545935"/>
          <a:ext cx="4111027" cy="1501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5" imgW="4666898" imgH="1704648" progId="AcroExch.Document.DC">
                  <p:embed/>
                </p:oleObj>
              </mc:Choice>
              <mc:Fallback>
                <p:oleObj name="Acrobat Document" r:id="rId5" imgW="4666898" imgH="1704648" progId="AcroExch.Document.DC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0200BE44-B83C-4340-A4CE-EEEB2DF29E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505" y="2545935"/>
                        <a:ext cx="4111027" cy="1501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AFE709E9-AEFC-4CEB-BA8A-193C49262DC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859505" y="4279695"/>
          <a:ext cx="4111027" cy="1501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7" imgW="4666898" imgH="1704648" progId="AcroExch.Document.DC">
                  <p:embed/>
                </p:oleObj>
              </mc:Choice>
              <mc:Fallback>
                <p:oleObj name="Acrobat Document" r:id="rId7" imgW="4666898" imgH="1704648" progId="AcroExch.Document.DC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AFE709E9-AEFC-4CEB-BA8A-193C49262D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505" y="4279695"/>
                        <a:ext cx="4111027" cy="1501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">
            <a:extLst>
              <a:ext uri="{FF2B5EF4-FFF2-40B4-BE49-F238E27FC236}">
                <a16:creationId xmlns:a16="http://schemas.microsoft.com/office/drawing/2014/main" id="{AAC78CC3-ECB8-4E73-A02E-93ED1BAE50F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617417" y="806414"/>
          <a:ext cx="4160812" cy="1519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9" imgW="4666898" imgH="1704648" progId="AcroExch.Document.DC">
                  <p:embed/>
                </p:oleObj>
              </mc:Choice>
              <mc:Fallback>
                <p:oleObj name="Acrobat Document" r:id="rId9" imgW="4666898" imgH="1704648" progId="AcroExch.Document.DC">
                  <p:embed/>
                  <p:pic>
                    <p:nvPicPr>
                      <p:cNvPr id="10" name="Object 1">
                        <a:extLst>
                          <a:ext uri="{FF2B5EF4-FFF2-40B4-BE49-F238E27FC236}">
                            <a16:creationId xmlns:a16="http://schemas.microsoft.com/office/drawing/2014/main" id="{AAC78CC3-ECB8-4E73-A02E-93ED1BAE50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417" y="806414"/>
                        <a:ext cx="4160812" cy="15196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42856443-8630-40C7-9E8E-8E7BA6A1A03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620298" y="2545934"/>
          <a:ext cx="4158323" cy="1519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11" imgW="4666898" imgH="1704648" progId="AcroExch.Document.DC">
                  <p:embed/>
                </p:oleObj>
              </mc:Choice>
              <mc:Fallback>
                <p:oleObj name="Acrobat Document" r:id="rId11" imgW="4666898" imgH="1704648" progId="AcroExch.Document.DC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42856443-8630-40C7-9E8E-8E7BA6A1A0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298" y="2545934"/>
                        <a:ext cx="4158323" cy="15196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78C45FCC-83E9-42BE-9D7A-80CD61F0A89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617417" y="4289774"/>
          <a:ext cx="4160812" cy="1519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13" imgW="4666898" imgH="1704648" progId="AcroExch.Document.DC">
                  <p:embed/>
                </p:oleObj>
              </mc:Choice>
              <mc:Fallback>
                <p:oleObj name="Acrobat Document" r:id="rId13" imgW="4666898" imgH="1704648" progId="AcroExch.Document.DC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78C45FCC-83E9-42BE-9D7A-80CD61F0A8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417" y="4289774"/>
                        <a:ext cx="4160812" cy="15196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4">
            <a:extLst>
              <a:ext uri="{FF2B5EF4-FFF2-40B4-BE49-F238E27FC236}">
                <a16:creationId xmlns:a16="http://schemas.microsoft.com/office/drawing/2014/main" id="{B271AA06-7BD9-4523-8EEA-AD04F286E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446" y="5960495"/>
            <a:ext cx="7920573" cy="59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77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14726" algn="l" rtl="0" eaLnBrk="0" fontAlgn="base" hangingPunct="0">
              <a:spcBef>
                <a:spcPct val="0"/>
              </a:spcBef>
              <a:spcAft>
                <a:spcPct val="0"/>
              </a:spcAft>
              <a:defRPr sz="2177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829452" algn="l" rtl="0" eaLnBrk="0" fontAlgn="base" hangingPunct="0">
              <a:spcBef>
                <a:spcPct val="0"/>
              </a:spcBef>
              <a:spcAft>
                <a:spcPct val="0"/>
              </a:spcAft>
              <a:defRPr sz="2177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244178" algn="l" rtl="0" eaLnBrk="0" fontAlgn="base" hangingPunct="0">
              <a:spcBef>
                <a:spcPct val="0"/>
              </a:spcBef>
              <a:spcAft>
                <a:spcPct val="0"/>
              </a:spcAft>
              <a:defRPr sz="2177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658904" algn="l" rtl="0" eaLnBrk="0" fontAlgn="base" hangingPunct="0">
              <a:spcBef>
                <a:spcPct val="0"/>
              </a:spcBef>
              <a:spcAft>
                <a:spcPct val="0"/>
              </a:spcAft>
              <a:defRPr sz="2177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073631" algn="l" defTabSz="829452" rtl="0" eaLnBrk="1" latinLnBrk="0" hangingPunct="1">
              <a:defRPr sz="2177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488357" algn="l" defTabSz="829452" rtl="0" eaLnBrk="1" latinLnBrk="0" hangingPunct="1">
              <a:defRPr sz="2177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2903083" algn="l" defTabSz="829452" rtl="0" eaLnBrk="1" latinLnBrk="0" hangingPunct="1">
              <a:defRPr sz="2177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317809" algn="l" defTabSz="829452" rtl="0" eaLnBrk="1" latinLnBrk="0" hangingPunct="1">
              <a:defRPr sz="2177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33" dirty="0">
                <a:solidFill>
                  <a:schemeClr val="tx1"/>
                </a:solidFill>
                <a:latin typeface="Arial" panose="020B0604020202020204" pitchFamily="34" charset="0"/>
              </a:rPr>
              <a:t>10-800 MeV protons injected at/near current sheet (</a:t>
            </a:r>
            <a:r>
              <a:rPr lang="en-US" altLang="en-US" sz="1633" dirty="0" err="1">
                <a:solidFill>
                  <a:schemeClr val="tx1"/>
                </a:solidFill>
                <a:latin typeface="Arial" panose="020B0604020202020204" pitchFamily="34" charset="0"/>
              </a:rPr>
              <a:t>corotation</a:t>
            </a:r>
            <a:r>
              <a:rPr lang="en-US" altLang="en-US" sz="1633" dirty="0">
                <a:solidFill>
                  <a:schemeClr val="tx1"/>
                </a:solidFill>
                <a:latin typeface="Arial" panose="020B0604020202020204" pitchFamily="34" charset="0"/>
              </a:rPr>
              <a:t> effect removed) (</a:t>
            </a:r>
            <a:r>
              <a:rPr lang="en-US" altLang="en-US" sz="1633" dirty="0" err="1">
                <a:solidFill>
                  <a:schemeClr val="tx1"/>
                </a:solidFill>
                <a:latin typeface="Arial" panose="020B0604020202020204" pitchFamily="34" charset="0"/>
              </a:rPr>
              <a:t>Battarbee</a:t>
            </a:r>
            <a:r>
              <a:rPr lang="en-US" altLang="en-US" sz="1633" dirty="0">
                <a:solidFill>
                  <a:schemeClr val="tx1"/>
                </a:solidFill>
                <a:latin typeface="Arial" panose="020B0604020202020204" pitchFamily="34" charset="0"/>
              </a:rPr>
              <a:t>+ 2018)</a:t>
            </a:r>
          </a:p>
        </p:txBody>
      </p:sp>
    </p:spTree>
    <p:extLst>
      <p:ext uri="{BB962C8B-B14F-4D97-AF65-F5344CB8AC3E}">
        <p14:creationId xmlns:p14="http://schemas.microsoft.com/office/powerpoint/2010/main" val="253538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07"/>
    </mc:Choice>
    <mc:Fallback xmlns="">
      <p:transition spd="slow" advTm="2560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12" y="0"/>
            <a:ext cx="10239869" cy="1400530"/>
          </a:xfrm>
        </p:spPr>
        <p:txBody>
          <a:bodyPr/>
          <a:lstStyle/>
          <a:p>
            <a:r>
              <a:rPr lang="en-GB" dirty="0"/>
              <a:t>L5/L1 observations and SEP forecasting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312" y="709808"/>
            <a:ext cx="6055506" cy="623559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SEP observations, &gt;10 MeV/n ions</a:t>
            </a:r>
          </a:p>
          <a:p>
            <a:pPr lvl="1"/>
            <a:r>
              <a:rPr lang="en-GB" sz="1800" b="1" dirty="0">
                <a:solidFill>
                  <a:srgbClr val="FFFF00"/>
                </a:solidFill>
              </a:rPr>
              <a:t>L5+L1 SEP observations</a:t>
            </a:r>
            <a:r>
              <a:rPr lang="en-GB" sz="1800" dirty="0"/>
              <a:t> important: </a:t>
            </a:r>
            <a:r>
              <a:rPr lang="en-GB" sz="1800" b="1" dirty="0">
                <a:solidFill>
                  <a:srgbClr val="FFC000"/>
                </a:solidFill>
              </a:rPr>
              <a:t>longitude-dependent temporal evolution</a:t>
            </a:r>
          </a:p>
          <a:p>
            <a:pPr lvl="1"/>
            <a:r>
              <a:rPr lang="en-GB" sz="1800" b="1" dirty="0">
                <a:solidFill>
                  <a:srgbClr val="FFFF00"/>
                </a:solidFill>
              </a:rPr>
              <a:t>L5 observations</a:t>
            </a:r>
            <a:r>
              <a:rPr lang="en-GB" sz="1800" dirty="0"/>
              <a:t> connected to </a:t>
            </a:r>
            <a:r>
              <a:rPr lang="en-GB" sz="1800" b="1" dirty="0">
                <a:solidFill>
                  <a:srgbClr val="FFFF00"/>
                </a:solidFill>
              </a:rPr>
              <a:t>Earth-bound</a:t>
            </a:r>
            <a:r>
              <a:rPr lang="en-GB" sz="1800" dirty="0"/>
              <a:t> source:</a:t>
            </a:r>
          </a:p>
          <a:p>
            <a:pPr lvl="2"/>
            <a:r>
              <a:rPr lang="en-GB" sz="1600" b="1" dirty="0">
                <a:solidFill>
                  <a:srgbClr val="FFC000"/>
                </a:solidFill>
              </a:rPr>
              <a:t>SEP source characterisation</a:t>
            </a:r>
            <a:r>
              <a:rPr lang="en-GB" sz="1600" dirty="0"/>
              <a:t> from</a:t>
            </a:r>
            <a:r>
              <a:rPr lang="en-GB" sz="1600" dirty="0">
                <a:solidFill>
                  <a:srgbClr val="FFFF00"/>
                </a:solidFill>
              </a:rPr>
              <a:t> </a:t>
            </a:r>
            <a:r>
              <a:rPr lang="en-GB" sz="1600" b="1" dirty="0">
                <a:solidFill>
                  <a:srgbClr val="FFFF00"/>
                </a:solidFill>
              </a:rPr>
              <a:t>CME observations and modelling</a:t>
            </a:r>
          </a:p>
          <a:p>
            <a:pPr lvl="2"/>
            <a:r>
              <a:rPr lang="en-GB" sz="1600" dirty="0"/>
              <a:t> </a:t>
            </a:r>
            <a:r>
              <a:rPr lang="en-GB" sz="1600" b="1" dirty="0">
                <a:solidFill>
                  <a:srgbClr val="FFFF00"/>
                </a:solidFill>
              </a:rPr>
              <a:t>CME diagnostics</a:t>
            </a:r>
            <a:r>
              <a:rPr lang="en-GB" sz="1600" dirty="0">
                <a:solidFill>
                  <a:srgbClr val="FFFF00"/>
                </a:solidFill>
              </a:rPr>
              <a:t> </a:t>
            </a:r>
            <a:r>
              <a:rPr lang="en-GB" sz="1600" b="1" dirty="0">
                <a:solidFill>
                  <a:srgbClr val="FFC000"/>
                </a:solidFill>
              </a:rPr>
              <a:t>from SEP observations </a:t>
            </a:r>
            <a:r>
              <a:rPr lang="en-GB" sz="1600" dirty="0"/>
              <a:t>using acceleration modelling </a:t>
            </a:r>
            <a:r>
              <a:rPr lang="en-GB" sz="1300" dirty="0"/>
              <a:t>(e.g. </a:t>
            </a:r>
            <a:r>
              <a:rPr lang="en-GB" sz="1300" dirty="0" err="1"/>
              <a:t>Vainio</a:t>
            </a:r>
            <a:r>
              <a:rPr lang="en-GB" sz="1300" dirty="0"/>
              <a:t>+ 2014)</a:t>
            </a:r>
            <a:endParaRPr lang="en-GB" sz="1300" b="1" dirty="0"/>
          </a:p>
          <a:p>
            <a:pPr lvl="1"/>
            <a:r>
              <a:rPr lang="en-GB" sz="1800" b="1" dirty="0">
                <a:solidFill>
                  <a:srgbClr val="FFFF00"/>
                </a:solidFill>
              </a:rPr>
              <a:t>L5 SEP anisotropy</a:t>
            </a:r>
            <a:r>
              <a:rPr lang="en-GB" sz="1800" dirty="0"/>
              <a:t>: Duration of SEP acceleration as </a:t>
            </a:r>
            <a:r>
              <a:rPr lang="en-GB" sz="1800" b="1" dirty="0">
                <a:solidFill>
                  <a:srgbClr val="FFFF00"/>
                </a:solidFill>
              </a:rPr>
              <a:t>CME diagnostics</a:t>
            </a:r>
            <a:r>
              <a:rPr lang="en-GB" sz="1800" dirty="0"/>
              <a:t>; </a:t>
            </a:r>
            <a:r>
              <a:rPr lang="en-GB" sz="1800" b="1" dirty="0">
                <a:solidFill>
                  <a:schemeClr val="accent3"/>
                </a:solidFill>
              </a:rPr>
              <a:t>transport vs acceleration analysis</a:t>
            </a:r>
            <a:r>
              <a:rPr lang="en-GB" sz="1800" dirty="0"/>
              <a:t> </a:t>
            </a:r>
            <a:r>
              <a:rPr lang="en-GB" sz="1500" dirty="0"/>
              <a:t>(advanced transport models)</a:t>
            </a:r>
          </a:p>
          <a:p>
            <a:pPr lvl="2"/>
            <a:r>
              <a:rPr lang="en-GB" sz="1800" b="1" dirty="0">
                <a:solidFill>
                  <a:srgbClr val="FFFF00"/>
                </a:solidFill>
              </a:rPr>
              <a:t>Duration of acceleration as measure of CME characteristics</a:t>
            </a:r>
          </a:p>
          <a:p>
            <a:r>
              <a:rPr lang="en-GB" dirty="0"/>
              <a:t>L5 In situ solar wind and </a:t>
            </a:r>
            <a:r>
              <a:rPr lang="en-GB" dirty="0" err="1"/>
              <a:t>magn</a:t>
            </a:r>
            <a:r>
              <a:rPr lang="en-GB" dirty="0"/>
              <a:t> field observations</a:t>
            </a:r>
          </a:p>
          <a:p>
            <a:pPr lvl="1"/>
            <a:r>
              <a:rPr lang="en-GB" sz="1800" b="1" dirty="0">
                <a:solidFill>
                  <a:srgbClr val="FFFF00"/>
                </a:solidFill>
              </a:rPr>
              <a:t>Longitudinal variation of magnetic turbulence </a:t>
            </a:r>
            <a:r>
              <a:rPr lang="en-GB" sz="1800" dirty="0"/>
              <a:t>for</a:t>
            </a:r>
            <a:r>
              <a:rPr lang="en-GB" sz="1800" b="1" dirty="0">
                <a:solidFill>
                  <a:srgbClr val="FFFF00"/>
                </a:solidFill>
              </a:rPr>
              <a:t> </a:t>
            </a:r>
            <a:r>
              <a:rPr lang="en-GB" sz="1800" b="1" dirty="0">
                <a:solidFill>
                  <a:srgbClr val="FFC000"/>
                </a:solidFill>
              </a:rPr>
              <a:t>SEP transport conditions</a:t>
            </a:r>
          </a:p>
          <a:p>
            <a:pPr lvl="1"/>
            <a:r>
              <a:rPr lang="en-GB" sz="1800" b="1" dirty="0">
                <a:solidFill>
                  <a:srgbClr val="FFFF00"/>
                </a:solidFill>
              </a:rPr>
              <a:t>Observations and </a:t>
            </a:r>
            <a:r>
              <a:rPr lang="en-GB" sz="1800" b="1" dirty="0">
                <a:solidFill>
                  <a:srgbClr val="FFC000"/>
                </a:solidFill>
              </a:rPr>
              <a:t>global heliosphere simulations </a:t>
            </a:r>
            <a:r>
              <a:rPr lang="en-GB" sz="1800" dirty="0"/>
              <a:t>for </a:t>
            </a:r>
            <a:r>
              <a:rPr lang="en-GB" sz="1800" b="1" dirty="0">
                <a:solidFill>
                  <a:srgbClr val="FFFF00"/>
                </a:solidFill>
              </a:rPr>
              <a:t>Parker geometry variations</a:t>
            </a:r>
          </a:p>
          <a:p>
            <a:pPr lvl="1"/>
            <a:r>
              <a:rPr lang="en-GB" sz="1800" b="1" dirty="0">
                <a:solidFill>
                  <a:srgbClr val="FFC000"/>
                </a:solidFill>
              </a:rPr>
              <a:t>Current sheet location</a:t>
            </a:r>
            <a:r>
              <a:rPr lang="en-GB" sz="1800" b="1" dirty="0">
                <a:solidFill>
                  <a:srgbClr val="FFFF00"/>
                </a:solidFill>
              </a:rPr>
              <a:t> </a:t>
            </a:r>
            <a:r>
              <a:rPr lang="en-GB" sz="1800" dirty="0"/>
              <a:t>between L1 and L5 </a:t>
            </a:r>
            <a:r>
              <a:rPr lang="en-GB" sz="1800" b="1" dirty="0">
                <a:solidFill>
                  <a:srgbClr val="FFFF00"/>
                </a:solidFill>
              </a:rPr>
              <a:t>significant for SEP propagation, interpretation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4051" y="5447625"/>
            <a:ext cx="5640901" cy="13095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10 MeV protons at 1 AU following an time-impulsive, 40-degree-wide injection at W0 at Sun, as seen at L5 (W60), L1 (W0) and half-way to L4 (E30) (simple 1D transport model)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350" y="1078008"/>
            <a:ext cx="5510304" cy="41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8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81"/>
    </mc:Choice>
    <mc:Fallback xmlns="">
      <p:transition spd="slow" advTm="10928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4024A-891E-43D0-A690-8E2C1632A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7055380" cy="1400530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9C88F-319D-4F3A-9F18-8320B702E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1" y="1400531"/>
            <a:ext cx="8858655" cy="51559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FFFF00"/>
                </a:solidFill>
              </a:rPr>
              <a:t>SEP event longitudinal width </a:t>
            </a:r>
            <a:r>
              <a:rPr lang="en-GB" dirty="0"/>
              <a:t>is </a:t>
            </a:r>
            <a:r>
              <a:rPr lang="en-GB" b="1" dirty="0">
                <a:solidFill>
                  <a:srgbClr val="FFC000"/>
                </a:solidFill>
              </a:rPr>
              <a:t>similar to L1/L5 separation</a:t>
            </a:r>
            <a:r>
              <a:rPr lang="en-GB" dirty="0"/>
              <a:t> and </a:t>
            </a:r>
            <a:r>
              <a:rPr lang="en-GB" b="1" dirty="0" err="1">
                <a:solidFill>
                  <a:srgbClr val="FFC000"/>
                </a:solidFill>
              </a:rPr>
              <a:t>corotation</a:t>
            </a:r>
            <a:r>
              <a:rPr lang="en-GB" b="1" dirty="0">
                <a:solidFill>
                  <a:srgbClr val="FFC000"/>
                </a:solidFill>
              </a:rPr>
              <a:t> scale</a:t>
            </a:r>
          </a:p>
          <a:p>
            <a:pPr>
              <a:lnSpc>
                <a:spcPct val="150000"/>
              </a:lnSpc>
            </a:pPr>
            <a:r>
              <a:rPr lang="en-GB" dirty="0"/>
              <a:t>Significant implications on SEP event temporal evolution, duration and total fluence</a:t>
            </a:r>
          </a:p>
          <a:p>
            <a:pPr>
              <a:lnSpc>
                <a:spcPct val="150000"/>
              </a:lnSpc>
            </a:pPr>
            <a:r>
              <a:rPr lang="en-GB" dirty="0"/>
              <a:t>Implies </a:t>
            </a:r>
            <a:r>
              <a:rPr lang="en-GB" b="1" dirty="0">
                <a:solidFill>
                  <a:srgbClr val="FFC000"/>
                </a:solidFill>
              </a:rPr>
              <a:t>potential</a:t>
            </a:r>
            <a:r>
              <a:rPr lang="en-GB" dirty="0"/>
              <a:t> for SEP Space Weather with </a:t>
            </a:r>
            <a:r>
              <a:rPr lang="en-GB" b="1" dirty="0">
                <a:solidFill>
                  <a:srgbClr val="FFC000"/>
                </a:solidFill>
              </a:rPr>
              <a:t>L1/L5 SEP observations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Solar wind </a:t>
            </a:r>
            <a:r>
              <a:rPr lang="en-GB" b="1" dirty="0">
                <a:solidFill>
                  <a:srgbClr val="FFC000"/>
                </a:solidFill>
              </a:rPr>
              <a:t>turbulence key for event modelling</a:t>
            </a:r>
          </a:p>
          <a:p>
            <a:pPr lvl="1">
              <a:lnSpc>
                <a:spcPct val="150000"/>
              </a:lnSpc>
            </a:pPr>
            <a:r>
              <a:rPr lang="en-GB" b="1" dirty="0">
                <a:solidFill>
                  <a:srgbClr val="FFFF00"/>
                </a:solidFill>
              </a:rPr>
              <a:t>Longitudinal dependence, persistence L5-&gt;L1?</a:t>
            </a:r>
            <a:r>
              <a:rPr lang="en-GB" dirty="0"/>
              <a:t> 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FFC000"/>
                </a:solidFill>
              </a:rPr>
              <a:t>Large-scale field: </a:t>
            </a:r>
            <a:r>
              <a:rPr lang="en-GB" b="1" dirty="0">
                <a:solidFill>
                  <a:srgbClr val="FFFF00"/>
                </a:solidFill>
              </a:rPr>
              <a:t>effect of </a:t>
            </a:r>
            <a:r>
              <a:rPr lang="en-GB" b="1" dirty="0" err="1">
                <a:solidFill>
                  <a:srgbClr val="FFFF00"/>
                </a:solidFill>
              </a:rPr>
              <a:t>heliospheric</a:t>
            </a:r>
            <a:r>
              <a:rPr lang="en-GB" b="1" dirty="0">
                <a:solidFill>
                  <a:srgbClr val="FFFF00"/>
                </a:solidFill>
              </a:rPr>
              <a:t> current sheet on particle propagation, drifts, </a:t>
            </a:r>
            <a:r>
              <a:rPr lang="en-GB" b="1" dirty="0">
                <a:solidFill>
                  <a:srgbClr val="FFC000"/>
                </a:solidFill>
              </a:rPr>
              <a:t>access to 1 AU</a:t>
            </a:r>
          </a:p>
        </p:txBody>
      </p:sp>
    </p:spTree>
    <p:extLst>
      <p:ext uri="{BB962C8B-B14F-4D97-AF65-F5344CB8AC3E}">
        <p14:creationId xmlns:p14="http://schemas.microsoft.com/office/powerpoint/2010/main" val="17166106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|2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7844</TotalTime>
  <Words>785</Words>
  <Application>Microsoft Office PowerPoint</Application>
  <PresentationFormat>Widescreen</PresentationFormat>
  <Paragraphs>99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Cambria Math</vt:lpstr>
      <vt:lpstr>Century Gothic</vt:lpstr>
      <vt:lpstr>Helvetica</vt:lpstr>
      <vt:lpstr>Times New Roman</vt:lpstr>
      <vt:lpstr>Wingdings 3</vt:lpstr>
      <vt:lpstr>Ion</vt:lpstr>
      <vt:lpstr>Acrobat Document</vt:lpstr>
      <vt:lpstr>L1/L5 observations and Solar Energetic Particle event</vt:lpstr>
      <vt:lpstr>SEP events: 1D view in 3D</vt:lpstr>
      <vt:lpstr>Multi-Spacecraft observations: 3D view of the whole event</vt:lpstr>
      <vt:lpstr>Advanced models</vt:lpstr>
      <vt:lpstr>Solar wind turbulence</vt:lpstr>
      <vt:lpstr>Large-scale drifts for SEPs</vt:lpstr>
      <vt:lpstr>Drift in Parker field, A+ vs A- polarity</vt:lpstr>
      <vt:lpstr>L5/L1 observations and SEP forecasting</vt:lpstr>
      <vt:lpstr>Conclusions</vt:lpstr>
      <vt:lpstr>Simple transport model: flat injection </vt:lpstr>
      <vt:lpstr>Simple transport model: Gaussian injection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 Lauri Mikael Laitinen</dc:creator>
  <cp:lastModifiedBy>Timo Lauri Mikael Laitinen &lt;School of Physical Sciences &amp; Computing&gt;</cp:lastModifiedBy>
  <cp:revision>53</cp:revision>
  <cp:lastPrinted>2017-03-05T17:05:51Z</cp:lastPrinted>
  <dcterms:created xsi:type="dcterms:W3CDTF">2017-02-21T21:55:35Z</dcterms:created>
  <dcterms:modified xsi:type="dcterms:W3CDTF">2019-03-08T10:41:37Z</dcterms:modified>
</cp:coreProperties>
</file>