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</p:sldMasterIdLst>
  <p:notesMasterIdLst>
    <p:notesMasterId r:id="rId16"/>
  </p:notesMasterIdLst>
  <p:handoutMasterIdLst>
    <p:handoutMasterId r:id="rId17"/>
  </p:handoutMasterIdLst>
  <p:sldIdLst>
    <p:sldId id="265" r:id="rId2"/>
    <p:sldId id="408" r:id="rId3"/>
    <p:sldId id="405" r:id="rId4"/>
    <p:sldId id="403" r:id="rId5"/>
    <p:sldId id="406" r:id="rId6"/>
    <p:sldId id="413" r:id="rId7"/>
    <p:sldId id="415" r:id="rId8"/>
    <p:sldId id="416" r:id="rId9"/>
    <p:sldId id="414" r:id="rId10"/>
    <p:sldId id="404" r:id="rId11"/>
    <p:sldId id="409" r:id="rId12"/>
    <p:sldId id="410" r:id="rId13"/>
    <p:sldId id="411" r:id="rId14"/>
    <p:sldId id="412" r:id="rId15"/>
  </p:sldIdLst>
  <p:sldSz cx="9144000" cy="5143500" type="screen16x9"/>
  <p:notesSz cx="6718300" cy="9867900"/>
  <p:embeddedFontLst>
    <p:embeddedFont>
      <p:font typeface="Arial Bold" panose="020B0704020202020204" pitchFamily="34" charset="0"/>
      <p:bold r:id="rId18"/>
    </p:embeddedFont>
    <p:embeddedFont>
      <p:font typeface="Cambria Math" panose="02040503050406030204" pitchFamily="18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Effra" panose="020B060402020202020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D799A1"/>
    <a:srgbClr val="BF0071"/>
    <a:srgbClr val="7EAF35"/>
    <a:srgbClr val="F3F3F3"/>
    <a:srgbClr val="F0F0F0"/>
    <a:srgbClr val="EEEEE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061" autoAdjust="0"/>
  </p:normalViewPr>
  <p:slideViewPr>
    <p:cSldViewPr showGuides="1">
      <p:cViewPr>
        <p:scale>
          <a:sx n="89" d="100"/>
          <a:sy n="89" d="100"/>
        </p:scale>
        <p:origin x="-470" y="-1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1" d="100"/>
          <a:sy n="51" d="100"/>
        </p:scale>
        <p:origin x="2988" y="90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438" y="739775"/>
            <a:ext cx="657860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DB805-8BF7-47B5-B5FB-292FECAF2630}" type="slidenum">
              <a:rPr lang="en-GB" altLang="en-US" smtClean="0"/>
              <a:pPr/>
              <a:t>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0831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14EF9-ADC0-448E-956B-9C47828522A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025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267494"/>
            <a:ext cx="8280000" cy="621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1131590"/>
            <a:ext cx="3888000" cy="376891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1131590"/>
            <a:ext cx="3888000" cy="376891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3327834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-238125" y="2931790"/>
            <a:ext cx="102028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9600" b="0" dirty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LIMITLESS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251520" y="2859822"/>
            <a:ext cx="2304000" cy="3600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51520" y="4227934"/>
            <a:ext cx="5256584" cy="3600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248153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4339402"/>
            <a:ext cx="8568952" cy="716624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248153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4339402"/>
            <a:ext cx="8568952" cy="716624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248153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4339402"/>
            <a:ext cx="8568952" cy="716624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095769" cy="5158053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5158053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249492"/>
            <a:ext cx="2592288" cy="1297608"/>
          </a:xfrm>
        </p:spPr>
        <p:txBody>
          <a:bodyPr wrap="square"/>
          <a:lstStyle>
            <a:lvl1pPr>
              <a:lnSpc>
                <a:spcPct val="8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1660500"/>
            <a:ext cx="2592288" cy="297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095769" cy="5158053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5158053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249492"/>
            <a:ext cx="2592288" cy="1297608"/>
          </a:xfrm>
        </p:spPr>
        <p:txBody>
          <a:bodyPr wrap="square"/>
          <a:lstStyle>
            <a:lvl1pPr>
              <a:lnSpc>
                <a:spcPct val="8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1660500"/>
            <a:ext cx="2592288" cy="297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6095769" cy="5158053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5158053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249492"/>
            <a:ext cx="2592288" cy="1297608"/>
          </a:xfrm>
        </p:spPr>
        <p:txBody>
          <a:bodyPr wrap="square"/>
          <a:lstStyle>
            <a:lvl1pPr>
              <a:lnSpc>
                <a:spcPct val="80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1660500"/>
            <a:ext cx="2592288" cy="297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lang="en-GB" sz="2000" baseline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</a:pPr>
            <a:r>
              <a:rPr lang="en-US" dirty="0"/>
              <a:t>Second level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</a:pPr>
            <a:r>
              <a:rPr lang="en-US" dirty="0"/>
              <a:t>Third level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</a:pPr>
            <a:r>
              <a:rPr lang="en-US" dirty="0"/>
              <a:t>Fourth level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</a:pPr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897564"/>
            <a:ext cx="9144000" cy="4245936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41480"/>
            <a:ext cx="8568952" cy="716624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3 columns)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113588"/>
            <a:ext cx="8568952" cy="385064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897564"/>
            <a:ext cx="9144000" cy="4245936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41480"/>
            <a:ext cx="8568952" cy="716624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Timetable (suggest 3 columns)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113588"/>
            <a:ext cx="8568952" cy="385064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897564"/>
            <a:ext cx="9144000" cy="4245936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41480"/>
            <a:ext cx="8568952" cy="716624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Timetable (suggest 3 columns)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113588"/>
            <a:ext cx="8568952" cy="385064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267494"/>
            <a:ext cx="8280000" cy="621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31590"/>
            <a:ext cx="8280000" cy="349891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3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1" y="1542070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304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3429000"/>
            <a:ext cx="9144000" cy="1714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499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857250"/>
            <a:ext cx="8280000" cy="689850"/>
          </a:xfrm>
        </p:spPr>
        <p:txBody>
          <a:bodyPr wrap="none"/>
          <a:lstStyle>
            <a:lvl1pPr>
              <a:lnSpc>
                <a:spcPct val="90000"/>
              </a:lnSpc>
              <a:tabLst>
                <a:tab pos="4038600" algn="l"/>
              </a:tabLst>
              <a:defRPr sz="3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3489852"/>
            <a:ext cx="8280000" cy="694134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6" y="4677984"/>
            <a:ext cx="676275" cy="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4677984"/>
            <a:ext cx="2133600" cy="189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Wednesday, 11 June 2014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696496"/>
          </a:xfrm>
          <a:solidFill>
            <a:schemeClr val="accent1"/>
          </a:solidFill>
        </p:spPr>
        <p:txBody>
          <a:bodyPr wrap="square" lIns="72000" tIns="288000" rIns="72000" bIns="3600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4985181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pic>
        <p:nvPicPr>
          <p:cNvPr id="16" name="Picture 55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5" y="329747"/>
            <a:ext cx="1184275" cy="386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3429000"/>
            <a:ext cx="91440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1714500"/>
            <a:ext cx="9144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3489852"/>
            <a:ext cx="7920038" cy="694134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 dirty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6" y="4677984"/>
            <a:ext cx="676275" cy="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857250"/>
            <a:ext cx="8280000" cy="689850"/>
          </a:xfrm>
        </p:spPr>
        <p:txBody>
          <a:bodyPr wrap="none"/>
          <a:lstStyle>
            <a:lvl1pPr>
              <a:lnSpc>
                <a:spcPct val="90000"/>
              </a:lnSpc>
              <a:tabLst>
                <a:tab pos="4038600" algn="l"/>
              </a:tabLst>
              <a:defRPr sz="3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/>
              <a:t>Click to edit Master title style</a:t>
            </a:r>
            <a:endParaRPr lang="en-GB" altLang="en-US" noProof="0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4677984"/>
            <a:ext cx="2895600" cy="189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r>
              <a:rPr lang="en-GB" dirty="0"/>
              <a:t>Copyright University of Reading</a:t>
            </a: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4677984"/>
            <a:ext cx="2133600" cy="189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/>
              <a:t>Wednesday, 11 June 2014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4985181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Copyright University of Reading</a:t>
            </a:r>
          </a:p>
        </p:txBody>
      </p:sp>
      <p:pic>
        <p:nvPicPr>
          <p:cNvPr id="18" name="Picture 55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5" y="329747"/>
            <a:ext cx="1184275" cy="38656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696496"/>
          </a:xfrm>
          <a:solidFill>
            <a:schemeClr val="accent1"/>
          </a:solidFill>
        </p:spPr>
        <p:txBody>
          <a:bodyPr wrap="square" lIns="72000" tIns="288000" rIns="72000" bIns="3600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Unit name here, max 2 line, adjust width of box if required</a:t>
            </a:r>
            <a:endParaRPr lang="en-GB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714500"/>
            <a:ext cx="9144000" cy="17145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256904"/>
            <a:ext cx="8280000" cy="621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34808"/>
            <a:ext cx="8280000" cy="349569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9" name="Picture 55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5" y="329747"/>
            <a:ext cx="1184275" cy="386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1" y="256904"/>
            <a:ext cx="8280000" cy="621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1134808"/>
            <a:ext cx="3888000" cy="376569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1134808"/>
            <a:ext cx="3888000" cy="376569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55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5" y="329747"/>
            <a:ext cx="1184275" cy="386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357504"/>
            <a:ext cx="8280000" cy="4428492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357504"/>
            <a:ext cx="8280000" cy="4428492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3327834"/>
          </a:xfrm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-238125" y="2931790"/>
            <a:ext cx="102028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9600" b="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LIMITLESS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251520" y="2859822"/>
            <a:ext cx="2304000" cy="3600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1600" cap="all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251520" y="4227934"/>
            <a:ext cx="5328592" cy="3600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1600" cap="all" baseline="0">
                <a:solidFill>
                  <a:schemeClr val="tx1"/>
                </a:solidFill>
                <a:latin typeface="Arial Bold" panose="020B0704020202020204" pitchFamily="34" charset="0"/>
                <a:cs typeface="Arial Bold" panose="020B0704020202020204" pitchFamily="34" charset="0"/>
              </a:defRPr>
            </a:lvl1pPr>
          </a:lstStyle>
          <a:p>
            <a:pPr lvl="0"/>
            <a:r>
              <a:rPr lang="en-US" dirty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0" descr="Device-wine"/>
          <p:cNvPicPr>
            <a:picLocks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5" y="328614"/>
            <a:ext cx="1184275" cy="380619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2" name="Picture 55" descr="Device-white"/>
          <p:cNvPicPr>
            <a:picLocks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5" y="328614"/>
            <a:ext cx="1184275" cy="38319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267494"/>
            <a:ext cx="8280000" cy="6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1131590"/>
            <a:ext cx="8280000" cy="349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6" y="4677984"/>
            <a:ext cx="676275" cy="1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" name="Picture 53" descr="Device-black"/>
          <p:cNvPicPr>
            <a:picLocks noChangeArrowheads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5" y="328614"/>
            <a:ext cx="1184275" cy="38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  <p:sldLayoutId id="2147483718" r:id="rId20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1" cap="all" baseline="0">
          <a:solidFill>
            <a:schemeClr val="accent1"/>
          </a:solidFill>
          <a:latin typeface="Arial Bold" panose="020B0704020202020204" pitchFamily="34" charset="0"/>
          <a:ea typeface="+mj-ea"/>
          <a:cs typeface="Arial Bold" panose="020B07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zam.fme.vutbr.cz/~druck/Eclipse/Ecl2009e/Tse2009_200_2nd/Full/Tse2009e_200mm_2nd_ful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8" t="23724" r="7128" b="34366"/>
          <a:stretch/>
        </p:blipFill>
        <p:spPr bwMode="auto">
          <a:xfrm>
            <a:off x="-1332656" y="-26262"/>
            <a:ext cx="1149963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429030" y="1491630"/>
            <a:ext cx="8280000" cy="689850"/>
          </a:xfrm>
        </p:spPr>
        <p:txBody>
          <a:bodyPr/>
          <a:lstStyle/>
          <a:p>
            <a:r>
              <a:rPr lang="en-GB" sz="3600" dirty="0"/>
              <a:t>Solar wind Data </a:t>
            </a:r>
            <a:br>
              <a:rPr lang="en-GB" sz="3600" dirty="0"/>
            </a:br>
            <a:r>
              <a:rPr lang="en-GB" sz="3600" dirty="0"/>
              <a:t>assimilation from L5</a:t>
            </a: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5386134" y="4371950"/>
            <a:ext cx="6645792" cy="581794"/>
          </a:xfrm>
        </p:spPr>
        <p:txBody>
          <a:bodyPr/>
          <a:lstStyle/>
          <a:p>
            <a:r>
              <a:rPr lang="en-GB" dirty="0"/>
              <a:t>Mathew Owens &amp; Matt Lang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17512" y="1"/>
            <a:ext cx="3002360" cy="729803"/>
          </a:xfrm>
        </p:spPr>
        <p:txBody>
          <a:bodyPr/>
          <a:lstStyle/>
          <a:p>
            <a:r>
              <a:rPr lang="en-GB" dirty="0"/>
              <a:t>Space and Atmospheric Electricity group</a:t>
            </a:r>
          </a:p>
          <a:p>
            <a:r>
              <a:rPr lang="en-GB" dirty="0"/>
              <a:t>Department of Meteorology</a:t>
            </a:r>
          </a:p>
        </p:txBody>
      </p:sp>
      <p:pic>
        <p:nvPicPr>
          <p:cNvPr id="8" name="Picture 5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5" y="329747"/>
            <a:ext cx="1184275" cy="386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p:transition spd="med" advTm="7465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Supersonic solar wind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31590"/>
            <a:ext cx="3427120" cy="3498910"/>
          </a:xfrm>
        </p:spPr>
        <p:txBody>
          <a:bodyPr/>
          <a:lstStyle/>
          <a:p>
            <a:r>
              <a:rPr lang="en-GB" dirty="0"/>
              <a:t>Synthetic </a:t>
            </a:r>
            <a:r>
              <a:rPr lang="en-GB" dirty="0" err="1"/>
              <a:t>obs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Make change to model state at 0.5 AU on Earth Sun line</a:t>
            </a:r>
          </a:p>
          <a:p>
            <a:pPr lvl="1"/>
            <a:r>
              <a:rPr lang="en-GB" dirty="0"/>
              <a:t>State update is swept out of system</a:t>
            </a:r>
          </a:p>
          <a:p>
            <a:r>
              <a:rPr lang="en-GB" dirty="0"/>
              <a:t>If updated L5, no change to state at L1.</a:t>
            </a:r>
          </a:p>
          <a:p>
            <a:r>
              <a:rPr lang="en-GB" dirty="0"/>
              <a:t>Localisation 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10</a:t>
            </a:fld>
            <a:endParaRPr lang="en-GB" altLang="en-US" dirty="0"/>
          </a:p>
        </p:txBody>
      </p:sp>
      <p:pic>
        <p:nvPicPr>
          <p:cNvPr id="4099" name="Picture 3" descr="D:\Dropbox\Papers_WIP\_coauthor\MattLang\Enlil-EMPIRE Paper 1\diffRMSEpolar\radMom\diffRMSEDANoDA_00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9582"/>
            <a:ext cx="3978275" cy="3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AE4BA8-6669-4C3D-9D3C-BEDB23E54CD6}"/>
              </a:ext>
            </a:extLst>
          </p:cNvPr>
          <p:cNvSpPr txBox="1"/>
          <p:nvPr/>
        </p:nvSpPr>
        <p:spPr>
          <a:xfrm>
            <a:off x="2030555" y="4761436"/>
            <a:ext cx="3498714" cy="338554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  <a:latin typeface="+mn-lt"/>
              </a:rPr>
              <a:t>Lang et al., </a:t>
            </a:r>
            <a:r>
              <a:rPr lang="en-GB" sz="1600" i="1" dirty="0">
                <a:solidFill>
                  <a:schemeClr val="tx2"/>
                </a:solidFill>
                <a:latin typeface="+mn-lt"/>
              </a:rPr>
              <a:t>Space Weather</a:t>
            </a:r>
            <a:r>
              <a:rPr lang="en-GB" sz="1600" dirty="0">
                <a:solidFill>
                  <a:schemeClr val="tx2"/>
                </a:solidFill>
                <a:latin typeface="+mn-lt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2757514627"/>
      </p:ext>
    </p:extLst>
  </p:cSld>
  <p:clrMapOvr>
    <a:masterClrMapping/>
  </p:clrMapOvr>
  <p:transition advTm="10627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Supersonic solar wind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31590"/>
            <a:ext cx="3427120" cy="3498910"/>
          </a:xfrm>
        </p:spPr>
        <p:txBody>
          <a:bodyPr/>
          <a:lstStyle/>
          <a:p>
            <a:r>
              <a:rPr lang="en-GB" dirty="0"/>
              <a:t>Synthetic </a:t>
            </a:r>
            <a:r>
              <a:rPr lang="en-GB" dirty="0" err="1"/>
              <a:t>obs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Make change to model state at 0.5 AU on Earth Sun line</a:t>
            </a:r>
          </a:p>
          <a:p>
            <a:pPr lvl="1"/>
            <a:r>
              <a:rPr lang="en-GB" dirty="0"/>
              <a:t>State update is swept out of system</a:t>
            </a:r>
          </a:p>
          <a:p>
            <a:r>
              <a:rPr lang="en-GB" dirty="0"/>
              <a:t>If updated L5, no change to state at L1.</a:t>
            </a:r>
          </a:p>
          <a:p>
            <a:r>
              <a:rPr lang="en-GB" dirty="0"/>
              <a:t>Localisation 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11</a:t>
            </a:fld>
            <a:endParaRPr lang="en-GB" altLang="en-US" dirty="0"/>
          </a:p>
        </p:txBody>
      </p:sp>
      <p:pic>
        <p:nvPicPr>
          <p:cNvPr id="4099" name="Picture 3" descr="D:\Dropbox\Papers_WIP\_coauthor\MattLang\Enlil-EMPIRE Paper 1\diffRMSEpolar\radMom\diffRMSEDANoDA_00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9582"/>
            <a:ext cx="3978275" cy="3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Dropbox\Papers_WIP\_coauthor\MattLang\Enlil-EMPIRE Paper 1\diffRMSEpolar\radMom\diffRMSEDANoDA_03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059582"/>
            <a:ext cx="3978275" cy="3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AE4BA8-6669-4C3D-9D3C-BEDB23E54CD6}"/>
              </a:ext>
            </a:extLst>
          </p:cNvPr>
          <p:cNvSpPr txBox="1"/>
          <p:nvPr/>
        </p:nvSpPr>
        <p:spPr>
          <a:xfrm>
            <a:off x="2030555" y="4761436"/>
            <a:ext cx="3498714" cy="338554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  <a:latin typeface="+mn-lt"/>
              </a:rPr>
              <a:t>Lang et al., </a:t>
            </a:r>
            <a:r>
              <a:rPr lang="en-GB" sz="1600" i="1" dirty="0">
                <a:solidFill>
                  <a:schemeClr val="tx2"/>
                </a:solidFill>
                <a:latin typeface="+mn-lt"/>
              </a:rPr>
              <a:t>Space Weather</a:t>
            </a:r>
            <a:r>
              <a:rPr lang="en-GB" sz="1600" dirty="0">
                <a:solidFill>
                  <a:schemeClr val="tx2"/>
                </a:solidFill>
                <a:latin typeface="+mn-lt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3565186128"/>
      </p:ext>
    </p:extLst>
  </p:cSld>
  <p:clrMapOvr>
    <a:masterClrMapping/>
  </p:clrMapOvr>
  <p:transition advTm="827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Supersonic solar wind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31590"/>
            <a:ext cx="3427120" cy="3498910"/>
          </a:xfrm>
        </p:spPr>
        <p:txBody>
          <a:bodyPr/>
          <a:lstStyle/>
          <a:p>
            <a:r>
              <a:rPr lang="en-GB" dirty="0"/>
              <a:t>Synthetic </a:t>
            </a:r>
            <a:r>
              <a:rPr lang="en-GB" dirty="0" err="1"/>
              <a:t>obs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Make change to model state at 0.5 AU on Earth Sun line</a:t>
            </a:r>
          </a:p>
          <a:p>
            <a:pPr lvl="1"/>
            <a:r>
              <a:rPr lang="en-GB" dirty="0"/>
              <a:t>State update is swept out of system</a:t>
            </a:r>
          </a:p>
          <a:p>
            <a:r>
              <a:rPr lang="en-GB" dirty="0"/>
              <a:t>If updated L5, no change to state at L1.</a:t>
            </a:r>
          </a:p>
          <a:p>
            <a:r>
              <a:rPr lang="en-GB" dirty="0"/>
              <a:t>Localisation 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12</a:t>
            </a:fld>
            <a:endParaRPr lang="en-GB" altLang="en-US" dirty="0"/>
          </a:p>
        </p:txBody>
      </p:sp>
      <p:pic>
        <p:nvPicPr>
          <p:cNvPr id="4099" name="Picture 3" descr="D:\Dropbox\Papers_WIP\_coauthor\MattLang\Enlil-EMPIRE Paper 1\diffRMSEpolar\radMom\diffRMSEDANoDA_00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9582"/>
            <a:ext cx="3978275" cy="3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Dropbox\Papers_WIP\_coauthor\MattLang\Enlil-EMPIRE Paper 1\diffRMSEpolar\radMom\diffRMSEDANoDA_05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9581"/>
            <a:ext cx="3978275" cy="3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AE4BA8-6669-4C3D-9D3C-BEDB23E54CD6}"/>
              </a:ext>
            </a:extLst>
          </p:cNvPr>
          <p:cNvSpPr txBox="1"/>
          <p:nvPr/>
        </p:nvSpPr>
        <p:spPr>
          <a:xfrm>
            <a:off x="2030555" y="4761436"/>
            <a:ext cx="3498714" cy="338554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  <a:latin typeface="+mn-lt"/>
              </a:rPr>
              <a:t>Lang et al., </a:t>
            </a:r>
            <a:r>
              <a:rPr lang="en-GB" sz="1600" i="1" dirty="0">
                <a:solidFill>
                  <a:schemeClr val="tx2"/>
                </a:solidFill>
                <a:latin typeface="+mn-lt"/>
              </a:rPr>
              <a:t>Space Weather</a:t>
            </a:r>
            <a:r>
              <a:rPr lang="en-GB" sz="1600" dirty="0">
                <a:solidFill>
                  <a:schemeClr val="tx2"/>
                </a:solidFill>
                <a:latin typeface="+mn-lt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3565186128"/>
      </p:ext>
    </p:extLst>
  </p:cSld>
  <p:clrMapOvr>
    <a:masterClrMapping/>
  </p:clrMapOvr>
  <p:transition advTm="411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Supersonic solar wind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31590"/>
            <a:ext cx="3427120" cy="3498910"/>
          </a:xfrm>
        </p:spPr>
        <p:txBody>
          <a:bodyPr/>
          <a:lstStyle/>
          <a:p>
            <a:r>
              <a:rPr lang="en-GB" dirty="0"/>
              <a:t>Synthetic </a:t>
            </a:r>
            <a:r>
              <a:rPr lang="en-GB" dirty="0" err="1"/>
              <a:t>obs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Make change to model state at 0.5 AU on Earth Sun line</a:t>
            </a:r>
          </a:p>
          <a:p>
            <a:pPr lvl="1"/>
            <a:r>
              <a:rPr lang="en-GB" dirty="0"/>
              <a:t>State update is swept out of system</a:t>
            </a:r>
          </a:p>
          <a:p>
            <a:r>
              <a:rPr lang="en-GB" dirty="0"/>
              <a:t>If updated L5, no change to state at L1.</a:t>
            </a:r>
          </a:p>
          <a:p>
            <a:r>
              <a:rPr lang="en-GB" dirty="0"/>
              <a:t>Localisation 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13</a:t>
            </a:fld>
            <a:endParaRPr lang="en-GB" altLang="en-US" dirty="0"/>
          </a:p>
        </p:txBody>
      </p:sp>
      <p:pic>
        <p:nvPicPr>
          <p:cNvPr id="4099" name="Picture 3" descr="D:\Dropbox\Papers_WIP\_coauthor\MattLang\Enlil-EMPIRE Paper 1\diffRMSEpolar\radMom\diffRMSEDANoDA_00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9582"/>
            <a:ext cx="3978275" cy="3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Dropbox\Papers_WIP\_coauthor\MattLang\Enlil-EMPIRE Paper 1\diffRMSEpolar\radMom\diffRMSEDANoDA_08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059581"/>
            <a:ext cx="3978275" cy="3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AE4BA8-6669-4C3D-9D3C-BEDB23E54CD6}"/>
              </a:ext>
            </a:extLst>
          </p:cNvPr>
          <p:cNvSpPr txBox="1"/>
          <p:nvPr/>
        </p:nvSpPr>
        <p:spPr>
          <a:xfrm>
            <a:off x="2030555" y="4761436"/>
            <a:ext cx="3498714" cy="338554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  <a:latin typeface="+mn-lt"/>
              </a:rPr>
              <a:t>Lang et al., </a:t>
            </a:r>
            <a:r>
              <a:rPr lang="en-GB" sz="1600" i="1" dirty="0">
                <a:solidFill>
                  <a:schemeClr val="tx2"/>
                </a:solidFill>
                <a:latin typeface="+mn-lt"/>
              </a:rPr>
              <a:t>Space Weather</a:t>
            </a:r>
            <a:r>
              <a:rPr lang="en-GB" sz="1600" dirty="0">
                <a:solidFill>
                  <a:schemeClr val="tx2"/>
                </a:solidFill>
                <a:latin typeface="+mn-lt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3565186128"/>
      </p:ext>
    </p:extLst>
  </p:cSld>
  <p:clrMapOvr>
    <a:masterClrMapping/>
  </p:clrMapOvr>
  <p:transition advTm="34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Supersonic solar wind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31590"/>
            <a:ext cx="3427120" cy="3498910"/>
          </a:xfrm>
        </p:spPr>
        <p:txBody>
          <a:bodyPr/>
          <a:lstStyle/>
          <a:p>
            <a:r>
              <a:rPr lang="en-GB" dirty="0"/>
              <a:t>Synthetic </a:t>
            </a:r>
            <a:r>
              <a:rPr lang="en-GB" dirty="0" err="1"/>
              <a:t>obs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Make change to model state at 0.5 AU on Earth Sun line</a:t>
            </a:r>
          </a:p>
          <a:p>
            <a:pPr lvl="1"/>
            <a:r>
              <a:rPr lang="en-GB" dirty="0"/>
              <a:t>State update is swept out of system</a:t>
            </a:r>
          </a:p>
          <a:p>
            <a:r>
              <a:rPr lang="en-GB" dirty="0"/>
              <a:t>If updated L5, no change to state at L1.</a:t>
            </a:r>
          </a:p>
          <a:p>
            <a:r>
              <a:rPr lang="en-GB" dirty="0"/>
              <a:t>Localisation 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14</a:t>
            </a:fld>
            <a:endParaRPr lang="en-GB" altLang="en-US" dirty="0"/>
          </a:p>
        </p:txBody>
      </p:sp>
      <p:pic>
        <p:nvPicPr>
          <p:cNvPr id="4099" name="Picture 3" descr="D:\Dropbox\Papers_WIP\_coauthor\MattLang\Enlil-EMPIRE Paper 1\diffRMSEpolar\radMom\diffRMSEDANoDA_00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9582"/>
            <a:ext cx="3978275" cy="3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Dropbox\Papers_WIP\_coauthor\MattLang\Enlil-EMPIRE Paper 1\diffRMSEpolar\radMom\diffRMSEDANoDA_11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9581"/>
            <a:ext cx="3978275" cy="3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AE4BA8-6669-4C3D-9D3C-BEDB23E54CD6}"/>
              </a:ext>
            </a:extLst>
          </p:cNvPr>
          <p:cNvSpPr txBox="1"/>
          <p:nvPr/>
        </p:nvSpPr>
        <p:spPr>
          <a:xfrm>
            <a:off x="2030555" y="4761436"/>
            <a:ext cx="3498714" cy="338554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  <a:latin typeface="+mn-lt"/>
              </a:rPr>
              <a:t>Lang et al., </a:t>
            </a:r>
            <a:r>
              <a:rPr lang="en-GB" sz="1600" i="1" dirty="0">
                <a:solidFill>
                  <a:schemeClr val="tx2"/>
                </a:solidFill>
                <a:latin typeface="+mn-lt"/>
              </a:rPr>
              <a:t>Space Weather</a:t>
            </a:r>
            <a:r>
              <a:rPr lang="en-GB" sz="1600" dirty="0">
                <a:solidFill>
                  <a:schemeClr val="tx2"/>
                </a:solidFill>
                <a:latin typeface="+mn-lt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3565186128"/>
      </p:ext>
    </p:extLst>
  </p:cSld>
  <p:clrMapOvr>
    <a:masterClrMapping/>
  </p:clrMapOvr>
  <p:transition advTm="30648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95486"/>
            <a:ext cx="8280000" cy="621000"/>
          </a:xfrm>
        </p:spPr>
        <p:txBody>
          <a:bodyPr/>
          <a:lstStyle/>
          <a:p>
            <a:r>
              <a:rPr lang="en-GB" dirty="0"/>
              <a:t>solar wind forecasting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A8A42-CDD3-483B-A525-DE73108F9D72}" type="slidenum">
              <a:rPr lang="en-GB" altLang="en-US" smtClean="0"/>
              <a:pPr/>
              <a:t>2</a:t>
            </a:fld>
            <a:endParaRPr lang="en-GB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2"/>
          </p:nvPr>
        </p:nvSpPr>
        <p:spPr>
          <a:xfrm>
            <a:off x="4860031" y="1131590"/>
            <a:ext cx="4032449" cy="3768910"/>
          </a:xfrm>
        </p:spPr>
        <p:txBody>
          <a:bodyPr/>
          <a:lstStyle/>
          <a:p>
            <a:r>
              <a:rPr lang="en-GB" dirty="0"/>
              <a:t>Strengths: </a:t>
            </a:r>
          </a:p>
          <a:p>
            <a:pPr lvl="1"/>
            <a:r>
              <a:rPr lang="en-GB" dirty="0"/>
              <a:t>Remote observations: Global reconstructions</a:t>
            </a:r>
          </a:p>
          <a:p>
            <a:pPr lvl="1"/>
            <a:r>
              <a:rPr lang="en-GB" dirty="0"/>
              <a:t>Dynamic/transient structures</a:t>
            </a:r>
          </a:p>
          <a:p>
            <a:r>
              <a:rPr lang="en-GB" dirty="0"/>
              <a:t>Weaknesses:</a:t>
            </a:r>
          </a:p>
          <a:p>
            <a:pPr lvl="1"/>
            <a:r>
              <a:rPr lang="en-GB" dirty="0"/>
              <a:t>Relation of coronal field to solar wind speed is poor</a:t>
            </a:r>
          </a:p>
          <a:p>
            <a:pPr lvl="1"/>
            <a:r>
              <a:rPr lang="en-GB" dirty="0"/>
              <a:t>No means of generating </a:t>
            </a:r>
            <a:r>
              <a:rPr lang="en-GB" dirty="0" err="1"/>
              <a:t>Bz</a:t>
            </a:r>
            <a:r>
              <a:rPr lang="en-GB" dirty="0"/>
              <a:t> (aside from ICME sheath)</a:t>
            </a:r>
          </a:p>
          <a:p>
            <a:pPr lvl="1"/>
            <a:r>
              <a:rPr lang="en-GB" dirty="0"/>
              <a:t>No observational constraint past photosphere/corona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swe20523-fig-00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8"/>
          <a:stretch/>
        </p:blipFill>
        <p:spPr bwMode="auto">
          <a:xfrm>
            <a:off x="251521" y="1197177"/>
            <a:ext cx="4176464" cy="358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85720" y="3074803"/>
            <a:ext cx="1152128" cy="171089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14195" y="2735441"/>
            <a:ext cx="739549" cy="171089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CAE4BA8-6669-4C3D-9D3C-BEDB23E54CD6}"/>
              </a:ext>
            </a:extLst>
          </p:cNvPr>
          <p:cNvSpPr txBox="1"/>
          <p:nvPr/>
        </p:nvSpPr>
        <p:spPr>
          <a:xfrm>
            <a:off x="1619672" y="4803998"/>
            <a:ext cx="3189517" cy="338554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  <a:latin typeface="+mn-lt"/>
              </a:rPr>
              <a:t>Lang et al., </a:t>
            </a:r>
            <a:r>
              <a:rPr lang="en-GB" sz="1600" i="1" dirty="0">
                <a:solidFill>
                  <a:schemeClr val="tx2"/>
                </a:solidFill>
                <a:latin typeface="+mn-lt"/>
              </a:rPr>
              <a:t>Space Weather</a:t>
            </a:r>
            <a:r>
              <a:rPr lang="en-GB" sz="1600" dirty="0">
                <a:solidFill>
                  <a:schemeClr val="tx2"/>
                </a:solidFill>
                <a:latin typeface="+mn-lt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1447532460"/>
      </p:ext>
    </p:extLst>
  </p:cSld>
  <p:clrMapOvr>
    <a:masterClrMapping/>
  </p:clrMapOvr>
  <p:transition advTm="90827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27-day Recurrence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3</a:t>
            </a:fld>
            <a:endParaRPr lang="en-GB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03598"/>
            <a:ext cx="4067944" cy="257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044891" y="987574"/>
            <a:ext cx="4833541" cy="195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AE4BA8-6669-4C3D-9D3C-BEDB23E54CD6}"/>
              </a:ext>
            </a:extLst>
          </p:cNvPr>
          <p:cNvSpPr txBox="1"/>
          <p:nvPr/>
        </p:nvSpPr>
        <p:spPr>
          <a:xfrm>
            <a:off x="392119" y="3867894"/>
            <a:ext cx="3498714" cy="338554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  <a:latin typeface="+mn-lt"/>
              </a:rPr>
              <a:t>Owens et al., </a:t>
            </a:r>
            <a:r>
              <a:rPr lang="en-GB" sz="1600" i="1" dirty="0">
                <a:solidFill>
                  <a:schemeClr val="tx2"/>
                </a:solidFill>
                <a:latin typeface="+mn-lt"/>
              </a:rPr>
              <a:t>Space Weather</a:t>
            </a:r>
            <a:r>
              <a:rPr lang="en-GB" sz="1600" dirty="0">
                <a:solidFill>
                  <a:schemeClr val="tx2"/>
                </a:solidFill>
                <a:latin typeface="+mn-lt"/>
              </a:rPr>
              <a:t>, 2013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idx="4294967295"/>
          </p:nvPr>
        </p:nvSpPr>
        <p:spPr>
          <a:xfrm>
            <a:off x="4283968" y="3147814"/>
            <a:ext cx="4473501" cy="1752686"/>
          </a:xfrm>
          <a:prstGeom prst="rect">
            <a:avLst/>
          </a:prstGeom>
        </p:spPr>
        <p:txBody>
          <a:bodyPr/>
          <a:lstStyle/>
          <a:p>
            <a:r>
              <a:rPr lang="en-GB" sz="1800" dirty="0"/>
              <a:t>Strengths: </a:t>
            </a:r>
          </a:p>
          <a:p>
            <a:pPr lvl="1"/>
            <a:r>
              <a:rPr lang="en-GB" sz="1800" dirty="0"/>
              <a:t>In situ observations: Direct, accurate measure of solar wind properties</a:t>
            </a:r>
          </a:p>
          <a:p>
            <a:r>
              <a:rPr lang="en-GB" sz="1800" dirty="0"/>
              <a:t>Weaknesses:</a:t>
            </a:r>
          </a:p>
          <a:p>
            <a:pPr lvl="1"/>
            <a:r>
              <a:rPr lang="en-GB" sz="1800" dirty="0"/>
              <a:t>Steady state (over 27-days)</a:t>
            </a:r>
          </a:p>
          <a:p>
            <a:pPr lvl="1"/>
            <a:r>
              <a:rPr lang="en-GB" sz="1800" dirty="0"/>
              <a:t>Extremely localised</a:t>
            </a:r>
          </a:p>
        </p:txBody>
      </p:sp>
    </p:spTree>
    <p:extLst>
      <p:ext uri="{BB962C8B-B14F-4D97-AF65-F5344CB8AC3E}">
        <p14:creationId xmlns:p14="http://schemas.microsoft.com/office/powerpoint/2010/main" val="2420947959"/>
      </p:ext>
    </p:extLst>
  </p:cSld>
  <p:clrMapOvr>
    <a:masterClrMapping/>
  </p:clrMapOvr>
  <p:transition advTm="57583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23478"/>
            <a:ext cx="8280000" cy="621000"/>
          </a:xfrm>
        </p:spPr>
        <p:txBody>
          <a:bodyPr/>
          <a:lstStyle/>
          <a:p>
            <a:r>
              <a:rPr lang="en-GB" dirty="0" err="1"/>
              <a:t>Corotation</a:t>
            </a:r>
            <a:r>
              <a:rPr lang="en-GB" dirty="0"/>
              <a:t> from 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</a:t>
            </a:fld>
            <a:endParaRPr lang="en-GB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CAE4BA8-6669-4C3D-9D3C-BEDB23E54CD6}"/>
              </a:ext>
            </a:extLst>
          </p:cNvPr>
          <p:cNvSpPr txBox="1"/>
          <p:nvPr/>
        </p:nvSpPr>
        <p:spPr>
          <a:xfrm>
            <a:off x="251520" y="1004922"/>
            <a:ext cx="2016224" cy="1231106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chemeClr val="tx2"/>
                </a:solidFill>
                <a:latin typeface="+mn-lt"/>
              </a:rPr>
              <a:t>Kohutova</a:t>
            </a:r>
            <a:r>
              <a:rPr lang="en-GB" sz="1600" dirty="0">
                <a:solidFill>
                  <a:schemeClr val="tx2"/>
                </a:solidFill>
                <a:latin typeface="+mn-lt"/>
              </a:rPr>
              <a:t> et al., </a:t>
            </a:r>
            <a:r>
              <a:rPr lang="en-GB" sz="1600" i="1" dirty="0">
                <a:solidFill>
                  <a:schemeClr val="tx2"/>
                </a:solidFill>
                <a:latin typeface="+mn-lt"/>
              </a:rPr>
              <a:t>Space Weather</a:t>
            </a:r>
            <a:r>
              <a:rPr lang="en-GB" sz="1600" dirty="0">
                <a:solidFill>
                  <a:schemeClr val="tx2"/>
                </a:solidFill>
                <a:latin typeface="+mn-lt"/>
              </a:rPr>
              <a:t>, 2016</a:t>
            </a:r>
          </a:p>
          <a:p>
            <a:endParaRPr lang="en-GB" sz="1400" dirty="0"/>
          </a:p>
          <a:p>
            <a:r>
              <a:rPr lang="en-GB" sz="1400" dirty="0"/>
              <a:t>[see also </a:t>
            </a:r>
          </a:p>
          <a:p>
            <a:r>
              <a:rPr lang="en-GB" sz="1400" dirty="0"/>
              <a:t>Thomas et al., 2018]</a:t>
            </a:r>
            <a:endParaRPr lang="en-GB" sz="1400" dirty="0">
              <a:solidFill>
                <a:schemeClr val="tx2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39"/>
          <a:stretch/>
        </p:blipFill>
        <p:spPr bwMode="auto">
          <a:xfrm>
            <a:off x="278808" y="3047426"/>
            <a:ext cx="4388438" cy="152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0DEF04-F074-43B9-B159-EE364CD81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910"/>
          <a:stretch/>
        </p:blipFill>
        <p:spPr>
          <a:xfrm>
            <a:off x="4850141" y="710802"/>
            <a:ext cx="4239485" cy="20995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4591823"/>
            <a:ext cx="3918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</a:rPr>
              <a:t>B</a:t>
            </a:r>
            <a:r>
              <a:rPr lang="en-GB" baseline="-25000" dirty="0">
                <a:solidFill>
                  <a:schemeClr val="tx2"/>
                </a:solidFill>
                <a:latin typeface="+mn-lt"/>
              </a:rPr>
              <a:t>X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       B</a:t>
            </a:r>
            <a:r>
              <a:rPr lang="en-GB" baseline="-25000" dirty="0">
                <a:solidFill>
                  <a:schemeClr val="tx2"/>
                </a:solidFill>
                <a:latin typeface="+mn-lt"/>
              </a:rPr>
              <a:t>Y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        B</a:t>
            </a:r>
            <a:r>
              <a:rPr lang="en-GB" baseline="-25000" dirty="0">
                <a:solidFill>
                  <a:schemeClr val="tx2"/>
                </a:solidFill>
                <a:latin typeface="+mn-lt"/>
              </a:rPr>
              <a:t>Z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      |B|       </a:t>
            </a:r>
            <a:r>
              <a:rPr lang="en-GB" dirty="0" err="1">
                <a:solidFill>
                  <a:schemeClr val="tx2"/>
                </a:solidFill>
                <a:latin typeface="+mn-lt"/>
              </a:rPr>
              <a:t>n</a:t>
            </a:r>
            <a:r>
              <a:rPr lang="en-GB" baseline="-25000" dirty="0" err="1">
                <a:solidFill>
                  <a:schemeClr val="tx2"/>
                </a:solidFill>
                <a:latin typeface="+mn-lt"/>
              </a:rPr>
              <a:t>P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       V</a:t>
            </a:r>
            <a:r>
              <a:rPr lang="en-GB" baseline="-25000" dirty="0">
                <a:solidFill>
                  <a:schemeClr val="tx2"/>
                </a:solidFill>
                <a:latin typeface="+mn-lt"/>
              </a:rPr>
              <a:t>P</a:t>
            </a:r>
            <a:r>
              <a:rPr lang="en-GB" dirty="0">
                <a:solidFill>
                  <a:schemeClr val="tx2"/>
                </a:solidFill>
                <a:latin typeface="+mn-lt"/>
              </a:rPr>
              <a:t>       T</a:t>
            </a:r>
            <a:r>
              <a:rPr lang="en-GB" baseline="-25000" dirty="0">
                <a:solidFill>
                  <a:schemeClr val="tx2"/>
                </a:solidFill>
                <a:latin typeface="+mn-lt"/>
              </a:rPr>
              <a:t>P</a:t>
            </a:r>
          </a:p>
        </p:txBody>
      </p:sp>
      <p:pic>
        <p:nvPicPr>
          <p:cNvPr id="5" name="Picture 2" descr="swe20774-fig-000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b="10125"/>
          <a:stretch/>
        </p:blipFill>
        <p:spPr bwMode="auto">
          <a:xfrm>
            <a:off x="2277635" y="936536"/>
            <a:ext cx="2294365" cy="191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87" y="2566507"/>
            <a:ext cx="3461379" cy="21591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AE4BA8-6669-4C3D-9D3C-BEDB23E54CD6}"/>
              </a:ext>
            </a:extLst>
          </p:cNvPr>
          <p:cNvSpPr txBox="1"/>
          <p:nvPr/>
        </p:nvSpPr>
        <p:spPr>
          <a:xfrm>
            <a:off x="4970017" y="4743244"/>
            <a:ext cx="4119609" cy="307777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+mn-lt"/>
              </a:rPr>
              <a:t>Owens &amp; Riley, </a:t>
            </a:r>
            <a:r>
              <a:rPr lang="en-GB" sz="1400" i="1" dirty="0">
                <a:solidFill>
                  <a:schemeClr val="tx2"/>
                </a:solidFill>
                <a:latin typeface="+mn-lt"/>
              </a:rPr>
              <a:t>Space Weather</a:t>
            </a:r>
            <a:r>
              <a:rPr lang="en-GB" sz="1400" dirty="0">
                <a:solidFill>
                  <a:schemeClr val="tx2"/>
                </a:solidFill>
                <a:latin typeface="+mn-lt"/>
              </a:rPr>
              <a:t>, 2019. (Hopefully)</a:t>
            </a: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6946"/>
      </p:ext>
    </p:extLst>
  </p:cSld>
  <p:clrMapOvr>
    <a:masterClrMapping/>
  </p:clrMapOvr>
  <p:transition advTm="84811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assimilation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419622"/>
            <a:ext cx="4363224" cy="3210878"/>
          </a:xfrm>
        </p:spPr>
        <p:txBody>
          <a:bodyPr/>
          <a:lstStyle/>
          <a:p>
            <a:r>
              <a:rPr lang="en-GB" dirty="0"/>
              <a:t>Can we rigorously combine info from corona/photosphere with L5 (and L1) in situ measurements?</a:t>
            </a:r>
          </a:p>
          <a:p>
            <a:pPr lvl="1"/>
            <a:r>
              <a:rPr lang="en-GB" dirty="0"/>
              <a:t>Would I be posing this question if we couldn’t?</a:t>
            </a:r>
          </a:p>
          <a:p>
            <a:pPr lvl="1"/>
            <a:r>
              <a:rPr lang="en-GB" dirty="0"/>
              <a:t>Data assimilation (DA):</a:t>
            </a:r>
          </a:p>
          <a:p>
            <a:pPr lvl="1"/>
            <a:r>
              <a:rPr lang="en-GB" dirty="0"/>
              <a:t>Find optimal combination of model and </a:t>
            </a:r>
            <a:r>
              <a:rPr lang="en-GB" dirty="0" err="1"/>
              <a:t>obs</a:t>
            </a:r>
            <a:r>
              <a:rPr lang="en-GB" dirty="0"/>
              <a:t>, within uncertainties of both.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</a:t>
            </a:fld>
            <a:endParaRPr lang="en-GB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E08992-5921-4CFA-AA55-46D8B0C55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635646"/>
            <a:ext cx="423066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10444"/>
      </p:ext>
    </p:extLst>
  </p:cSld>
  <p:clrMapOvr>
    <a:masterClrMapping/>
  </p:clrMapOvr>
  <p:transition advTm="61556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24" y="267494"/>
            <a:ext cx="8280000" cy="621000"/>
          </a:xfrm>
        </p:spPr>
        <p:txBody>
          <a:bodyPr/>
          <a:lstStyle/>
          <a:p>
            <a:r>
              <a:rPr lang="en-GB" dirty="0"/>
              <a:t>Boundary-driven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3363838"/>
            <a:ext cx="8280000" cy="1626702"/>
          </a:xfrm>
        </p:spPr>
        <p:txBody>
          <a:bodyPr/>
          <a:lstStyle/>
          <a:p>
            <a:r>
              <a:rPr lang="en-GB" dirty="0" err="1"/>
              <a:t>Variational</a:t>
            </a:r>
            <a:r>
              <a:rPr lang="en-GB" dirty="0"/>
              <a:t> approach: map information back in time using model fields</a:t>
            </a:r>
          </a:p>
          <a:p>
            <a:pPr lvl="1"/>
            <a:r>
              <a:rPr lang="en-GB" dirty="0"/>
              <a:t>Requires “</a:t>
            </a:r>
            <a:r>
              <a:rPr lang="en-GB" dirty="0" err="1"/>
              <a:t>adjoint</a:t>
            </a:r>
            <a:r>
              <a:rPr lang="en-GB" dirty="0"/>
              <a:t>” model, which does not exist for Enlil, </a:t>
            </a:r>
            <a:r>
              <a:rPr lang="en-GB" dirty="0" err="1"/>
              <a:t>HelioMAS</a:t>
            </a:r>
            <a:r>
              <a:rPr lang="en-GB" dirty="0"/>
              <a:t>, EUHFORIA, etc.</a:t>
            </a:r>
          </a:p>
          <a:p>
            <a:r>
              <a:rPr lang="en-GB" dirty="0"/>
              <a:t>(Permanently) change inner boundary conditions, propagate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</a:t>
            </a:fld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9C93EE-3781-49FF-B3BB-BDFC252F9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879"/>
          <a:stretch/>
        </p:blipFill>
        <p:spPr>
          <a:xfrm>
            <a:off x="611560" y="979047"/>
            <a:ext cx="7920880" cy="17272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CAE4BA8-6669-4C3D-9D3C-BEDB23E54CD6}"/>
              </a:ext>
            </a:extLst>
          </p:cNvPr>
          <p:cNvSpPr txBox="1"/>
          <p:nvPr/>
        </p:nvSpPr>
        <p:spPr>
          <a:xfrm>
            <a:off x="5148064" y="2859782"/>
            <a:ext cx="3498714" cy="338554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  <a:latin typeface="+mn-lt"/>
              </a:rPr>
              <a:t>Lang &amp; Owens, </a:t>
            </a:r>
            <a:r>
              <a:rPr lang="en-GB" sz="1600" i="1" dirty="0">
                <a:solidFill>
                  <a:schemeClr val="tx2"/>
                </a:solidFill>
                <a:latin typeface="+mn-lt"/>
              </a:rPr>
              <a:t>Space Weather</a:t>
            </a:r>
            <a:r>
              <a:rPr lang="en-GB" sz="1600" dirty="0">
                <a:solidFill>
                  <a:schemeClr val="tx2"/>
                </a:solidFill>
                <a:latin typeface="+mn-lt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1241468813"/>
      </p:ext>
    </p:extLst>
  </p:cSld>
  <p:clrMapOvr>
    <a:masterClrMapping/>
  </p:clrMapOvr>
  <p:transition advTm="135879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FB7FF5-3214-4643-8999-30FE08F6D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95486"/>
            <a:ext cx="8280000" cy="621000"/>
          </a:xfrm>
        </p:spPr>
        <p:txBody>
          <a:bodyPr/>
          <a:lstStyle/>
          <a:p>
            <a:r>
              <a:rPr lang="en-GB" dirty="0"/>
              <a:t>Simple solar wind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92DECC2D-9DED-4564-AABE-0C31C11F4B2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51520" y="915567"/>
                <a:ext cx="4104456" cy="4104456"/>
              </a:xfrm>
            </p:spPr>
            <p:txBody>
              <a:bodyPr>
                <a:normAutofit/>
              </a:bodyPr>
              <a:lstStyle/>
              <a:p>
                <a:r>
                  <a:rPr lang="en-GB" sz="1800" dirty="0"/>
                  <a:t>Solar wind speed propagation model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+1,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GB" sz="16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160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m:rPr>
                              <m:sty m:val="p"/>
                            </m:rPr>
                            <a:rPr lang="en-GB" sz="1600">
                              <a:latin typeface="Cambria Math" panose="02040503050406030204" pitchFamily="18" charset="0"/>
                            </a:rPr>
                            <m:t>Ω</m:t>
                          </m:r>
                        </m:num>
                        <m:den>
                          <m:sSub>
                            <m:sSubPr>
                              <m:ctrlPr>
                                <a:rPr lang="en-GB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GB" sz="16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6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16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60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𝑎𝑐𝑐</m:t>
                          </m:r>
                        </m:sup>
                      </m:sSubSup>
                      <m:r>
                        <a:rPr lang="en-GB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en-GB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en-GB" sz="16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6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6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16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GB" sz="16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1400" dirty="0"/>
                  <a:t> is the solar wind speed at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40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400" dirty="0"/>
                  <a:t> and Carrington longitude,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GB" sz="1400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𝑎𝑐𝑐</m:t>
                        </m:r>
                      </m:sup>
                    </m:sSubSup>
                  </m:oMath>
                </a14:m>
                <a:r>
                  <a:rPr lang="en-GB" sz="1400" dirty="0"/>
                  <a:t> is a term added to the speeds to account for solar wind acceleration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14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sz="14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1400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sz="1400" dirty="0"/>
                  <a:t> are the radius and </a:t>
                </a:r>
                <a:r>
                  <a:rPr lang="en-GB" sz="1400" dirty="0" err="1"/>
                  <a:t>Carr</a:t>
                </a:r>
                <a:r>
                  <a:rPr lang="en-GB" sz="1400" dirty="0"/>
                  <a:t>. Lon. grid-size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GB" sz="1400" dirty="0"/>
                  <a:t> is the Sun’s rotational speed, 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GB" sz="1400" dirty="0"/>
                  <a:t> are constants</a:t>
                </a:r>
              </a:p>
              <a:p>
                <a:r>
                  <a:rPr lang="en-GB" sz="1800" dirty="0"/>
                  <a:t>Assumes the Sun doesn’t change over one Solar rotation (steady-state)</a:t>
                </a:r>
              </a:p>
              <a:p>
                <a:endParaRPr lang="en-GB" sz="1600" dirty="0"/>
              </a:p>
              <a:p>
                <a:endParaRPr lang="en-GB" sz="1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2DECC2D-9DED-4564-AABE-0C31C11F4B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51520" y="915567"/>
                <a:ext cx="4104456" cy="4104456"/>
              </a:xfrm>
              <a:blipFill rotWithShape="1">
                <a:blip r:embed="rId3"/>
                <a:stretch>
                  <a:fillRect l="-3116" t="-1783" r="-4599" b="-13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27B1E0-54E6-4856-BB40-9B19C3726372}"/>
              </a:ext>
            </a:extLst>
          </p:cNvPr>
          <p:cNvSpPr txBox="1"/>
          <p:nvPr/>
        </p:nvSpPr>
        <p:spPr>
          <a:xfrm>
            <a:off x="617221" y="1542069"/>
            <a:ext cx="35075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xmlns="" id="{A92849AD-4D9A-4B38-B740-3078D8F097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5749" r="8000"/>
          <a:stretch/>
        </p:blipFill>
        <p:spPr>
          <a:xfrm>
            <a:off x="4572000" y="1227449"/>
            <a:ext cx="3837008" cy="3308711"/>
          </a:xfr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A1FCA11-81EC-46C4-81E1-1F262826DF20}"/>
              </a:ext>
            </a:extLst>
          </p:cNvPr>
          <p:cNvSpPr/>
          <p:nvPr/>
        </p:nvSpPr>
        <p:spPr>
          <a:xfrm>
            <a:off x="6264356" y="1761918"/>
            <a:ext cx="189000" cy="189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8A53207-8D50-4924-AE4C-DC448E2A7BAF}"/>
              </a:ext>
            </a:extLst>
          </p:cNvPr>
          <p:cNvSpPr/>
          <p:nvPr/>
        </p:nvSpPr>
        <p:spPr>
          <a:xfrm>
            <a:off x="7624466" y="1200936"/>
            <a:ext cx="189000" cy="189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5392B2-E058-4E53-BB05-934EEA384977}"/>
              </a:ext>
            </a:extLst>
          </p:cNvPr>
          <p:cNvSpPr txBox="1"/>
          <p:nvPr/>
        </p:nvSpPr>
        <p:spPr>
          <a:xfrm>
            <a:off x="7813467" y="1149737"/>
            <a:ext cx="5955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srgbClr val="92D050"/>
                </a:solidFill>
                <a:latin typeface="Century Gothic" panose="020B0502020202020204"/>
              </a:rPr>
              <a:t>Earth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AE4BA8-6669-4C3D-9D3C-BEDB23E54CD6}"/>
              </a:ext>
            </a:extLst>
          </p:cNvPr>
          <p:cNvSpPr txBox="1"/>
          <p:nvPr/>
        </p:nvSpPr>
        <p:spPr>
          <a:xfrm>
            <a:off x="4910294" y="4526772"/>
            <a:ext cx="3498714" cy="584775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  <a:latin typeface="+mn-lt"/>
              </a:rPr>
              <a:t>Riley &amp; </a:t>
            </a:r>
            <a:r>
              <a:rPr lang="en-GB" sz="1600" dirty="0" err="1">
                <a:solidFill>
                  <a:schemeClr val="tx2"/>
                </a:solidFill>
                <a:latin typeface="+mn-lt"/>
              </a:rPr>
              <a:t>Lionello</a:t>
            </a:r>
            <a:r>
              <a:rPr lang="en-GB" sz="1600" dirty="0">
                <a:solidFill>
                  <a:schemeClr val="tx2"/>
                </a:solidFill>
                <a:latin typeface="+mn-lt"/>
              </a:rPr>
              <a:t>, </a:t>
            </a:r>
            <a:r>
              <a:rPr lang="en-GB" sz="1600" i="1" dirty="0">
                <a:solidFill>
                  <a:schemeClr val="tx2"/>
                </a:solidFill>
                <a:latin typeface="+mn-lt"/>
              </a:rPr>
              <a:t>Sol Phys</a:t>
            </a:r>
            <a:r>
              <a:rPr lang="en-GB" sz="1600" dirty="0">
                <a:solidFill>
                  <a:schemeClr val="tx2"/>
                </a:solidFill>
                <a:latin typeface="+mn-lt"/>
              </a:rPr>
              <a:t>, 2013; Owens &amp; Riley, </a:t>
            </a:r>
            <a:r>
              <a:rPr lang="en-GB" sz="1600" i="1" dirty="0">
                <a:solidFill>
                  <a:schemeClr val="tx2"/>
                </a:solidFill>
                <a:latin typeface="+mn-lt"/>
              </a:rPr>
              <a:t>Space Weather</a:t>
            </a:r>
            <a:r>
              <a:rPr lang="en-GB" sz="1600" dirty="0">
                <a:solidFill>
                  <a:schemeClr val="tx2"/>
                </a:solidFill>
                <a:latin typeface="+mn-lt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451196037"/>
      </p:ext>
    </p:extLst>
  </p:cSld>
  <p:clrMapOvr>
    <a:masterClrMapping/>
  </p:clrMapOvr>
  <p:transition advTm="38375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DA results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7544" y="1131590"/>
            <a:ext cx="3240360" cy="3498910"/>
          </a:xfrm>
        </p:spPr>
        <p:txBody>
          <a:bodyPr>
            <a:normAutofit/>
          </a:bodyPr>
          <a:lstStyle/>
          <a:p>
            <a:r>
              <a:rPr lang="en-GB" sz="1800" dirty="0"/>
              <a:t>STEREO A and B in quadrature with Earth</a:t>
            </a:r>
          </a:p>
          <a:p>
            <a:r>
              <a:rPr lang="en-GB" sz="1800" dirty="0"/>
              <a:t>Prior state is from </a:t>
            </a:r>
            <a:r>
              <a:rPr lang="en-GB" sz="1800" dirty="0" err="1"/>
              <a:t>magnetogram</a:t>
            </a:r>
            <a:r>
              <a:rPr lang="en-GB" sz="1800" dirty="0"/>
              <a:t> and MHD simulation</a:t>
            </a:r>
          </a:p>
          <a:p>
            <a:r>
              <a:rPr lang="en-GB" sz="1800" dirty="0"/>
              <a:t>Assimilate STEREO A and B </a:t>
            </a:r>
            <a:r>
              <a:rPr lang="en-GB" sz="1800" dirty="0" err="1"/>
              <a:t>obs</a:t>
            </a:r>
            <a:r>
              <a:rPr lang="en-GB" sz="1800" dirty="0"/>
              <a:t>, forecast L1</a:t>
            </a:r>
          </a:p>
          <a:p>
            <a:r>
              <a:rPr lang="en-GB" sz="1800" dirty="0"/>
              <a:t>Huge improvement in L1 conditions</a:t>
            </a:r>
          </a:p>
          <a:p>
            <a:r>
              <a:rPr lang="en-GB" sz="1800" dirty="0"/>
              <a:t>Not a forecast: reconstruction</a:t>
            </a:r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xmlns="" id="{E141D78A-BBCC-4DB5-AE9B-7E672B15C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983"/>
          <a:stretch/>
        </p:blipFill>
        <p:spPr>
          <a:xfrm>
            <a:off x="4283968" y="2850371"/>
            <a:ext cx="2337039" cy="1926236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xmlns="" id="{2B032147-67A1-49DD-AB2D-A91624123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051" b="35333"/>
          <a:stretch/>
        </p:blipFill>
        <p:spPr>
          <a:xfrm>
            <a:off x="6789735" y="1159496"/>
            <a:ext cx="2337039" cy="1690875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xmlns="" id="{72B69E34-A277-4EA6-9B31-0CCBEF627E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67710"/>
          <a:stretch/>
        </p:blipFill>
        <p:spPr>
          <a:xfrm>
            <a:off x="4283968" y="1123523"/>
            <a:ext cx="2337039" cy="1726849"/>
          </a:xfr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74A42055-5E13-4982-9AE3-0FAD87505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430234"/>
              </p:ext>
            </p:extLst>
          </p:nvPr>
        </p:nvGraphicFramePr>
        <p:xfrm>
          <a:off x="6712468" y="2865081"/>
          <a:ext cx="2359764" cy="14653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89941">
                  <a:extLst>
                    <a:ext uri="{9D8B030D-6E8A-4147-A177-3AD203B41FA5}">
                      <a16:colId xmlns:a16="http://schemas.microsoft.com/office/drawing/2014/main" xmlns="" val="4186362434"/>
                    </a:ext>
                  </a:extLst>
                </a:gridCol>
                <a:gridCol w="589941">
                  <a:extLst>
                    <a:ext uri="{9D8B030D-6E8A-4147-A177-3AD203B41FA5}">
                      <a16:colId xmlns:a16="http://schemas.microsoft.com/office/drawing/2014/main" xmlns="" val="2488161281"/>
                    </a:ext>
                  </a:extLst>
                </a:gridCol>
                <a:gridCol w="589941">
                  <a:extLst>
                    <a:ext uri="{9D8B030D-6E8A-4147-A177-3AD203B41FA5}">
                      <a16:colId xmlns:a16="http://schemas.microsoft.com/office/drawing/2014/main" xmlns="" val="3736023311"/>
                    </a:ext>
                  </a:extLst>
                </a:gridCol>
                <a:gridCol w="589941">
                  <a:extLst>
                    <a:ext uri="{9D8B030D-6E8A-4147-A177-3AD203B41FA5}">
                      <a16:colId xmlns:a16="http://schemas.microsoft.com/office/drawing/2014/main" xmlns="" val="147372224"/>
                    </a:ext>
                  </a:extLst>
                </a:gridCol>
              </a:tblGrid>
              <a:tr h="445770"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800" dirty="0"/>
                        <a:t>Prior RMSE (km/s)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800" dirty="0"/>
                        <a:t>Posterior RMSE (km/s)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800" dirty="0"/>
                        <a:t>RMSE Red. (%)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88755436"/>
                  </a:ext>
                </a:extLst>
              </a:tr>
              <a:tr h="339860">
                <a:tc>
                  <a:txBody>
                    <a:bodyPr/>
                    <a:lstStyle/>
                    <a:p>
                      <a:r>
                        <a:rPr lang="en-GB" sz="800" dirty="0"/>
                        <a:t>STEREO 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177.94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81.23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54.35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926784265"/>
                  </a:ext>
                </a:extLst>
              </a:tr>
              <a:tr h="339860">
                <a:tc>
                  <a:txBody>
                    <a:bodyPr/>
                    <a:lstStyle/>
                    <a:p>
                      <a:r>
                        <a:rPr lang="en-GB" sz="800" dirty="0"/>
                        <a:t>STEREO 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122.44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68.35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44.18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245760039"/>
                  </a:ext>
                </a:extLst>
              </a:tr>
              <a:tr h="339860">
                <a:tc>
                  <a:txBody>
                    <a:bodyPr/>
                    <a:lstStyle/>
                    <a:p>
                      <a:r>
                        <a:rPr lang="en-GB" sz="800" dirty="0"/>
                        <a:t>ACE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125.05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79.23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36.64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395602678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AE4BA8-6669-4C3D-9D3C-BEDB23E54CD6}"/>
              </a:ext>
            </a:extLst>
          </p:cNvPr>
          <p:cNvSpPr txBox="1"/>
          <p:nvPr/>
        </p:nvSpPr>
        <p:spPr>
          <a:xfrm>
            <a:off x="5652120" y="4803998"/>
            <a:ext cx="3498714" cy="338554"/>
          </a:xfrm>
          <a:prstGeom prst="rect">
            <a:avLst/>
          </a:prstGeom>
          <a:solidFill>
            <a:srgbClr val="FDFDFD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  <a:latin typeface="+mn-lt"/>
              </a:rPr>
              <a:t>Lang &amp; Owens, </a:t>
            </a:r>
            <a:r>
              <a:rPr lang="en-GB" sz="1600" i="1" dirty="0">
                <a:solidFill>
                  <a:schemeClr val="tx2"/>
                </a:solidFill>
                <a:latin typeface="+mn-lt"/>
              </a:rPr>
              <a:t>Space Weather</a:t>
            </a:r>
            <a:r>
              <a:rPr lang="en-GB" sz="1600" dirty="0">
                <a:solidFill>
                  <a:schemeClr val="tx2"/>
                </a:solidFill>
                <a:latin typeface="+mn-lt"/>
              </a:rPr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581139299"/>
      </p:ext>
    </p:extLst>
  </p:cSld>
  <p:clrMapOvr>
    <a:masterClrMapping/>
  </p:clrMapOvr>
  <p:transition advTm="9041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Data assimilation allows us to combine info from </a:t>
            </a:r>
            <a:r>
              <a:rPr lang="en-GB" dirty="0" err="1"/>
              <a:t>magnetogram</a:t>
            </a:r>
            <a:r>
              <a:rPr lang="en-GB" dirty="0"/>
              <a:t>-driven models and in-situ observations</a:t>
            </a:r>
          </a:p>
          <a:p>
            <a:pPr lvl="1"/>
            <a:r>
              <a:rPr lang="en-GB" dirty="0"/>
              <a:t>Benefits from global info from model and accurate-but-local info from in situ observations</a:t>
            </a:r>
          </a:p>
          <a:p>
            <a:pPr lvl="1"/>
            <a:r>
              <a:rPr lang="en-GB" dirty="0"/>
              <a:t>Can accommodate latitudinal offsets in observations</a:t>
            </a:r>
          </a:p>
          <a:p>
            <a:pPr lvl="1"/>
            <a:r>
              <a:rPr lang="en-GB" dirty="0"/>
              <a:t>Still need to full quantify forecast skill gain from L5</a:t>
            </a:r>
          </a:p>
          <a:p>
            <a:r>
              <a:rPr lang="en-GB" dirty="0"/>
              <a:t>Same principles could be applied to Heliospheric Imager data</a:t>
            </a:r>
          </a:p>
          <a:p>
            <a:pPr lvl="1"/>
            <a:r>
              <a:rPr lang="en-GB" dirty="0"/>
              <a:t>Converting HI into localised model state estimates is difficult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8309543"/>
      </p:ext>
    </p:extLst>
  </p:cSld>
  <p:clrMapOvr>
    <a:masterClrMapping/>
  </p:clrMapOvr>
  <p:transition advTm="74448">
    <p:fade/>
  </p:transition>
</p:sld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UoR-PP-Template-WIDESCREEN-NO-ANIMATION-v-24</Template>
  <TotalTime>0</TotalTime>
  <Words>806</Words>
  <Application>Microsoft Office PowerPoint</Application>
  <PresentationFormat>On-screen Show (16:9)</PresentationFormat>
  <Paragraphs>127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Bold</vt:lpstr>
      <vt:lpstr>Cambria Math</vt:lpstr>
      <vt:lpstr>Calibri</vt:lpstr>
      <vt:lpstr>Effra</vt:lpstr>
      <vt:lpstr>Century Gothic</vt:lpstr>
      <vt:lpstr>UoR Theme</vt:lpstr>
      <vt:lpstr>Solar wind Data  assimilation from L5</vt:lpstr>
      <vt:lpstr>solar wind forecasting</vt:lpstr>
      <vt:lpstr>27-day Recurrence</vt:lpstr>
      <vt:lpstr>Corotation from l5</vt:lpstr>
      <vt:lpstr>Data assimilation</vt:lpstr>
      <vt:lpstr>Boundary-driven system</vt:lpstr>
      <vt:lpstr>Simple solar wind model</vt:lpstr>
      <vt:lpstr>Example DA results</vt:lpstr>
      <vt:lpstr>Conclusions </vt:lpstr>
      <vt:lpstr>Supersonic solar wind</vt:lpstr>
      <vt:lpstr>Supersonic solar wind</vt:lpstr>
      <vt:lpstr>Supersonic solar wind</vt:lpstr>
      <vt:lpstr>Supersonic solar wind</vt:lpstr>
      <vt:lpstr>Supersonic solar wind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Greta Carey</dc:creator>
  <cp:lastModifiedBy>Authorised User</cp:lastModifiedBy>
  <cp:revision>103</cp:revision>
  <cp:lastPrinted>2006-09-19T14:59:33Z</cp:lastPrinted>
  <dcterms:created xsi:type="dcterms:W3CDTF">2017-06-27T10:46:01Z</dcterms:created>
  <dcterms:modified xsi:type="dcterms:W3CDTF">2019-03-15T14:13:49Z</dcterms:modified>
</cp:coreProperties>
</file>