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2" r:id="rId4"/>
    <p:sldId id="260" r:id="rId5"/>
    <p:sldId id="261" r:id="rId6"/>
    <p:sldId id="263" r:id="rId7"/>
    <p:sldId id="264" r:id="rId8"/>
    <p:sldId id="267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427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7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BEEC4-6ED0-4074-A45D-4EFCC63D021E}" type="datetimeFigureOut">
              <a:rPr lang="pl-PL" smtClean="0"/>
              <a:t>15.07.2019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DB0D8-B1CB-4956-9C42-DE97C78C1F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9340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2125" y="-11796713"/>
            <a:ext cx="222059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9927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26441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57;g51720cf886_0_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</p:spPr>
      </p:sp>
      <p:sp>
        <p:nvSpPr>
          <p:cNvPr id="28675" name="Google Shape;58;g51720cf886_0_1:notes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70125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lIns="91425" tIns="91425" rIns="91425" bIns="91425" anchor="t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9;p4"/>
          <p:cNvSpPr txBox="1">
            <a:spLocks noGrp="1"/>
          </p:cNvSpPr>
          <p:nvPr>
            <p:ph type="sldNum" idx="10"/>
          </p:nvPr>
        </p:nvSpPr>
        <p:spPr>
          <a:xfrm>
            <a:off x="11296651" y="6218239"/>
            <a:ext cx="732367" cy="523875"/>
          </a:xfrm>
        </p:spPr>
        <p:txBody>
          <a:bodyPr spcFirstLastPara="1" lIns="91425" tIns="91425" rIns="91425" bIns="91425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4CD46EEE-1A2D-4CB4-A1C9-A0EF52A0BD36}" type="slidenum">
              <a:rPr lang="pl"/>
              <a:pPr>
                <a:defRPr/>
              </a:pPr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188872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l-PL" sz="3200" b="1" dirty="0" err="1" smtClean="0"/>
              <a:t>Impact</a:t>
            </a:r>
            <a:r>
              <a:rPr lang="pl-PL" sz="3200" b="1" dirty="0" smtClean="0"/>
              <a:t> of </a:t>
            </a:r>
            <a:r>
              <a:rPr lang="pl-PL" sz="3200" b="1" dirty="0" err="1" smtClean="0"/>
              <a:t>geomagnetic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disturbances</a:t>
            </a:r>
            <a:r>
              <a:rPr lang="pl-PL" sz="3200" b="1" dirty="0" smtClean="0"/>
              <a:t> on </a:t>
            </a:r>
            <a:r>
              <a:rPr lang="pl-PL" sz="3200" b="1" dirty="0" err="1" smtClean="0"/>
              <a:t>Ionospheric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structures</a:t>
            </a:r>
            <a:r>
              <a:rPr lang="pl-PL" sz="3200" b="1" dirty="0" smtClean="0"/>
              <a:t> </a:t>
            </a:r>
            <a:endParaRPr lang="pl-PL" sz="32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121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404664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513" y="3400400"/>
            <a:ext cx="3993976" cy="3002139"/>
          </a:xfrm>
          <a:prstGeom prst="rect">
            <a:avLst/>
          </a:prstGeom>
        </p:spPr>
      </p:pic>
      <p:cxnSp>
        <p:nvCxnSpPr>
          <p:cNvPr id="10" name="Łącznik prosty ze strzałką 9"/>
          <p:cNvCxnSpPr/>
          <p:nvPr/>
        </p:nvCxnSpPr>
        <p:spPr>
          <a:xfrm flipV="1">
            <a:off x="3687215" y="4426013"/>
            <a:ext cx="208823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4367808" y="836712"/>
            <a:ext cx="432048" cy="12241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92" y="980727"/>
            <a:ext cx="3160372" cy="1934549"/>
          </a:xfrm>
          <a:prstGeom prst="rect">
            <a:avLst/>
          </a:prstGeom>
        </p:spPr>
      </p:pic>
      <p:cxnSp>
        <p:nvCxnSpPr>
          <p:cNvPr id="15" name="Łącznik prostoliniowy 14"/>
          <p:cNvCxnSpPr/>
          <p:nvPr/>
        </p:nvCxnSpPr>
        <p:spPr>
          <a:xfrm>
            <a:off x="2207568" y="1948002"/>
            <a:ext cx="590465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1961769" y="-24888"/>
            <a:ext cx="579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Geomagnetic</a:t>
            </a:r>
            <a:r>
              <a:rPr lang="pl-PL" dirty="0"/>
              <a:t> </a:t>
            </a:r>
            <a:r>
              <a:rPr lang="pl-PL" dirty="0" err="1"/>
              <a:t>storm</a:t>
            </a:r>
            <a:r>
              <a:rPr lang="pl-PL" dirty="0"/>
              <a:t> 13 10 2016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477" y="2825552"/>
            <a:ext cx="2665151" cy="403244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295800" y="3284984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Time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524000" y="476672"/>
            <a:ext cx="4377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Lat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8064500" y="334396"/>
            <a:ext cx="2967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Combination of different scales dynamic </a:t>
            </a:r>
            <a:endParaRPr lang="en-GB" dirty="0"/>
          </a:p>
        </p:txBody>
      </p:sp>
      <p:sp>
        <p:nvSpPr>
          <p:cNvPr id="7" name="pole tekstowe 6"/>
          <p:cNvSpPr txBox="1"/>
          <p:nvPr/>
        </p:nvSpPr>
        <p:spPr>
          <a:xfrm>
            <a:off x="990600" y="4024313"/>
            <a:ext cx="139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LOFAR 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57188" y="1709738"/>
            <a:ext cx="149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SWARM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60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1992313" y="5697538"/>
            <a:ext cx="8228012" cy="1141412"/>
          </a:xfrm>
        </p:spPr>
        <p:txBody>
          <a:bodyPr>
            <a:normAutofit fontScale="90000"/>
          </a:bodyPr>
          <a:lstStyle/>
          <a:p>
            <a:pPr marL="214313" indent="-209550">
              <a:spcBef>
                <a:spcPts val="8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altLang="pl-PL" sz="2000" b="1">
                <a:solidFill>
                  <a:srgbClr val="6600FF"/>
                </a:solidFill>
              </a:rPr>
              <a:t>DEMETER:</a:t>
            </a:r>
            <a:r>
              <a:rPr lang="en-GB" altLang="pl-PL" sz="1800"/>
              <a:t/>
            </a:r>
            <a:br>
              <a:rPr lang="en-GB" altLang="pl-PL" sz="1800"/>
            </a:br>
            <a:r>
              <a:rPr lang="en-GB" altLang="pl-PL" sz="1800"/>
              <a:t>altitude: 660-700 km</a:t>
            </a:r>
            <a:br>
              <a:rPr lang="en-GB" altLang="pl-PL" sz="1800"/>
            </a:br>
            <a:r>
              <a:rPr lang="en-GB" altLang="pl-PL" sz="1800"/>
              <a:t>sunsynchronous orbit (about 10.30 and 22.30 LT: night observations used)</a:t>
            </a:r>
            <a:br>
              <a:rPr lang="en-GB" altLang="pl-PL" sz="1800"/>
            </a:br>
            <a:r>
              <a:rPr lang="en-GB" altLang="pl-PL" sz="1800"/>
              <a:t>observation range in magnetic latitudes: [-65</a:t>
            </a:r>
            <a:r>
              <a:rPr lang="en-GB" altLang="pl-PL" sz="1800">
                <a:latin typeface="Cantarell" charset="0"/>
                <a:ea typeface="Cantarell" charset="0"/>
                <a:cs typeface="Cantarell" charset="0"/>
              </a:rPr>
              <a:t>º</a:t>
            </a:r>
            <a:r>
              <a:rPr lang="en-GB" altLang="pl-PL" sz="1800">
                <a:ea typeface="Cantarell" charset="0"/>
                <a:cs typeface="Cantarell" charset="0"/>
              </a:rPr>
              <a:t>:65</a:t>
            </a:r>
            <a:r>
              <a:rPr lang="en-GB" altLang="pl-PL" sz="1800">
                <a:latin typeface="Cantarell" charset="0"/>
                <a:ea typeface="Cantarell" charset="0"/>
                <a:cs typeface="Cantarell" charset="0"/>
              </a:rPr>
              <a:t>º</a:t>
            </a:r>
            <a:r>
              <a:rPr lang="en-GB" altLang="pl-PL" sz="1800">
                <a:ea typeface="Cantarell" charset="0"/>
                <a:cs typeface="Cantarell" charset="0"/>
              </a:rPr>
              <a:t>]</a:t>
            </a:r>
            <a:br>
              <a:rPr lang="en-GB" altLang="pl-PL" sz="1800">
                <a:ea typeface="Cantarell" charset="0"/>
                <a:cs typeface="Cantarell" charset="0"/>
              </a:rPr>
            </a:br>
            <a:r>
              <a:rPr lang="en-GB" altLang="pl-PL" sz="1800">
                <a:ea typeface="Cantarell" charset="0"/>
                <a:cs typeface="Cantarell" charset="0"/>
              </a:rPr>
              <a:t>time coverage: 2005-2010</a:t>
            </a:r>
            <a:br>
              <a:rPr lang="en-GB" altLang="pl-PL" sz="1800">
                <a:ea typeface="Cantarell" charset="0"/>
                <a:cs typeface="Cantarell" charset="0"/>
              </a:rPr>
            </a:br>
            <a:endParaRPr lang="en-GB" altLang="pl-PL" sz="32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18474" y="1958081"/>
            <a:ext cx="3692525" cy="4524375"/>
          </a:xfrm>
          <a:prstGeom prst="rect">
            <a:avLst/>
          </a:prstGeom>
        </p:spPr>
        <p:txBody>
          <a:bodyPr/>
          <a:lstStyle/>
          <a:p>
            <a:pPr indent="-336550" algn="r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400" dirty="0"/>
          </a:p>
          <a:p>
            <a:pPr marL="554038" indent="-547688">
              <a:buSzPct val="45000"/>
              <a:buFont typeface="Wingdings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/>
              <a:t>sudden electron density drop at 60</a:t>
            </a:r>
            <a:r>
              <a:rPr lang="en-GB" sz="1800" dirty="0">
                <a:latin typeface="Cantarell" charset="0"/>
                <a:ea typeface="Cantarell" charset="0"/>
                <a:cs typeface="Cantarell" charset="0"/>
              </a:rPr>
              <a:t>º</a:t>
            </a:r>
            <a:r>
              <a:rPr lang="en-GB" sz="1800" dirty="0">
                <a:ea typeface="Cantarell" charset="0"/>
                <a:cs typeface="Cantarell" charset="0"/>
              </a:rPr>
              <a:t>-70</a:t>
            </a:r>
            <a:r>
              <a:rPr lang="en-GB" sz="1800" dirty="0">
                <a:latin typeface="Cantarell" charset="0"/>
                <a:ea typeface="Cantarell" charset="0"/>
                <a:cs typeface="Cantarell" charset="0"/>
              </a:rPr>
              <a:t>º</a:t>
            </a:r>
            <a:r>
              <a:rPr lang="en-GB" sz="1800" dirty="0">
                <a:ea typeface="Cantarell" charset="0"/>
                <a:cs typeface="Cantarell" charset="0"/>
              </a:rPr>
              <a:t> dip latitudes, both hemispheres</a:t>
            </a:r>
          </a:p>
          <a:p>
            <a:pPr marL="554038" indent="-547688">
              <a:buSzPct val="45000"/>
              <a:buFont typeface="Wingdings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ea typeface="Cantarell" charset="0"/>
                <a:cs typeface="Cantarell" charset="0"/>
              </a:rPr>
              <a:t>narrow in latitudes but extended in longitudes</a:t>
            </a:r>
          </a:p>
          <a:p>
            <a:pPr marL="554038" indent="-547688">
              <a:buSzPct val="45000"/>
              <a:buFont typeface="Wingdings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ea typeface="Cantarell" charset="0"/>
                <a:cs typeface="Cantarell" charset="0"/>
              </a:rPr>
              <a:t>polar wall usually steeper than equatorial wall</a:t>
            </a:r>
          </a:p>
          <a:p>
            <a:pPr marL="554038" indent="-547688">
              <a:buSzPct val="45000"/>
              <a:buFont typeface="Wingdings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ea typeface="Cantarell" charset="0"/>
                <a:cs typeface="Cantarell" charset="0"/>
              </a:rPr>
              <a:t>night-time phenomenon</a:t>
            </a:r>
          </a:p>
          <a:p>
            <a:pPr indent="-336550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800" dirty="0">
              <a:ea typeface="Cantarell" charset="0"/>
              <a:cs typeface="Cantarell" charset="0"/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52" y="57441"/>
            <a:ext cx="3081673" cy="221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193" y="569253"/>
            <a:ext cx="6209242" cy="478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115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274639"/>
            <a:ext cx="8226425" cy="1139825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l-PL" sz="2800"/>
              <a:t>SOLAR CONDITIONS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1" y="1390650"/>
            <a:ext cx="4391025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4" y="1382714"/>
            <a:ext cx="4448175" cy="533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8437" name="Łącznik prosty ze strzałką 2"/>
          <p:cNvCxnSpPr>
            <a:cxnSpLocks noChangeShapeType="1"/>
          </p:cNvCxnSpPr>
          <p:nvPr/>
        </p:nvCxnSpPr>
        <p:spPr bwMode="auto">
          <a:xfrm flipH="1" flipV="1">
            <a:off x="3648076" y="2565400"/>
            <a:ext cx="2493963" cy="503238"/>
          </a:xfrm>
          <a:prstGeom prst="straightConnector1">
            <a:avLst/>
          </a:prstGeom>
          <a:noFill/>
          <a:ln w="25400" algn="ctr">
            <a:solidFill>
              <a:srgbClr val="66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38" name="Łącznik prosty ze strzałką 6"/>
          <p:cNvCxnSpPr>
            <a:cxnSpLocks noChangeShapeType="1"/>
          </p:cNvCxnSpPr>
          <p:nvPr/>
        </p:nvCxnSpPr>
        <p:spPr bwMode="auto">
          <a:xfrm flipV="1">
            <a:off x="6142039" y="2492376"/>
            <a:ext cx="1825625" cy="576263"/>
          </a:xfrm>
          <a:prstGeom prst="straightConnector1">
            <a:avLst/>
          </a:prstGeom>
          <a:noFill/>
          <a:ln w="25400" algn="ctr">
            <a:solidFill>
              <a:srgbClr val="66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Łącznik prostoliniowy 8"/>
          <p:cNvCxnSpPr/>
          <p:nvPr/>
        </p:nvCxnSpPr>
        <p:spPr bwMode="auto">
          <a:xfrm>
            <a:off x="4894263" y="2276475"/>
            <a:ext cx="1922462" cy="0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40" name="Łącznik prosty ze strzałką 12"/>
          <p:cNvCxnSpPr>
            <a:cxnSpLocks noChangeShapeType="1"/>
          </p:cNvCxnSpPr>
          <p:nvPr/>
        </p:nvCxnSpPr>
        <p:spPr bwMode="auto">
          <a:xfrm flipH="1" flipV="1">
            <a:off x="3287714" y="6092826"/>
            <a:ext cx="2681287" cy="360363"/>
          </a:xfrm>
          <a:prstGeom prst="straightConnector1">
            <a:avLst/>
          </a:prstGeom>
          <a:noFill/>
          <a:ln w="25400" algn="ctr">
            <a:solidFill>
              <a:srgbClr val="66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1" name="Łącznik prosty ze strzałką 14"/>
          <p:cNvCxnSpPr>
            <a:cxnSpLocks noChangeShapeType="1"/>
          </p:cNvCxnSpPr>
          <p:nvPr/>
        </p:nvCxnSpPr>
        <p:spPr bwMode="auto">
          <a:xfrm flipV="1">
            <a:off x="6024563" y="6092826"/>
            <a:ext cx="1943100" cy="360363"/>
          </a:xfrm>
          <a:prstGeom prst="straightConnector1">
            <a:avLst/>
          </a:prstGeom>
          <a:noFill/>
          <a:ln w="25400" algn="ctr">
            <a:solidFill>
              <a:srgbClr val="66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2" name="Łącznik prostoliniowy 16"/>
          <p:cNvCxnSpPr>
            <a:cxnSpLocks noChangeShapeType="1"/>
          </p:cNvCxnSpPr>
          <p:nvPr/>
        </p:nvCxnSpPr>
        <p:spPr bwMode="auto">
          <a:xfrm>
            <a:off x="4894263" y="5984875"/>
            <a:ext cx="1922462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44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206376"/>
            <a:ext cx="1946275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98425"/>
            <a:ext cx="2290763" cy="14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034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2021359" y="-69181"/>
            <a:ext cx="10364451" cy="1596177"/>
          </a:xfrm>
        </p:spPr>
        <p:txBody>
          <a:bodyPr/>
          <a:lstStyle/>
          <a:p>
            <a:pPr eaLnBrk="1" hangingPunct="1"/>
            <a:r>
              <a:rPr lang="en-US" altLang="pl-PL" dirty="0" smtClean="0"/>
              <a:t>3D  and longitudinal effect 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4294967295"/>
          </p:nvPr>
        </p:nvSpPr>
        <p:spPr>
          <a:xfrm>
            <a:off x="1981201" y="1600201"/>
            <a:ext cx="8221663" cy="451802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16388" name="Picture 2" descr="https://lh4.googleusercontent.com/5U7nQifpOea01ztqOiuXp2m3vPmKZCyHEaZp1bkTIo_yFETwqm5hx8nB-y65BNsQUE_q50MqKDfjSjLfq45CqlWg8osOZTZJJYyJBNZojvyKxL0RjFEjwSC5xKIrfC32JG6FaGUIq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18" y="1050925"/>
            <a:ext cx="5472113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https://lh4.googleusercontent.com/VxUdNl5sM_szld_-pp7tbUHTAu9_4IkCbV7pItYtTUIpVIe82ZybUQOACbwsZig5nOuobmm0dxTlmJdMnjK_C6_K6E0BzNt7Mk-kYjOG764fYSu8fdlUs6EC4jp0Hi305i0qt9U5Y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1" y="1844675"/>
            <a:ext cx="4218516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355" y="1268414"/>
            <a:ext cx="4562476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115889"/>
            <a:ext cx="40719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412" name="Łącznik prosty ze strzałką 2"/>
          <p:cNvCxnSpPr>
            <a:cxnSpLocks noChangeShapeType="1"/>
          </p:cNvCxnSpPr>
          <p:nvPr/>
        </p:nvCxnSpPr>
        <p:spPr bwMode="auto">
          <a:xfrm flipH="1">
            <a:off x="5951538" y="908051"/>
            <a:ext cx="1439862" cy="36036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761" y="1268414"/>
            <a:ext cx="4436008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414" name="Łącznik prosty ze strzałką 4"/>
          <p:cNvCxnSpPr>
            <a:cxnSpLocks noChangeShapeType="1"/>
          </p:cNvCxnSpPr>
          <p:nvPr/>
        </p:nvCxnSpPr>
        <p:spPr bwMode="auto">
          <a:xfrm>
            <a:off x="7896225" y="908050"/>
            <a:ext cx="287338" cy="433388"/>
          </a:xfrm>
          <a:prstGeom prst="straightConnector1">
            <a:avLst/>
          </a:prstGeom>
          <a:noFill/>
          <a:ln w="25400" algn="ctr">
            <a:solidFill>
              <a:srgbClr val="00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-141900" y="1691661"/>
            <a:ext cx="2882901" cy="2492990"/>
          </a:xfrm>
          <a:prstGeom prst="rect">
            <a:avLst/>
          </a:prstGeom>
          <a:gradFill>
            <a:gsLst>
              <a:gs pos="89546">
                <a:srgbClr val="4C74C9"/>
              </a:gs>
              <a:gs pos="82750">
                <a:schemeClr val="accent1">
                  <a:lumMod val="60000"/>
                  <a:lumOff val="40000"/>
                </a:schemeClr>
              </a:gs>
              <a:gs pos="39700">
                <a:schemeClr val="bg2">
                  <a:lumMod val="40000"/>
                  <a:lumOff val="6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dirty="0"/>
              <a:t>Alfven waves,</a:t>
            </a:r>
            <a:r>
              <a:rPr lang="pl-PL" sz="2400" dirty="0"/>
              <a:t> EMIC, </a:t>
            </a:r>
            <a:r>
              <a:rPr lang="en-US" sz="2400" dirty="0"/>
              <a:t>LHR, UHR</a:t>
            </a:r>
            <a:endParaRPr lang="pl-PL" sz="2400" dirty="0"/>
          </a:p>
          <a:p>
            <a:pPr algn="r">
              <a:spcBef>
                <a:spcPct val="50000"/>
              </a:spcBef>
              <a:defRPr/>
            </a:pPr>
            <a:r>
              <a:rPr lang="en-US" sz="2400" dirty="0"/>
              <a:t>Frozen emissions</a:t>
            </a:r>
            <a:r>
              <a:rPr lang="pl-PL" sz="2400" dirty="0"/>
              <a:t>,</a:t>
            </a:r>
          </a:p>
          <a:p>
            <a:pPr algn="r">
              <a:spcBef>
                <a:spcPct val="50000"/>
              </a:spcBef>
              <a:defRPr/>
            </a:pPr>
            <a:r>
              <a:rPr lang="pl-PL" sz="2400" dirty="0" err="1"/>
              <a:t>turbulent</a:t>
            </a:r>
            <a:r>
              <a:rPr lang="pl-PL" sz="2400" dirty="0"/>
              <a:t> regions</a:t>
            </a:r>
          </a:p>
          <a:p>
            <a:pPr>
              <a:spcBef>
                <a:spcPct val="50000"/>
              </a:spcBef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24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56" y="4975225"/>
            <a:ext cx="371792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1" y="1916113"/>
            <a:ext cx="5076825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Google Shape;64;p14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7841" r="6577" b="5972"/>
          <a:stretch>
            <a:fillRect/>
          </a:stretch>
        </p:blipFill>
        <p:spPr bwMode="auto">
          <a:xfrm>
            <a:off x="1768475" y="2251075"/>
            <a:ext cx="367665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y ze strzałką 5"/>
          <p:cNvCxnSpPr/>
          <p:nvPr/>
        </p:nvCxnSpPr>
        <p:spPr>
          <a:xfrm flipH="1" flipV="1">
            <a:off x="3775076" y="4611688"/>
            <a:ext cx="239713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pole tekstowe 12"/>
          <p:cNvSpPr txBox="1">
            <a:spLocks noChangeArrowheads="1"/>
          </p:cNvSpPr>
          <p:nvPr/>
        </p:nvSpPr>
        <p:spPr bwMode="auto">
          <a:xfrm>
            <a:off x="3703639" y="4905375"/>
            <a:ext cx="10048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800" b="1"/>
              <a:t>09 08 row  48</a:t>
            </a:r>
          </a:p>
        </p:txBody>
      </p:sp>
      <p:sp>
        <p:nvSpPr>
          <p:cNvPr id="27655" name="Tytuł 1"/>
          <p:cNvSpPr>
            <a:spLocks noGrp="1"/>
          </p:cNvSpPr>
          <p:nvPr>
            <p:ph type="title"/>
          </p:nvPr>
        </p:nvSpPr>
        <p:spPr>
          <a:xfrm>
            <a:off x="4872038" y="403225"/>
            <a:ext cx="8520112" cy="763588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pl-PL" altLang="pl-PL" sz="2400"/>
              <a:t>Top- side</a:t>
            </a:r>
            <a:br>
              <a:rPr lang="pl-PL" altLang="pl-PL" sz="2400"/>
            </a:br>
            <a:r>
              <a:rPr lang="pl-PL" altLang="pl-PL" sz="2400"/>
              <a:t>  insitu diagnostics </a:t>
            </a:r>
          </a:p>
        </p:txBody>
      </p:sp>
      <p:pic>
        <p:nvPicPr>
          <p:cNvPr id="27656" name="Obraz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79375"/>
            <a:ext cx="61341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Strzałka w prawo 7"/>
          <p:cNvSpPr>
            <a:spLocks noChangeArrowheads="1"/>
          </p:cNvSpPr>
          <p:nvPr/>
        </p:nvSpPr>
        <p:spPr bwMode="auto">
          <a:xfrm flipV="1">
            <a:off x="1995489" y="4527550"/>
            <a:ext cx="4878387" cy="46038"/>
          </a:xfrm>
          <a:prstGeom prst="rightArrow">
            <a:avLst>
              <a:gd name="adj1" fmla="val 50000"/>
              <a:gd name="adj2" fmla="val 49548"/>
            </a:avLst>
          </a:prstGeom>
          <a:solidFill>
            <a:srgbClr val="00B8FF"/>
          </a:solidFill>
          <a:ln w="73025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pic>
        <p:nvPicPr>
          <p:cNvPr id="27658" name="Obraz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1" y="5069682"/>
            <a:ext cx="2116138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pole tekstowe 11"/>
          <p:cNvSpPr txBox="1">
            <a:spLocks noChangeArrowheads="1"/>
          </p:cNvSpPr>
          <p:nvPr/>
        </p:nvSpPr>
        <p:spPr bwMode="auto">
          <a:xfrm>
            <a:off x="2170113" y="4975225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>
                <a:solidFill>
                  <a:srgbClr val="FF0000"/>
                </a:solidFill>
              </a:rPr>
              <a:t>FAC </a:t>
            </a:r>
          </a:p>
        </p:txBody>
      </p:sp>
      <p:sp>
        <p:nvSpPr>
          <p:cNvPr id="27660" name="pole tekstowe 15"/>
          <p:cNvSpPr txBox="1">
            <a:spLocks noChangeArrowheads="1"/>
          </p:cNvSpPr>
          <p:nvPr/>
        </p:nvSpPr>
        <p:spPr bwMode="auto">
          <a:xfrm>
            <a:off x="6745289" y="6572252"/>
            <a:ext cx="1649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1400" dirty="0" err="1"/>
              <a:t>Lukianova</a:t>
            </a:r>
            <a:r>
              <a:rPr lang="pl-PL" altLang="pl-PL" sz="1400" dirty="0"/>
              <a:t> 2019</a:t>
            </a:r>
          </a:p>
        </p:txBody>
      </p:sp>
      <p:sp>
        <p:nvSpPr>
          <p:cNvPr id="27661" name="Strzałka w prawo 16"/>
          <p:cNvSpPr>
            <a:spLocks noChangeArrowheads="1"/>
          </p:cNvSpPr>
          <p:nvPr/>
        </p:nvSpPr>
        <p:spPr bwMode="auto">
          <a:xfrm>
            <a:off x="4583114" y="4905375"/>
            <a:ext cx="46037" cy="698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7662" name="pole tekstowe 17"/>
          <p:cNvSpPr txBox="1">
            <a:spLocks noChangeArrowheads="1"/>
          </p:cNvSpPr>
          <p:nvPr/>
        </p:nvSpPr>
        <p:spPr bwMode="auto">
          <a:xfrm>
            <a:off x="8328026" y="1916114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1400" b="1"/>
              <a:t>SWARM </a:t>
            </a:r>
          </a:p>
        </p:txBody>
      </p:sp>
      <p:sp>
        <p:nvSpPr>
          <p:cNvPr id="27663" name="Symbol zastępczy tekstu 19"/>
          <p:cNvSpPr>
            <a:spLocks noGrp="1"/>
          </p:cNvSpPr>
          <p:nvPr>
            <p:ph type="body" idx="1"/>
          </p:nvPr>
        </p:nvSpPr>
        <p:spPr>
          <a:xfrm>
            <a:off x="1835150" y="1536700"/>
            <a:ext cx="8521700" cy="45545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pl-PL" altLang="pl-PL" dirty="0" smtClean="0"/>
          </a:p>
        </p:txBody>
      </p:sp>
      <p:pic>
        <p:nvPicPr>
          <p:cNvPr id="27664" name="Obraz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453" y="5307013"/>
            <a:ext cx="1852613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8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9" y="715169"/>
            <a:ext cx="5332413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Obraz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7" y="4162159"/>
            <a:ext cx="4668838" cy="251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ytuł 1"/>
          <p:cNvSpPr>
            <a:spLocks noGrp="1"/>
          </p:cNvSpPr>
          <p:nvPr>
            <p:ph type="title"/>
          </p:nvPr>
        </p:nvSpPr>
        <p:spPr>
          <a:xfrm>
            <a:off x="2284080" y="96734"/>
            <a:ext cx="8521700" cy="7635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pl-PL" altLang="pl-PL" dirty="0" err="1" smtClean="0"/>
              <a:t>Radars</a:t>
            </a:r>
            <a:r>
              <a:rPr lang="pl-PL" altLang="pl-PL" dirty="0" smtClean="0"/>
              <a:t> and </a:t>
            </a:r>
            <a:r>
              <a:rPr lang="pl-PL" altLang="pl-PL" dirty="0" err="1" smtClean="0"/>
              <a:t>riometr</a:t>
            </a:r>
            <a:endParaRPr lang="pl-PL" altLang="pl-PL" dirty="0" smtClean="0"/>
          </a:p>
        </p:txBody>
      </p:sp>
      <p:sp>
        <p:nvSpPr>
          <p:cNvPr id="31749" name="pole tekstowe 4"/>
          <p:cNvSpPr txBox="1">
            <a:spLocks noChangeArrowheads="1"/>
          </p:cNvSpPr>
          <p:nvPr/>
        </p:nvSpPr>
        <p:spPr bwMode="auto">
          <a:xfrm>
            <a:off x="2284080" y="3884346"/>
            <a:ext cx="1508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1200" dirty="0" err="1"/>
              <a:t>Yamauchi</a:t>
            </a:r>
            <a:r>
              <a:rPr lang="pl-PL" altLang="pl-PL" sz="1200" dirty="0"/>
              <a:t> 2018 </a:t>
            </a:r>
          </a:p>
        </p:txBody>
      </p:sp>
      <p:pic>
        <p:nvPicPr>
          <p:cNvPr id="31750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6" y="1271588"/>
            <a:ext cx="4195763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43" y="4086225"/>
            <a:ext cx="49688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9" y="6507163"/>
            <a:ext cx="13493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pole tekstowe 9"/>
          <p:cNvSpPr txBox="1">
            <a:spLocks noChangeArrowheads="1"/>
          </p:cNvSpPr>
          <p:nvPr/>
        </p:nvSpPr>
        <p:spPr bwMode="auto">
          <a:xfrm>
            <a:off x="8616951" y="6473825"/>
            <a:ext cx="574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900"/>
              <a:t>2019</a:t>
            </a:r>
          </a:p>
        </p:txBody>
      </p:sp>
      <p:sp>
        <p:nvSpPr>
          <p:cNvPr id="31754" name="Strzałka w prawo 10"/>
          <p:cNvSpPr>
            <a:spLocks noChangeArrowheads="1"/>
          </p:cNvSpPr>
          <p:nvPr/>
        </p:nvSpPr>
        <p:spPr bwMode="auto">
          <a:xfrm rot="-5973146">
            <a:off x="3424238" y="5010151"/>
            <a:ext cx="2001838" cy="192087"/>
          </a:xfrm>
          <a:prstGeom prst="rightArrow">
            <a:avLst>
              <a:gd name="adj1" fmla="val 48185"/>
              <a:gd name="adj2" fmla="val 49888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31755" name="Strzałka w prawo 11"/>
          <p:cNvSpPr>
            <a:spLocks noChangeArrowheads="1"/>
          </p:cNvSpPr>
          <p:nvPr/>
        </p:nvSpPr>
        <p:spPr bwMode="auto">
          <a:xfrm rot="20280685" flipV="1">
            <a:off x="4557714" y="5530850"/>
            <a:ext cx="2547937" cy="152400"/>
          </a:xfrm>
          <a:prstGeom prst="rightArrow">
            <a:avLst>
              <a:gd name="adj1" fmla="val 50000"/>
              <a:gd name="adj2" fmla="val 49692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31756" name="Strzałka w prawo 12"/>
          <p:cNvSpPr>
            <a:spLocks noChangeArrowheads="1"/>
          </p:cNvSpPr>
          <p:nvPr/>
        </p:nvSpPr>
        <p:spPr bwMode="auto">
          <a:xfrm rot="893452">
            <a:off x="5140326" y="2166938"/>
            <a:ext cx="2017713" cy="107950"/>
          </a:xfrm>
          <a:prstGeom prst="rightArrow">
            <a:avLst>
              <a:gd name="adj1" fmla="val 0"/>
              <a:gd name="adj2" fmla="val 49930"/>
            </a:avLst>
          </a:prstGeom>
          <a:solidFill>
            <a:srgbClr val="FF33CC">
              <a:alpha val="81175"/>
            </a:srgbClr>
          </a:solidFill>
          <a:ln w="38100" algn="ctr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31757" name="Elipsa 13"/>
          <p:cNvSpPr>
            <a:spLocks noChangeArrowheads="1"/>
          </p:cNvSpPr>
          <p:nvPr/>
        </p:nvSpPr>
        <p:spPr bwMode="auto">
          <a:xfrm>
            <a:off x="6188076" y="2754314"/>
            <a:ext cx="212725" cy="130175"/>
          </a:xfrm>
          <a:prstGeom prst="ellipse">
            <a:avLst/>
          </a:prstGeom>
          <a:solidFill>
            <a:srgbClr val="FF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31758" name="pole tekstowe 14"/>
          <p:cNvSpPr txBox="1">
            <a:spLocks noChangeArrowheads="1"/>
          </p:cNvSpPr>
          <p:nvPr/>
        </p:nvSpPr>
        <p:spPr bwMode="auto">
          <a:xfrm>
            <a:off x="5684839" y="2943225"/>
            <a:ext cx="1019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>
                <a:solidFill>
                  <a:srgbClr val="FF33CC"/>
                </a:solidFill>
              </a:rPr>
              <a:t>PL610</a:t>
            </a:r>
          </a:p>
        </p:txBody>
      </p:sp>
    </p:spTree>
    <p:extLst>
      <p:ext uri="{BB962C8B-B14F-4D97-AF65-F5344CB8AC3E}">
        <p14:creationId xmlns:p14="http://schemas.microsoft.com/office/powerpoint/2010/main" val="32952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708" y="1400784"/>
            <a:ext cx="6585420" cy="391745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08032" y="-204310"/>
            <a:ext cx="10364452" cy="1605094"/>
          </a:xfrm>
        </p:spPr>
        <p:txBody>
          <a:bodyPr/>
          <a:lstStyle/>
          <a:p>
            <a:r>
              <a:rPr lang="en-GB" dirty="0" smtClean="0"/>
              <a:t>structures </a:t>
            </a:r>
            <a:r>
              <a:rPr lang="en-GB" dirty="0" err="1" smtClean="0"/>
              <a:t>iN</a:t>
            </a:r>
            <a:r>
              <a:rPr lang="en-GB" dirty="0" smtClean="0"/>
              <a:t> TEC representation </a:t>
            </a:r>
            <a:endParaRPr lang="en-GB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6" y="1592271"/>
            <a:ext cx="5036303" cy="4149943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853543" y="6030686"/>
            <a:ext cx="138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Wan et al..</a:t>
            </a:r>
            <a:endParaRPr lang="pl-PL" dirty="0"/>
          </a:p>
        </p:txBody>
      </p:sp>
      <p:sp>
        <p:nvSpPr>
          <p:cNvPr id="11" name="Strzałka w prawo 10"/>
          <p:cNvSpPr/>
          <p:nvPr/>
        </p:nvSpPr>
        <p:spPr>
          <a:xfrm rot="5400000">
            <a:off x="3132359" y="1079422"/>
            <a:ext cx="1089273" cy="149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2720267" y="944855"/>
            <a:ext cx="881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FF0000"/>
                </a:solidFill>
              </a:rPr>
              <a:t>LOFAR 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3676996" y="1747838"/>
            <a:ext cx="47280" cy="30670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64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8448675" y="1181100"/>
            <a:ext cx="4548188" cy="3462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4" name="Picture 2" descr="J:\SWARM\2016_Marcin\2016\elec_dens_SWARM_2016-10-13_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075002"/>
            <a:ext cx="8411633" cy="578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738033" y="190501"/>
            <a:ext cx="6447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SWARM    TOP </a:t>
            </a:r>
            <a:r>
              <a:rPr lang="pl-PL" sz="2400" b="1" dirty="0" err="1" smtClean="0"/>
              <a:t>side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ionosphere</a:t>
            </a:r>
            <a:r>
              <a:rPr lang="pl-PL" sz="2400" b="1" dirty="0" smtClean="0"/>
              <a:t>  13 10 2016 </a:t>
            </a:r>
            <a:endParaRPr lang="pl-PL" sz="24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933" y="766764"/>
            <a:ext cx="4647080" cy="474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104</TotalTime>
  <Words>102</Words>
  <Application>Microsoft Office PowerPoint</Application>
  <PresentationFormat>Panoramiczny</PresentationFormat>
  <Paragraphs>31</Paragraphs>
  <Slides>10</Slides>
  <Notes>3</Notes>
  <HiddenSlides>1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Calibri</vt:lpstr>
      <vt:lpstr>Cantarell</vt:lpstr>
      <vt:lpstr>Times New Roman</vt:lpstr>
      <vt:lpstr>Tw Cen MT</vt:lpstr>
      <vt:lpstr>Wingdings</vt:lpstr>
      <vt:lpstr>Kropla</vt:lpstr>
      <vt:lpstr>Impact of geomagnetic disturbances on Ionospheric structures </vt:lpstr>
      <vt:lpstr>DEMETER: altitude: 660-700 km sunsynchronous orbit (about 10.30 and 22.30 LT: night observations used) observation range in magnetic latitudes: [-65º:65º] time coverage: 2005-2010 </vt:lpstr>
      <vt:lpstr>SOLAR CONDITIONS</vt:lpstr>
      <vt:lpstr>3D  and longitudinal effect </vt:lpstr>
      <vt:lpstr>Prezentacja programu PowerPoint</vt:lpstr>
      <vt:lpstr>Top- side   insitu diagnostics </vt:lpstr>
      <vt:lpstr>Radars and riometr</vt:lpstr>
      <vt:lpstr>structures iN TEC representation 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Hanna Rothkaehl</dc:creator>
  <cp:lastModifiedBy>Hanna Rothkaehl</cp:lastModifiedBy>
  <cp:revision>9</cp:revision>
  <dcterms:created xsi:type="dcterms:W3CDTF">2019-07-13T11:11:33Z</dcterms:created>
  <dcterms:modified xsi:type="dcterms:W3CDTF">2019-07-15T08:08:35Z</dcterms:modified>
</cp:coreProperties>
</file>