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2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2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2" name="PlaceHolder 1"/>
          <p:cNvSpPr>
            <a:spLocks noGrp="1"/>
          </p:cNvSpPr>
          <p:nvPr>
            <p:ph type="body"/>
          </p:nvPr>
        </p:nvSpPr>
        <p:spPr>
          <a:xfrm>
            <a:off x="756000" y="5078520"/>
            <a:ext cx="6047640" cy="4811040"/>
          </a:xfrm>
          <a:prstGeom prst="rect">
            <a:avLst/>
          </a:prstGeom>
        </p:spPr>
        <p:txBody>
          <a:bodyPr lIns="0" tIns="0" rIns="0" bIns="0"/>
          <a:lstStyle/>
          <a:p>
            <a:r>
              <a:rPr lang="en-US" sz="2000" b="0" strike="noStrike" spc="-1">
                <a:solidFill>
                  <a:srgbClr val="000000"/>
                </a:solidFill>
                <a:uFill>
                  <a:solidFill>
                    <a:srgbClr val="FFFFFF"/>
                  </a:solidFill>
                </a:uFill>
                <a:latin typeface="Arial"/>
              </a:rPr>
              <a:t>Click to edit the notes format</a:t>
            </a:r>
          </a:p>
        </p:txBody>
      </p:sp>
      <p:sp>
        <p:nvSpPr>
          <p:cNvPr id="73" name="PlaceHolder 2"/>
          <p:cNvSpPr>
            <a:spLocks noGrp="1"/>
          </p:cNvSpPr>
          <p:nvPr>
            <p:ph type="hdr"/>
          </p:nvPr>
        </p:nvSpPr>
        <p:spPr>
          <a:xfrm>
            <a:off x="0" y="0"/>
            <a:ext cx="3280680" cy="534240"/>
          </a:xfrm>
          <a:prstGeom prst="rect">
            <a:avLst/>
          </a:prstGeom>
        </p:spPr>
        <p:txBody>
          <a:bodyPr lIns="0" tIns="0" rIns="0" bIns="0"/>
          <a:lstStyle/>
          <a:p>
            <a:r>
              <a:rPr lang="en-US" sz="1400" b="0" strike="noStrike" spc="-1">
                <a:solidFill>
                  <a:srgbClr val="000000"/>
                </a:solidFill>
                <a:uFill>
                  <a:solidFill>
                    <a:srgbClr val="FFFFFF"/>
                  </a:solidFill>
                </a:uFill>
                <a:latin typeface="Times New Roman"/>
              </a:rPr>
              <a:t> </a:t>
            </a:r>
          </a:p>
        </p:txBody>
      </p:sp>
      <p:sp>
        <p:nvSpPr>
          <p:cNvPr id="74" name="PlaceHolder 3"/>
          <p:cNvSpPr>
            <a:spLocks noGrp="1"/>
          </p:cNvSpPr>
          <p:nvPr>
            <p:ph type="dt"/>
          </p:nvPr>
        </p:nvSpPr>
        <p:spPr>
          <a:xfrm>
            <a:off x="4278960" y="0"/>
            <a:ext cx="3280680" cy="534240"/>
          </a:xfrm>
          <a:prstGeom prst="rect">
            <a:avLst/>
          </a:prstGeom>
        </p:spPr>
        <p:txBody>
          <a:bodyPr lIns="0" tIns="0" rIns="0" bIns="0"/>
          <a:lstStyle/>
          <a:p>
            <a:pPr algn="r"/>
            <a:r>
              <a:rPr lang="en-US" sz="1400" b="0" strike="noStrike" spc="-1">
                <a:solidFill>
                  <a:srgbClr val="000000"/>
                </a:solidFill>
                <a:uFill>
                  <a:solidFill>
                    <a:srgbClr val="FFFFFF"/>
                  </a:solidFill>
                </a:uFill>
                <a:latin typeface="Times New Roman"/>
              </a:rPr>
              <a:t> </a:t>
            </a:r>
          </a:p>
        </p:txBody>
      </p:sp>
      <p:sp>
        <p:nvSpPr>
          <p:cNvPr id="75" name="PlaceHolder 4"/>
          <p:cNvSpPr>
            <a:spLocks noGrp="1"/>
          </p:cNvSpPr>
          <p:nvPr>
            <p:ph type="ftr"/>
          </p:nvPr>
        </p:nvSpPr>
        <p:spPr>
          <a:xfrm>
            <a:off x="0" y="10157400"/>
            <a:ext cx="3280680" cy="534240"/>
          </a:xfrm>
          <a:prstGeom prst="rect">
            <a:avLst/>
          </a:prstGeom>
        </p:spPr>
        <p:txBody>
          <a:bodyPr lIns="0" tIns="0" rIns="0" bIns="0" anchor="b"/>
          <a:lstStyle/>
          <a:p>
            <a:r>
              <a:rPr lang="en-US" sz="1400" b="0" strike="noStrike" spc="-1">
                <a:solidFill>
                  <a:srgbClr val="000000"/>
                </a:solidFill>
                <a:uFill>
                  <a:solidFill>
                    <a:srgbClr val="FFFFFF"/>
                  </a:solidFill>
                </a:uFill>
                <a:latin typeface="Times New Roman"/>
              </a:rPr>
              <a:t> </a:t>
            </a:r>
          </a:p>
        </p:txBody>
      </p:sp>
      <p:sp>
        <p:nvSpPr>
          <p:cNvPr id="76" name="PlaceHolder 5"/>
          <p:cNvSpPr>
            <a:spLocks noGrp="1"/>
          </p:cNvSpPr>
          <p:nvPr>
            <p:ph type="sldNum"/>
          </p:nvPr>
        </p:nvSpPr>
        <p:spPr>
          <a:xfrm>
            <a:off x="4278960" y="10157400"/>
            <a:ext cx="3280680" cy="534240"/>
          </a:xfrm>
          <a:prstGeom prst="rect">
            <a:avLst/>
          </a:prstGeom>
        </p:spPr>
        <p:txBody>
          <a:bodyPr lIns="0" tIns="0" rIns="0" bIns="0" anchor="b"/>
          <a:lstStyle/>
          <a:p>
            <a:pPr algn="r"/>
            <a:fld id="{47AE07D2-FC79-4A11-B6B5-51F80F903305}" type="slidenum">
              <a:rPr lang="en-US" sz="1400" b="0" strike="noStrike" spc="-1">
                <a:solidFill>
                  <a:srgbClr val="000000"/>
                </a:solidFill>
                <a:uFill>
                  <a:solidFill>
                    <a:srgbClr val="FFFFFF"/>
                  </a:solidFill>
                </a:uFill>
                <a:latin typeface="Times New Roman"/>
              </a:rPr>
              <a:t>‹#›</a:t>
            </a:fld>
            <a:endParaRPr lang="en-US" sz="1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PlaceHolder 1"/>
          <p:cNvSpPr>
            <a:spLocks noGrp="1"/>
          </p:cNvSpPr>
          <p:nvPr>
            <p:ph type="body"/>
          </p:nvPr>
        </p:nvSpPr>
        <p:spPr>
          <a:xfrm>
            <a:off x="685800" y="4343400"/>
            <a:ext cx="5483160" cy="4111560"/>
          </a:xfrm>
          <a:prstGeom prst="rect">
            <a:avLst/>
          </a:prstGeom>
        </p:spPr>
        <p:txBody>
          <a:bodyPr lIns="0" tIns="91440" rIns="0" bIns="91440"/>
          <a:lstStyle/>
          <a:p>
            <a:pPr marL="216000" indent="-213480">
              <a:lnSpc>
                <a:spcPct val="100000"/>
              </a:lnSpc>
            </a:pPr>
            <a:r>
              <a:rPr lang="en-US" sz="1100" b="0" strike="noStrike" spc="-1">
                <a:solidFill>
                  <a:srgbClr val="000000"/>
                </a:solidFill>
                <a:uFill>
                  <a:solidFill>
                    <a:srgbClr val="FFFFFF"/>
                  </a:solidFill>
                </a:uFill>
                <a:latin typeface="Arial"/>
              </a:rPr>
              <a:t>The mid-latitude trough is region where significant depletion in electron density occurs. In general it is night-time phenomenon observed in the topside ionosphere equatorward of the auroral oval. It appears as a typical structure in both hemispheres at medium latitudes. Presentation is dedicated to the analysis of variations of the mid-latitude trough focusing on the behaviour of the electron density describing MIT.  Analysis was performed using DEMETER satellite data measurements and observations obtained by FORMOSAT-3/COSMIC mission, which also enabled us to investigate how the trough parameters change with altitude.</a:t>
            </a:r>
            <a:endParaRPr lang="en-US" sz="2000" b="0" strike="noStrike" spc="-1">
              <a:solidFill>
                <a:srgbClr val="000000"/>
              </a:solidFill>
              <a:uFill>
                <a:solidFill>
                  <a:srgbClr val="FFFFFF"/>
                </a:solidFill>
              </a:uFill>
              <a:latin typeface="Arial"/>
            </a:endParaRPr>
          </a:p>
          <a:p>
            <a:pPr marL="216000" indent="-213480">
              <a:lnSpc>
                <a:spcPct val="100000"/>
              </a:lnSpc>
            </a:pPr>
            <a:endParaRPr lang="en-US" sz="2000" b="0" strike="noStrike" spc="-1">
              <a:solidFill>
                <a:srgbClr val="000000"/>
              </a:solidFill>
              <a:uFill>
                <a:solidFill>
                  <a:srgbClr val="FFFFFF"/>
                </a:solidFill>
              </a:uFill>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05200"/>
            <a:ext cx="8229240" cy="8586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4" name="PlaceHolder 2"/>
          <p:cNvSpPr>
            <a:spLocks noGrp="1"/>
          </p:cNvSpPr>
          <p:nvPr>
            <p:ph type="body"/>
          </p:nvPr>
        </p:nvSpPr>
        <p:spPr>
          <a:xfrm>
            <a:off x="457200" y="1203480"/>
            <a:ext cx="822924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5" name="PlaceHolder 3"/>
          <p:cNvSpPr>
            <a:spLocks noGrp="1"/>
          </p:cNvSpPr>
          <p:nvPr>
            <p:ph type="body"/>
          </p:nvPr>
        </p:nvSpPr>
        <p:spPr>
          <a:xfrm>
            <a:off x="457200" y="2761920"/>
            <a:ext cx="822924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05200"/>
            <a:ext cx="8229240" cy="8586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7" name="PlaceHolder 2"/>
          <p:cNvSpPr>
            <a:spLocks noGrp="1"/>
          </p:cNvSpPr>
          <p:nvPr>
            <p:ph type="body"/>
          </p:nvPr>
        </p:nvSpPr>
        <p:spPr>
          <a:xfrm>
            <a:off x="457200" y="1203480"/>
            <a:ext cx="401580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8" name="PlaceHolder 3"/>
          <p:cNvSpPr>
            <a:spLocks noGrp="1"/>
          </p:cNvSpPr>
          <p:nvPr>
            <p:ph type="body"/>
          </p:nvPr>
        </p:nvSpPr>
        <p:spPr>
          <a:xfrm>
            <a:off x="4674240" y="1203480"/>
            <a:ext cx="401580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9" name="PlaceHolder 4"/>
          <p:cNvSpPr>
            <a:spLocks noGrp="1"/>
          </p:cNvSpPr>
          <p:nvPr>
            <p:ph type="body"/>
          </p:nvPr>
        </p:nvSpPr>
        <p:spPr>
          <a:xfrm>
            <a:off x="4674240" y="2761920"/>
            <a:ext cx="401580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0" name="PlaceHolder 5"/>
          <p:cNvSpPr>
            <a:spLocks noGrp="1"/>
          </p:cNvSpPr>
          <p:nvPr>
            <p:ph type="body"/>
          </p:nvPr>
        </p:nvSpPr>
        <p:spPr>
          <a:xfrm>
            <a:off x="457200" y="2761920"/>
            <a:ext cx="401580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05200"/>
            <a:ext cx="8229240" cy="8586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32" name="PlaceHolder 2"/>
          <p:cNvSpPr>
            <a:spLocks noGrp="1"/>
          </p:cNvSpPr>
          <p:nvPr>
            <p:ph type="body"/>
          </p:nvPr>
        </p:nvSpPr>
        <p:spPr>
          <a:xfrm>
            <a:off x="457200" y="1203480"/>
            <a:ext cx="8229240" cy="298296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3" name="PlaceHolder 3"/>
          <p:cNvSpPr>
            <a:spLocks noGrp="1"/>
          </p:cNvSpPr>
          <p:nvPr>
            <p:ph type="body"/>
          </p:nvPr>
        </p:nvSpPr>
        <p:spPr>
          <a:xfrm>
            <a:off x="457200" y="1203480"/>
            <a:ext cx="8229240" cy="298296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pic>
        <p:nvPicPr>
          <p:cNvPr id="34" name="Picture 33"/>
          <p:cNvPicPr/>
          <p:nvPr/>
        </p:nvPicPr>
        <p:blipFill>
          <a:blip r:embed="rId2"/>
          <a:stretch/>
        </p:blipFill>
        <p:spPr>
          <a:xfrm>
            <a:off x="2702160" y="1203480"/>
            <a:ext cx="3738600" cy="2982960"/>
          </a:xfrm>
          <a:prstGeom prst="rect">
            <a:avLst/>
          </a:prstGeom>
          <a:ln>
            <a:noFill/>
          </a:ln>
        </p:spPr>
      </p:pic>
      <p:pic>
        <p:nvPicPr>
          <p:cNvPr id="35" name="Picture 34"/>
          <p:cNvPicPr/>
          <p:nvPr/>
        </p:nvPicPr>
        <p:blipFill>
          <a:blip r:embed="rId2"/>
          <a:stretch/>
        </p:blipFill>
        <p:spPr>
          <a:xfrm>
            <a:off x="2702160" y="1203480"/>
            <a:ext cx="3738600" cy="298296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8" name="PlaceHolder 1"/>
          <p:cNvSpPr>
            <a:spLocks noGrp="1"/>
          </p:cNvSpPr>
          <p:nvPr>
            <p:ph type="title"/>
          </p:nvPr>
        </p:nvSpPr>
        <p:spPr>
          <a:xfrm>
            <a:off x="457200" y="205200"/>
            <a:ext cx="8229240" cy="8586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39" name="PlaceHolder 2"/>
          <p:cNvSpPr>
            <a:spLocks noGrp="1"/>
          </p:cNvSpPr>
          <p:nvPr>
            <p:ph type="subTitle"/>
          </p:nvPr>
        </p:nvSpPr>
        <p:spPr>
          <a:xfrm>
            <a:off x="457200" y="1203480"/>
            <a:ext cx="8229240" cy="298296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05200"/>
            <a:ext cx="8229240" cy="8586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1" name="PlaceHolder 2"/>
          <p:cNvSpPr>
            <a:spLocks noGrp="1"/>
          </p:cNvSpPr>
          <p:nvPr>
            <p:ph type="body"/>
          </p:nvPr>
        </p:nvSpPr>
        <p:spPr>
          <a:xfrm>
            <a:off x="457200" y="1203480"/>
            <a:ext cx="8229240" cy="298296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457200" y="205200"/>
            <a:ext cx="8229240" cy="8586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3" name="PlaceHolder 2"/>
          <p:cNvSpPr>
            <a:spLocks noGrp="1"/>
          </p:cNvSpPr>
          <p:nvPr>
            <p:ph type="body"/>
          </p:nvPr>
        </p:nvSpPr>
        <p:spPr>
          <a:xfrm>
            <a:off x="457200" y="1203480"/>
            <a:ext cx="4015800" cy="298296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44" name="PlaceHolder 3"/>
          <p:cNvSpPr>
            <a:spLocks noGrp="1"/>
          </p:cNvSpPr>
          <p:nvPr>
            <p:ph type="body"/>
          </p:nvPr>
        </p:nvSpPr>
        <p:spPr>
          <a:xfrm>
            <a:off x="4674240" y="1203480"/>
            <a:ext cx="4015800" cy="298296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5" name="PlaceHolder 1"/>
          <p:cNvSpPr>
            <a:spLocks noGrp="1"/>
          </p:cNvSpPr>
          <p:nvPr>
            <p:ph type="title"/>
          </p:nvPr>
        </p:nvSpPr>
        <p:spPr>
          <a:xfrm>
            <a:off x="457200" y="205200"/>
            <a:ext cx="8229240" cy="8586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6" name="PlaceHolder 1"/>
          <p:cNvSpPr>
            <a:spLocks noGrp="1"/>
          </p:cNvSpPr>
          <p:nvPr>
            <p:ph type="subTitle"/>
          </p:nvPr>
        </p:nvSpPr>
        <p:spPr>
          <a:xfrm>
            <a:off x="457200" y="205200"/>
            <a:ext cx="8229240" cy="39812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05200"/>
            <a:ext cx="8229240" cy="8586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8" name="PlaceHolder 2"/>
          <p:cNvSpPr>
            <a:spLocks noGrp="1"/>
          </p:cNvSpPr>
          <p:nvPr>
            <p:ph type="body"/>
          </p:nvPr>
        </p:nvSpPr>
        <p:spPr>
          <a:xfrm>
            <a:off x="457200" y="1203480"/>
            <a:ext cx="401580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49" name="PlaceHolder 3"/>
          <p:cNvSpPr>
            <a:spLocks noGrp="1"/>
          </p:cNvSpPr>
          <p:nvPr>
            <p:ph type="body"/>
          </p:nvPr>
        </p:nvSpPr>
        <p:spPr>
          <a:xfrm>
            <a:off x="457200" y="2761920"/>
            <a:ext cx="401580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0" name="PlaceHolder 4"/>
          <p:cNvSpPr>
            <a:spLocks noGrp="1"/>
          </p:cNvSpPr>
          <p:nvPr>
            <p:ph type="body"/>
          </p:nvPr>
        </p:nvSpPr>
        <p:spPr>
          <a:xfrm>
            <a:off x="4674240" y="1203480"/>
            <a:ext cx="4015800" cy="298296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05200"/>
            <a:ext cx="8229240" cy="8586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3" name="PlaceHolder 2"/>
          <p:cNvSpPr>
            <a:spLocks noGrp="1"/>
          </p:cNvSpPr>
          <p:nvPr>
            <p:ph type="subTitle"/>
          </p:nvPr>
        </p:nvSpPr>
        <p:spPr>
          <a:xfrm>
            <a:off x="457200" y="1203480"/>
            <a:ext cx="8229240" cy="298296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05200"/>
            <a:ext cx="8229240" cy="8586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52" name="PlaceHolder 2"/>
          <p:cNvSpPr>
            <a:spLocks noGrp="1"/>
          </p:cNvSpPr>
          <p:nvPr>
            <p:ph type="body"/>
          </p:nvPr>
        </p:nvSpPr>
        <p:spPr>
          <a:xfrm>
            <a:off x="457200" y="1203480"/>
            <a:ext cx="4015800" cy="298296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3" name="PlaceHolder 3"/>
          <p:cNvSpPr>
            <a:spLocks noGrp="1"/>
          </p:cNvSpPr>
          <p:nvPr>
            <p:ph type="body"/>
          </p:nvPr>
        </p:nvSpPr>
        <p:spPr>
          <a:xfrm>
            <a:off x="4674240" y="1203480"/>
            <a:ext cx="401580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4" name="PlaceHolder 4"/>
          <p:cNvSpPr>
            <a:spLocks noGrp="1"/>
          </p:cNvSpPr>
          <p:nvPr>
            <p:ph type="body"/>
          </p:nvPr>
        </p:nvSpPr>
        <p:spPr>
          <a:xfrm>
            <a:off x="4674240" y="2761920"/>
            <a:ext cx="401580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05200"/>
            <a:ext cx="8229240" cy="8586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56" name="PlaceHolder 2"/>
          <p:cNvSpPr>
            <a:spLocks noGrp="1"/>
          </p:cNvSpPr>
          <p:nvPr>
            <p:ph type="body"/>
          </p:nvPr>
        </p:nvSpPr>
        <p:spPr>
          <a:xfrm>
            <a:off x="457200" y="1203480"/>
            <a:ext cx="401580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7" name="PlaceHolder 3"/>
          <p:cNvSpPr>
            <a:spLocks noGrp="1"/>
          </p:cNvSpPr>
          <p:nvPr>
            <p:ph type="body"/>
          </p:nvPr>
        </p:nvSpPr>
        <p:spPr>
          <a:xfrm>
            <a:off x="4674240" y="1203480"/>
            <a:ext cx="401580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8" name="PlaceHolder 4"/>
          <p:cNvSpPr>
            <a:spLocks noGrp="1"/>
          </p:cNvSpPr>
          <p:nvPr>
            <p:ph type="body"/>
          </p:nvPr>
        </p:nvSpPr>
        <p:spPr>
          <a:xfrm>
            <a:off x="457200" y="2761920"/>
            <a:ext cx="822924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05200"/>
            <a:ext cx="8229240" cy="8586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0" name="PlaceHolder 2"/>
          <p:cNvSpPr>
            <a:spLocks noGrp="1"/>
          </p:cNvSpPr>
          <p:nvPr>
            <p:ph type="body"/>
          </p:nvPr>
        </p:nvSpPr>
        <p:spPr>
          <a:xfrm>
            <a:off x="457200" y="1203480"/>
            <a:ext cx="822924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1" name="PlaceHolder 3"/>
          <p:cNvSpPr>
            <a:spLocks noGrp="1"/>
          </p:cNvSpPr>
          <p:nvPr>
            <p:ph type="body"/>
          </p:nvPr>
        </p:nvSpPr>
        <p:spPr>
          <a:xfrm>
            <a:off x="457200" y="2761920"/>
            <a:ext cx="822924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457200" y="205200"/>
            <a:ext cx="8229240" cy="8586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3" name="PlaceHolder 2"/>
          <p:cNvSpPr>
            <a:spLocks noGrp="1"/>
          </p:cNvSpPr>
          <p:nvPr>
            <p:ph type="body"/>
          </p:nvPr>
        </p:nvSpPr>
        <p:spPr>
          <a:xfrm>
            <a:off x="457200" y="1203480"/>
            <a:ext cx="401580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4" name="PlaceHolder 3"/>
          <p:cNvSpPr>
            <a:spLocks noGrp="1"/>
          </p:cNvSpPr>
          <p:nvPr>
            <p:ph type="body"/>
          </p:nvPr>
        </p:nvSpPr>
        <p:spPr>
          <a:xfrm>
            <a:off x="4674240" y="1203480"/>
            <a:ext cx="401580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5" name="PlaceHolder 4"/>
          <p:cNvSpPr>
            <a:spLocks noGrp="1"/>
          </p:cNvSpPr>
          <p:nvPr>
            <p:ph type="body"/>
          </p:nvPr>
        </p:nvSpPr>
        <p:spPr>
          <a:xfrm>
            <a:off x="4674240" y="2761920"/>
            <a:ext cx="401580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6" name="PlaceHolder 5"/>
          <p:cNvSpPr>
            <a:spLocks noGrp="1"/>
          </p:cNvSpPr>
          <p:nvPr>
            <p:ph type="body"/>
          </p:nvPr>
        </p:nvSpPr>
        <p:spPr>
          <a:xfrm>
            <a:off x="457200" y="2761920"/>
            <a:ext cx="401580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05200"/>
            <a:ext cx="8229240" cy="8586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8" name="PlaceHolder 2"/>
          <p:cNvSpPr>
            <a:spLocks noGrp="1"/>
          </p:cNvSpPr>
          <p:nvPr>
            <p:ph type="body"/>
          </p:nvPr>
        </p:nvSpPr>
        <p:spPr>
          <a:xfrm>
            <a:off x="457200" y="1203480"/>
            <a:ext cx="8229240" cy="298296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9" name="PlaceHolder 3"/>
          <p:cNvSpPr>
            <a:spLocks noGrp="1"/>
          </p:cNvSpPr>
          <p:nvPr>
            <p:ph type="body"/>
          </p:nvPr>
        </p:nvSpPr>
        <p:spPr>
          <a:xfrm>
            <a:off x="457200" y="1203480"/>
            <a:ext cx="8229240" cy="298296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pic>
        <p:nvPicPr>
          <p:cNvPr id="70" name="Picture 69"/>
          <p:cNvPicPr/>
          <p:nvPr/>
        </p:nvPicPr>
        <p:blipFill>
          <a:blip r:embed="rId2"/>
          <a:stretch/>
        </p:blipFill>
        <p:spPr>
          <a:xfrm>
            <a:off x="2702160" y="1203480"/>
            <a:ext cx="3738600" cy="2982960"/>
          </a:xfrm>
          <a:prstGeom prst="rect">
            <a:avLst/>
          </a:prstGeom>
          <a:ln>
            <a:noFill/>
          </a:ln>
        </p:spPr>
      </p:pic>
      <p:pic>
        <p:nvPicPr>
          <p:cNvPr id="71" name="Picture 70"/>
          <p:cNvPicPr/>
          <p:nvPr/>
        </p:nvPicPr>
        <p:blipFill>
          <a:blip r:embed="rId2"/>
          <a:stretch/>
        </p:blipFill>
        <p:spPr>
          <a:xfrm>
            <a:off x="2702160" y="1203480"/>
            <a:ext cx="3738600" cy="2982960"/>
          </a:xfrm>
          <a:prstGeom prst="rect">
            <a:avLst/>
          </a:prstGeom>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05200"/>
            <a:ext cx="8229240" cy="8586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5" name="PlaceHolder 2"/>
          <p:cNvSpPr>
            <a:spLocks noGrp="1"/>
          </p:cNvSpPr>
          <p:nvPr>
            <p:ph type="body"/>
          </p:nvPr>
        </p:nvSpPr>
        <p:spPr>
          <a:xfrm>
            <a:off x="457200" y="1203480"/>
            <a:ext cx="8229240" cy="298296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05200"/>
            <a:ext cx="8229240" cy="8586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7" name="PlaceHolder 2"/>
          <p:cNvSpPr>
            <a:spLocks noGrp="1"/>
          </p:cNvSpPr>
          <p:nvPr>
            <p:ph type="body"/>
          </p:nvPr>
        </p:nvSpPr>
        <p:spPr>
          <a:xfrm>
            <a:off x="457200" y="1203480"/>
            <a:ext cx="4015800" cy="298296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8" name="PlaceHolder 3"/>
          <p:cNvSpPr>
            <a:spLocks noGrp="1"/>
          </p:cNvSpPr>
          <p:nvPr>
            <p:ph type="body"/>
          </p:nvPr>
        </p:nvSpPr>
        <p:spPr>
          <a:xfrm>
            <a:off x="4674240" y="1203480"/>
            <a:ext cx="4015800" cy="298296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05200"/>
            <a:ext cx="8229240" cy="8586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05200"/>
            <a:ext cx="8229240" cy="39812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05200"/>
            <a:ext cx="8229240" cy="8586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2" name="PlaceHolder 2"/>
          <p:cNvSpPr>
            <a:spLocks noGrp="1"/>
          </p:cNvSpPr>
          <p:nvPr>
            <p:ph type="body"/>
          </p:nvPr>
        </p:nvSpPr>
        <p:spPr>
          <a:xfrm>
            <a:off x="457200" y="1203480"/>
            <a:ext cx="401580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3" name="PlaceHolder 3"/>
          <p:cNvSpPr>
            <a:spLocks noGrp="1"/>
          </p:cNvSpPr>
          <p:nvPr>
            <p:ph type="body"/>
          </p:nvPr>
        </p:nvSpPr>
        <p:spPr>
          <a:xfrm>
            <a:off x="457200" y="2761920"/>
            <a:ext cx="401580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4" name="PlaceHolder 4"/>
          <p:cNvSpPr>
            <a:spLocks noGrp="1"/>
          </p:cNvSpPr>
          <p:nvPr>
            <p:ph type="body"/>
          </p:nvPr>
        </p:nvSpPr>
        <p:spPr>
          <a:xfrm>
            <a:off x="4674240" y="1203480"/>
            <a:ext cx="4015800" cy="298296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05200"/>
            <a:ext cx="8229240" cy="8586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6" name="PlaceHolder 2"/>
          <p:cNvSpPr>
            <a:spLocks noGrp="1"/>
          </p:cNvSpPr>
          <p:nvPr>
            <p:ph type="body"/>
          </p:nvPr>
        </p:nvSpPr>
        <p:spPr>
          <a:xfrm>
            <a:off x="457200" y="1203480"/>
            <a:ext cx="4015800" cy="298296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7" name="PlaceHolder 3"/>
          <p:cNvSpPr>
            <a:spLocks noGrp="1"/>
          </p:cNvSpPr>
          <p:nvPr>
            <p:ph type="body"/>
          </p:nvPr>
        </p:nvSpPr>
        <p:spPr>
          <a:xfrm>
            <a:off x="4674240" y="1203480"/>
            <a:ext cx="401580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8" name="PlaceHolder 4"/>
          <p:cNvSpPr>
            <a:spLocks noGrp="1"/>
          </p:cNvSpPr>
          <p:nvPr>
            <p:ph type="body"/>
          </p:nvPr>
        </p:nvSpPr>
        <p:spPr>
          <a:xfrm>
            <a:off x="4674240" y="2761920"/>
            <a:ext cx="401580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05200"/>
            <a:ext cx="8229240" cy="85860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0" name="PlaceHolder 2"/>
          <p:cNvSpPr>
            <a:spLocks noGrp="1"/>
          </p:cNvSpPr>
          <p:nvPr>
            <p:ph type="body"/>
          </p:nvPr>
        </p:nvSpPr>
        <p:spPr>
          <a:xfrm>
            <a:off x="457200" y="1203480"/>
            <a:ext cx="401580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1" name="PlaceHolder 3"/>
          <p:cNvSpPr>
            <a:spLocks noGrp="1"/>
          </p:cNvSpPr>
          <p:nvPr>
            <p:ph type="body"/>
          </p:nvPr>
        </p:nvSpPr>
        <p:spPr>
          <a:xfrm>
            <a:off x="4674240" y="1203480"/>
            <a:ext cx="401580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2" name="PlaceHolder 4"/>
          <p:cNvSpPr>
            <a:spLocks noGrp="1"/>
          </p:cNvSpPr>
          <p:nvPr>
            <p:ph type="body"/>
          </p:nvPr>
        </p:nvSpPr>
        <p:spPr>
          <a:xfrm>
            <a:off x="457200" y="2761920"/>
            <a:ext cx="8229240" cy="14227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05200"/>
            <a:ext cx="8229240" cy="858600"/>
          </a:xfrm>
          <a:prstGeom prst="rect">
            <a:avLst/>
          </a:prstGeom>
        </p:spPr>
        <p:txBody>
          <a:bodyPr lIns="0" tIns="0" rIns="0" bIns="0" anchor="ctr"/>
          <a:lstStyle/>
          <a:p>
            <a:pPr algn="ctr"/>
            <a:r>
              <a:rPr lang="en-US" sz="4400" b="0" strike="noStrike" spc="-1">
                <a:solidFill>
                  <a:srgbClr val="000000"/>
                </a:solidFill>
                <a:uFill>
                  <a:solidFill>
                    <a:srgbClr val="FFFFFF"/>
                  </a:solidFill>
                </a:uFill>
                <a:latin typeface="Arial"/>
              </a:rPr>
              <a:t>Click to edit the title text format</a:t>
            </a:r>
          </a:p>
        </p:txBody>
      </p:sp>
      <p:sp>
        <p:nvSpPr>
          <p:cNvPr id="3" name="PlaceHolder 2"/>
          <p:cNvSpPr>
            <a:spLocks noGrp="1"/>
          </p:cNvSpPr>
          <p:nvPr>
            <p:ph type="body"/>
          </p:nvPr>
        </p:nvSpPr>
        <p:spPr>
          <a:xfrm>
            <a:off x="457200" y="1203480"/>
            <a:ext cx="8229240" cy="2982960"/>
          </a:xfrm>
          <a:prstGeom prst="rect">
            <a:avLst/>
          </a:prstGeom>
        </p:spPr>
        <p:txBody>
          <a:bodyPr lIns="0" tIns="0" rIns="0" bIns="0"/>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24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20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205200"/>
            <a:ext cx="8229240" cy="858600"/>
          </a:xfrm>
          <a:prstGeom prst="rect">
            <a:avLst/>
          </a:prstGeom>
        </p:spPr>
        <p:txBody>
          <a:bodyPr lIns="0" tIns="0" rIns="0" bIns="0" anchor="ctr"/>
          <a:lstStyle/>
          <a:p>
            <a:pPr algn="ctr"/>
            <a:r>
              <a:rPr lang="en-US" sz="4400" b="0" strike="noStrike" spc="-1">
                <a:solidFill>
                  <a:srgbClr val="000000"/>
                </a:solidFill>
                <a:uFill>
                  <a:solidFill>
                    <a:srgbClr val="FFFFFF"/>
                  </a:solidFill>
                </a:uFill>
                <a:latin typeface="Arial"/>
              </a:rPr>
              <a:t>Click to edit the title text format</a:t>
            </a:r>
          </a:p>
        </p:txBody>
      </p:sp>
      <p:sp>
        <p:nvSpPr>
          <p:cNvPr id="37" name="PlaceHolder 2"/>
          <p:cNvSpPr>
            <a:spLocks noGrp="1"/>
          </p:cNvSpPr>
          <p:nvPr>
            <p:ph type="body"/>
          </p:nvPr>
        </p:nvSpPr>
        <p:spPr>
          <a:xfrm>
            <a:off x="457200" y="1203480"/>
            <a:ext cx="8229240" cy="2982960"/>
          </a:xfrm>
          <a:prstGeom prst="rect">
            <a:avLst/>
          </a:prstGeom>
        </p:spPr>
        <p:txBody>
          <a:bodyPr lIns="0" tIns="0" rIns="0" bIns="0"/>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24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20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3.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3.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3.xml"/><Relationship Id="rId6" Type="http://schemas.openxmlformats.org/officeDocument/2006/relationships/image" Target="../media/image27.png"/><Relationship Id="rId5" Type="http://schemas.openxmlformats.org/officeDocument/2006/relationships/image" Target="../media/image26.wmf"/><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CustomShape 1"/>
          <p:cNvSpPr/>
          <p:nvPr/>
        </p:nvSpPr>
        <p:spPr>
          <a:xfrm>
            <a:off x="313200" y="510120"/>
            <a:ext cx="8517240" cy="1549139"/>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nchor="b"/>
          <a:lstStyle/>
          <a:p>
            <a:pPr algn="ctr">
              <a:lnSpc>
                <a:spcPct val="100000"/>
              </a:lnSpc>
            </a:pPr>
            <a:r>
              <a:rPr lang="en-US" sz="2400" b="0" strike="noStrike" spc="-1" dirty="0" smtClean="0">
                <a:solidFill>
                  <a:srgbClr val="000000"/>
                </a:solidFill>
                <a:uFill>
                  <a:solidFill>
                    <a:srgbClr val="FFFFFF"/>
                  </a:solidFill>
                </a:uFill>
                <a:latin typeface="Arial"/>
                <a:ea typeface="Arial"/>
              </a:rPr>
              <a:t>Characteristics </a:t>
            </a:r>
            <a:r>
              <a:rPr lang="en-US" sz="2400" b="0" strike="noStrike" spc="-1" dirty="0">
                <a:solidFill>
                  <a:srgbClr val="000000"/>
                </a:solidFill>
                <a:uFill>
                  <a:solidFill>
                    <a:srgbClr val="FFFFFF"/>
                  </a:solidFill>
                </a:uFill>
                <a:latin typeface="Arial"/>
                <a:ea typeface="Arial"/>
              </a:rPr>
              <a:t>of ionospheric </a:t>
            </a:r>
            <a:r>
              <a:rPr lang="en-US" sz="2400" b="0" strike="noStrike" spc="-1" dirty="0" smtClean="0">
                <a:solidFill>
                  <a:srgbClr val="000000"/>
                </a:solidFill>
                <a:uFill>
                  <a:solidFill>
                    <a:srgbClr val="FFFFFF"/>
                  </a:solidFill>
                </a:uFill>
                <a:latin typeface="Arial"/>
                <a:ea typeface="Arial"/>
              </a:rPr>
              <a:t>conditions during </a:t>
            </a:r>
            <a:r>
              <a:rPr lang="en-US" sz="2400" b="0" strike="noStrike" spc="-1" dirty="0">
                <a:solidFill>
                  <a:srgbClr val="000000"/>
                </a:solidFill>
                <a:uFill>
                  <a:solidFill>
                    <a:srgbClr val="FFFFFF"/>
                  </a:solidFill>
                </a:uFill>
                <a:latin typeface="Arial"/>
                <a:ea typeface="Arial"/>
              </a:rPr>
              <a:t>severe geomagnetic disturbances using LOFAR </a:t>
            </a:r>
            <a:r>
              <a:rPr lang="en-US" sz="2400" b="0" strike="noStrike" spc="-1" dirty="0" smtClean="0">
                <a:solidFill>
                  <a:srgbClr val="000000"/>
                </a:solidFill>
                <a:uFill>
                  <a:solidFill>
                    <a:srgbClr val="FFFFFF"/>
                  </a:solidFill>
                </a:uFill>
                <a:latin typeface="Arial"/>
                <a:ea typeface="Arial"/>
              </a:rPr>
              <a:t>and satellite </a:t>
            </a:r>
            <a:r>
              <a:rPr lang="en-US" sz="2400" b="0" strike="noStrike" spc="-1" dirty="0">
                <a:solidFill>
                  <a:srgbClr val="000000"/>
                </a:solidFill>
                <a:uFill>
                  <a:solidFill>
                    <a:srgbClr val="FFFFFF"/>
                  </a:solidFill>
                </a:uFill>
                <a:latin typeface="Arial"/>
                <a:ea typeface="Arial"/>
              </a:rPr>
              <a:t>diagnostics.</a:t>
            </a:r>
            <a:endParaRPr lang="en-US" sz="1800" b="0" strike="noStrike" spc="-1" dirty="0">
              <a:solidFill>
                <a:srgbClr val="000000"/>
              </a:solidFill>
              <a:uFill>
                <a:solidFill>
                  <a:srgbClr val="FFFFFF"/>
                </a:solidFill>
              </a:uFill>
              <a:latin typeface="Arial"/>
            </a:endParaRPr>
          </a:p>
        </p:txBody>
      </p:sp>
      <p:sp>
        <p:nvSpPr>
          <p:cNvPr id="78" name="CustomShape 2"/>
          <p:cNvSpPr/>
          <p:nvPr/>
        </p:nvSpPr>
        <p:spPr>
          <a:xfrm>
            <a:off x="311760" y="2834280"/>
            <a:ext cx="8517240" cy="78948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gn="ctr">
              <a:lnSpc>
                <a:spcPct val="100000"/>
              </a:lnSpc>
            </a:pPr>
            <a:r>
              <a:rPr lang="en-US" sz="2200" b="0" strike="noStrike" spc="-1">
                <a:solidFill>
                  <a:srgbClr val="595959"/>
                </a:solidFill>
                <a:uFill>
                  <a:solidFill>
                    <a:srgbClr val="FFFFFF"/>
                  </a:solidFill>
                </a:uFill>
                <a:latin typeface="Arial"/>
                <a:ea typeface="Arial"/>
              </a:rPr>
              <a:t>Barbara Matyjasiak,</a:t>
            </a:r>
            <a:r>
              <a:rPr lang="en-US" sz="2800" b="0" strike="noStrike" spc="-1">
                <a:solidFill>
                  <a:srgbClr val="595959"/>
                </a:solidFill>
                <a:uFill>
                  <a:solidFill>
                    <a:srgbClr val="FFFFFF"/>
                  </a:solidFill>
                </a:uFill>
                <a:latin typeface="Arial"/>
                <a:ea typeface="Arial"/>
              </a:rPr>
              <a:t> </a:t>
            </a:r>
            <a:r>
              <a:rPr lang="en-US" sz="1500" b="0" strike="noStrike" spc="-1">
                <a:solidFill>
                  <a:srgbClr val="595959"/>
                </a:solidFill>
                <a:uFill>
                  <a:solidFill>
                    <a:srgbClr val="FFFFFF"/>
                  </a:solidFill>
                </a:uFill>
                <a:latin typeface="Arial"/>
                <a:ea typeface="Arial"/>
              </a:rPr>
              <a:t>Mariusz Pozoga, Hanna Rothkaehl, Dorota Przepiorka, Marcin Grzesiak</a:t>
            </a:r>
            <a:endParaRPr lang="en-US" sz="1800" b="0" strike="noStrike" spc="-1">
              <a:solidFill>
                <a:srgbClr val="000000"/>
              </a:solidFill>
              <a:uFill>
                <a:solidFill>
                  <a:srgbClr val="FFFFFF"/>
                </a:solidFill>
              </a:uFill>
              <a:latin typeface="Arial"/>
            </a:endParaRPr>
          </a:p>
          <a:p>
            <a:pPr algn="ctr">
              <a:lnSpc>
                <a:spcPct val="100000"/>
              </a:lnSpc>
            </a:pPr>
            <a:endParaRPr lang="en-US" sz="1800" b="0" strike="noStrike" spc="-1">
              <a:solidFill>
                <a:srgbClr val="000000"/>
              </a:solidFill>
              <a:uFill>
                <a:solidFill>
                  <a:srgbClr val="FFFFFF"/>
                </a:solidFill>
              </a:uFill>
              <a:latin typeface="Arial"/>
            </a:endParaRPr>
          </a:p>
          <a:p>
            <a:pPr algn="ctr">
              <a:lnSpc>
                <a:spcPct val="100000"/>
              </a:lnSpc>
            </a:pPr>
            <a:endParaRPr lang="en-US" sz="1800" b="0" strike="noStrike" spc="-1">
              <a:solidFill>
                <a:srgbClr val="000000"/>
              </a:solidFill>
              <a:uFill>
                <a:solidFill>
                  <a:srgbClr val="FFFFFF"/>
                </a:solidFill>
              </a:uFill>
              <a:latin typeface="Arial"/>
            </a:endParaRPr>
          </a:p>
          <a:p>
            <a:pPr algn="ctr">
              <a:lnSpc>
                <a:spcPct val="100000"/>
              </a:lnSpc>
            </a:pPr>
            <a:r>
              <a:rPr lang="en-US" sz="1500" b="0" strike="noStrike" spc="-1">
                <a:solidFill>
                  <a:srgbClr val="595959"/>
                </a:solidFill>
                <a:uFill>
                  <a:solidFill>
                    <a:srgbClr val="FFFFFF"/>
                  </a:solidFill>
                </a:uFill>
                <a:latin typeface="Arial"/>
                <a:ea typeface="Arial"/>
              </a:rPr>
              <a:t>Space Research Centre of the Polish Academy of Sciences</a:t>
            </a:r>
            <a:endParaRPr lang="en-US"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CustomShape 1"/>
          <p:cNvSpPr/>
          <p:nvPr/>
        </p:nvSpPr>
        <p:spPr>
          <a:xfrm>
            <a:off x="311760" y="444960"/>
            <a:ext cx="8517240" cy="56952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nSpc>
                <a:spcPct val="100000"/>
              </a:lnSpc>
            </a:pPr>
            <a:r>
              <a:rPr lang="en-US" sz="2200" b="0" strike="noStrike" spc="-1">
                <a:solidFill>
                  <a:srgbClr val="595959"/>
                </a:solidFill>
                <a:uFill>
                  <a:solidFill>
                    <a:srgbClr val="FFFFFF"/>
                  </a:solidFill>
                </a:uFill>
                <a:latin typeface="Arial"/>
                <a:ea typeface="DejaVu Sans"/>
              </a:rPr>
              <a:t>Main ionospheric trough position 08.09.2017</a:t>
            </a:r>
            <a:endParaRPr lang="en-US" sz="1800" b="0" strike="noStrike" spc="-1">
              <a:solidFill>
                <a:srgbClr val="000000"/>
              </a:solidFill>
              <a:uFill>
                <a:solidFill>
                  <a:srgbClr val="FFFFFF"/>
                </a:solidFill>
              </a:uFill>
              <a:latin typeface="Arial"/>
            </a:endParaRPr>
          </a:p>
        </p:txBody>
      </p:sp>
      <p:sp>
        <p:nvSpPr>
          <p:cNvPr id="109" name="CustomShape 2"/>
          <p:cNvSpPr/>
          <p:nvPr/>
        </p:nvSpPr>
        <p:spPr>
          <a:xfrm>
            <a:off x="311760" y="1152360"/>
            <a:ext cx="8517240" cy="3413160"/>
          </a:xfrm>
          <a:prstGeom prst="rect">
            <a:avLst/>
          </a:prstGeom>
          <a:noFill/>
          <a:ln>
            <a:noFill/>
          </a:ln>
        </p:spPr>
        <p:style>
          <a:lnRef idx="0">
            <a:scrgbClr r="0" g="0" b="0"/>
          </a:lnRef>
          <a:fillRef idx="0">
            <a:scrgbClr r="0" g="0" b="0"/>
          </a:fillRef>
          <a:effectRef idx="0">
            <a:scrgbClr r="0" g="0" b="0"/>
          </a:effectRef>
          <a:fontRef idx="minor"/>
        </p:style>
      </p:sp>
      <p:pic>
        <p:nvPicPr>
          <p:cNvPr id="110" name="Obraz 105"/>
          <p:cNvPicPr/>
          <p:nvPr/>
        </p:nvPicPr>
        <p:blipFill>
          <a:blip r:embed="rId2"/>
          <a:stretch/>
        </p:blipFill>
        <p:spPr>
          <a:xfrm>
            <a:off x="0" y="1352520"/>
            <a:ext cx="9142920" cy="225972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CustomShape 1"/>
          <p:cNvSpPr/>
          <p:nvPr/>
        </p:nvSpPr>
        <p:spPr>
          <a:xfrm>
            <a:off x="311760" y="444960"/>
            <a:ext cx="8517240" cy="569520"/>
          </a:xfrm>
          <a:prstGeom prst="rect">
            <a:avLst/>
          </a:prstGeom>
          <a:noFill/>
          <a:ln>
            <a:noFill/>
          </a:ln>
        </p:spPr>
        <p:style>
          <a:lnRef idx="0">
            <a:scrgbClr r="0" g="0" b="0"/>
          </a:lnRef>
          <a:fillRef idx="0">
            <a:scrgbClr r="0" g="0" b="0"/>
          </a:fillRef>
          <a:effectRef idx="0">
            <a:scrgbClr r="0" g="0" b="0"/>
          </a:effectRef>
          <a:fontRef idx="minor"/>
        </p:style>
      </p:sp>
      <p:sp>
        <p:nvSpPr>
          <p:cNvPr id="112" name="CustomShape 2"/>
          <p:cNvSpPr/>
          <p:nvPr/>
        </p:nvSpPr>
        <p:spPr>
          <a:xfrm>
            <a:off x="311760" y="1152360"/>
            <a:ext cx="8517240" cy="3413160"/>
          </a:xfrm>
          <a:prstGeom prst="rect">
            <a:avLst/>
          </a:prstGeom>
          <a:noFill/>
          <a:ln>
            <a:noFill/>
          </a:ln>
        </p:spPr>
        <p:style>
          <a:lnRef idx="0">
            <a:scrgbClr r="0" g="0" b="0"/>
          </a:lnRef>
          <a:fillRef idx="0">
            <a:scrgbClr r="0" g="0" b="0"/>
          </a:fillRef>
          <a:effectRef idx="0">
            <a:scrgbClr r="0" g="0" b="0"/>
          </a:effectRef>
          <a:fontRef idx="minor"/>
        </p:style>
      </p:sp>
      <p:sp>
        <p:nvSpPr>
          <p:cNvPr id="113" name="CustomShape 3"/>
          <p:cNvSpPr/>
          <p:nvPr/>
        </p:nvSpPr>
        <p:spPr>
          <a:xfrm>
            <a:off x="311760" y="444960"/>
            <a:ext cx="8517240" cy="56952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nSpc>
                <a:spcPct val="100000"/>
              </a:lnSpc>
            </a:pPr>
            <a:r>
              <a:rPr lang="en-US" sz="2200" b="0" strike="noStrike" spc="-1">
                <a:solidFill>
                  <a:srgbClr val="595959"/>
                </a:solidFill>
                <a:uFill>
                  <a:solidFill>
                    <a:srgbClr val="FFFFFF"/>
                  </a:solidFill>
                </a:uFill>
                <a:latin typeface="Arial"/>
                <a:ea typeface="DejaVu Sans"/>
              </a:rPr>
              <a:t>Main ionospheric trough position 11.09.2017</a:t>
            </a:r>
            <a:endParaRPr lang="en-US" sz="1800" b="0" strike="noStrike" spc="-1">
              <a:solidFill>
                <a:srgbClr val="000000"/>
              </a:solidFill>
              <a:uFill>
                <a:solidFill>
                  <a:srgbClr val="FFFFFF"/>
                </a:solidFill>
              </a:uFill>
              <a:latin typeface="Arial"/>
            </a:endParaRPr>
          </a:p>
        </p:txBody>
      </p:sp>
      <p:pic>
        <p:nvPicPr>
          <p:cNvPr id="114" name="Obraz 109"/>
          <p:cNvPicPr/>
          <p:nvPr/>
        </p:nvPicPr>
        <p:blipFill>
          <a:blip r:embed="rId2"/>
          <a:stretch/>
        </p:blipFill>
        <p:spPr>
          <a:xfrm>
            <a:off x="360" y="1463040"/>
            <a:ext cx="9142920" cy="231372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CustomShape 1"/>
          <p:cNvSpPr/>
          <p:nvPr/>
        </p:nvSpPr>
        <p:spPr>
          <a:xfrm>
            <a:off x="311760" y="444960"/>
            <a:ext cx="8517240" cy="56952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nSpc>
                <a:spcPct val="100000"/>
              </a:lnSpc>
            </a:pPr>
            <a:r>
              <a:rPr lang="en-US" sz="2200" b="0" strike="noStrike" spc="-1">
                <a:solidFill>
                  <a:srgbClr val="595959"/>
                </a:solidFill>
                <a:uFill>
                  <a:solidFill>
                    <a:srgbClr val="FFFFFF"/>
                  </a:solidFill>
                </a:uFill>
                <a:latin typeface="Arial"/>
                <a:ea typeface="Arial"/>
              </a:rPr>
              <a:t>Main ionospheric trough - mean position</a:t>
            </a:r>
            <a:endParaRPr lang="en-US" sz="1800" b="0" strike="noStrike" spc="-1">
              <a:solidFill>
                <a:srgbClr val="000000"/>
              </a:solidFill>
              <a:uFill>
                <a:solidFill>
                  <a:srgbClr val="FFFFFF"/>
                </a:solidFill>
              </a:uFill>
              <a:latin typeface="Arial"/>
            </a:endParaRPr>
          </a:p>
        </p:txBody>
      </p:sp>
      <p:sp>
        <p:nvSpPr>
          <p:cNvPr id="116" name="CustomShape 2"/>
          <p:cNvSpPr/>
          <p:nvPr/>
        </p:nvSpPr>
        <p:spPr>
          <a:xfrm>
            <a:off x="311760" y="1152360"/>
            <a:ext cx="5700240" cy="341316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nSpc>
                <a:spcPct val="100000"/>
              </a:lnSpc>
            </a:pPr>
            <a:r>
              <a:rPr lang="en-US" sz="1800" b="0" strike="noStrike" spc="-1">
                <a:solidFill>
                  <a:srgbClr val="595959"/>
                </a:solidFill>
                <a:uFill>
                  <a:solidFill>
                    <a:srgbClr val="FFFFFF"/>
                  </a:solidFill>
                </a:uFill>
                <a:latin typeface="Arial"/>
                <a:ea typeface="Arial"/>
              </a:rPr>
              <a:t>04.09.2017, longitude range (-5 - 30deg) ~ 60.37 deg</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a:p>
            <a:pPr>
              <a:lnSpc>
                <a:spcPct val="100000"/>
              </a:lnSpc>
            </a:pPr>
            <a:r>
              <a:rPr lang="en-US" sz="1800" b="0" strike="noStrike" spc="-1">
                <a:solidFill>
                  <a:srgbClr val="595959"/>
                </a:solidFill>
                <a:uFill>
                  <a:solidFill>
                    <a:srgbClr val="FFFFFF"/>
                  </a:solidFill>
                </a:uFill>
                <a:latin typeface="Arial"/>
                <a:ea typeface="Arial"/>
              </a:rPr>
              <a:t>08.09.2017, longitude range (-5 - 30deg) ~ 51.45 deg</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a:p>
            <a:pPr>
              <a:lnSpc>
                <a:spcPct val="100000"/>
              </a:lnSpc>
            </a:pPr>
            <a:r>
              <a:rPr lang="en-US" sz="1800" b="0" strike="noStrike" spc="-1">
                <a:solidFill>
                  <a:srgbClr val="595959"/>
                </a:solidFill>
                <a:uFill>
                  <a:solidFill>
                    <a:srgbClr val="FFFFFF"/>
                  </a:solidFill>
                </a:uFill>
                <a:latin typeface="Arial"/>
                <a:ea typeface="Arial"/>
              </a:rPr>
              <a:t>11.09.2017, longitude range (-5 - 30deg) ~ 63.47 deg</a:t>
            </a:r>
            <a:endParaRPr lang="en-US" sz="1800" b="0" strike="noStrike" spc="-1">
              <a:solidFill>
                <a:srgbClr val="000000"/>
              </a:solidFill>
              <a:uFill>
                <a:solidFill>
                  <a:srgbClr val="FFFFFF"/>
                </a:solidFill>
              </a:uFill>
              <a:latin typeface="Arial"/>
            </a:endParaRPr>
          </a:p>
        </p:txBody>
      </p:sp>
      <p:pic>
        <p:nvPicPr>
          <p:cNvPr id="117" name="Google Shape;137;p24"/>
          <p:cNvPicPr/>
          <p:nvPr/>
        </p:nvPicPr>
        <p:blipFill>
          <a:blip r:embed="rId2"/>
          <a:stretch/>
        </p:blipFill>
        <p:spPr>
          <a:xfrm>
            <a:off x="6012720" y="93960"/>
            <a:ext cx="3013560" cy="493344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CustomShape 1"/>
          <p:cNvSpPr/>
          <p:nvPr/>
        </p:nvSpPr>
        <p:spPr>
          <a:xfrm>
            <a:off x="311760" y="444960"/>
            <a:ext cx="8517240" cy="569520"/>
          </a:xfrm>
          <a:prstGeom prst="rect">
            <a:avLst/>
          </a:prstGeom>
          <a:noFill/>
          <a:ln>
            <a:noFill/>
          </a:ln>
        </p:spPr>
        <p:style>
          <a:lnRef idx="0">
            <a:scrgbClr r="0" g="0" b="0"/>
          </a:lnRef>
          <a:fillRef idx="0">
            <a:scrgbClr r="0" g="0" b="0"/>
          </a:fillRef>
          <a:effectRef idx="0">
            <a:scrgbClr r="0" g="0" b="0"/>
          </a:effectRef>
          <a:fontRef idx="minor"/>
        </p:style>
      </p:sp>
      <p:sp>
        <p:nvSpPr>
          <p:cNvPr id="119" name="CustomShape 2"/>
          <p:cNvSpPr/>
          <p:nvPr/>
        </p:nvSpPr>
        <p:spPr>
          <a:xfrm>
            <a:off x="311760" y="1152360"/>
            <a:ext cx="8517240" cy="3413160"/>
          </a:xfrm>
          <a:prstGeom prst="rect">
            <a:avLst/>
          </a:prstGeom>
          <a:noFill/>
          <a:ln>
            <a:noFill/>
          </a:ln>
        </p:spPr>
        <p:style>
          <a:lnRef idx="0">
            <a:scrgbClr r="0" g="0" b="0"/>
          </a:lnRef>
          <a:fillRef idx="0">
            <a:scrgbClr r="0" g="0" b="0"/>
          </a:fillRef>
          <a:effectRef idx="0">
            <a:scrgbClr r="0" g="0" b="0"/>
          </a:effectRef>
          <a:fontRef idx="minor"/>
        </p:style>
      </p:sp>
      <p:pic>
        <p:nvPicPr>
          <p:cNvPr id="120" name="Google Shape;153;p26"/>
          <p:cNvPicPr/>
          <p:nvPr/>
        </p:nvPicPr>
        <p:blipFill>
          <a:blip r:embed="rId2"/>
          <a:stretch/>
        </p:blipFill>
        <p:spPr>
          <a:xfrm>
            <a:off x="2957400" y="2869560"/>
            <a:ext cx="2892960" cy="2169360"/>
          </a:xfrm>
          <a:prstGeom prst="rect">
            <a:avLst/>
          </a:prstGeom>
          <a:ln>
            <a:noFill/>
          </a:ln>
        </p:spPr>
      </p:pic>
      <p:pic>
        <p:nvPicPr>
          <p:cNvPr id="121" name="Google Shape;154;p26"/>
          <p:cNvPicPr/>
          <p:nvPr/>
        </p:nvPicPr>
        <p:blipFill>
          <a:blip r:embed="rId3"/>
          <a:stretch/>
        </p:blipFill>
        <p:spPr>
          <a:xfrm>
            <a:off x="91440" y="2880000"/>
            <a:ext cx="2864160" cy="2147400"/>
          </a:xfrm>
          <a:prstGeom prst="rect">
            <a:avLst/>
          </a:prstGeom>
          <a:ln>
            <a:noFill/>
          </a:ln>
        </p:spPr>
      </p:pic>
      <p:sp>
        <p:nvSpPr>
          <p:cNvPr id="122" name="CustomShape 3"/>
          <p:cNvSpPr/>
          <p:nvPr/>
        </p:nvSpPr>
        <p:spPr>
          <a:xfrm>
            <a:off x="311760" y="444960"/>
            <a:ext cx="8517240" cy="56952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nSpc>
                <a:spcPct val="100000"/>
              </a:lnSpc>
            </a:pPr>
            <a:r>
              <a:rPr lang="en-US" sz="2200" b="0" strike="noStrike" spc="-1">
                <a:solidFill>
                  <a:srgbClr val="595959"/>
                </a:solidFill>
                <a:uFill>
                  <a:solidFill>
                    <a:srgbClr val="FFFFFF"/>
                  </a:solidFill>
                </a:uFill>
                <a:latin typeface="Arial"/>
                <a:ea typeface="Arial"/>
              </a:rPr>
              <a:t>The main ionospheric trough – LOFAR pierce points range </a:t>
            </a:r>
            <a:endParaRPr lang="en-US" sz="1800" b="0" strike="noStrike" spc="-1">
              <a:solidFill>
                <a:srgbClr val="000000"/>
              </a:solidFill>
              <a:uFill>
                <a:solidFill>
                  <a:srgbClr val="FFFFFF"/>
                </a:solidFill>
              </a:uFill>
              <a:latin typeface="Arial"/>
            </a:endParaRPr>
          </a:p>
        </p:txBody>
      </p:sp>
      <p:pic>
        <p:nvPicPr>
          <p:cNvPr id="123" name="Google Shape;161;p27"/>
          <p:cNvPicPr/>
          <p:nvPr/>
        </p:nvPicPr>
        <p:blipFill>
          <a:blip r:embed="rId4"/>
          <a:srcRect l="35106" t="8852" r="27900" b="6713"/>
          <a:stretch/>
        </p:blipFill>
        <p:spPr>
          <a:xfrm>
            <a:off x="6246360" y="1371600"/>
            <a:ext cx="2895840" cy="3472920"/>
          </a:xfrm>
          <a:prstGeom prst="rect">
            <a:avLst/>
          </a:prstGeom>
          <a:ln>
            <a:noFill/>
          </a:ln>
        </p:spPr>
      </p:pic>
      <p:sp>
        <p:nvSpPr>
          <p:cNvPr id="124" name="CustomShape 4"/>
          <p:cNvSpPr/>
          <p:nvPr/>
        </p:nvSpPr>
        <p:spPr>
          <a:xfrm>
            <a:off x="6126480" y="1554480"/>
            <a:ext cx="455400" cy="2078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en-US" sz="1800" b="0" strike="noStrike" spc="-1">
              <a:solidFill>
                <a:srgbClr val="000000"/>
              </a:solidFill>
              <a:uFill>
                <a:solidFill>
                  <a:srgbClr val="FFFFFF"/>
                </a:solidFill>
              </a:uFill>
              <a:latin typeface="Arial"/>
            </a:endParaRPr>
          </a:p>
          <a:p>
            <a:pPr>
              <a:lnSpc>
                <a:spcPct val="100000"/>
              </a:lnSpc>
            </a:pPr>
            <a:r>
              <a:rPr lang="en-US" sz="800" b="0" strike="noStrike" spc="-1">
                <a:solidFill>
                  <a:srgbClr val="000000"/>
                </a:solidFill>
                <a:uFill>
                  <a:solidFill>
                    <a:srgbClr val="FFFFFF"/>
                  </a:solidFill>
                </a:uFill>
                <a:latin typeface="Arial"/>
                <a:ea typeface="DejaVu Sans"/>
              </a:rPr>
              <a:t>62.5</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a:p>
            <a:pPr>
              <a:lnSpc>
                <a:spcPct val="100000"/>
              </a:lnSpc>
            </a:pPr>
            <a:r>
              <a:rPr lang="en-US" sz="800" b="0" strike="noStrike" spc="-1">
                <a:solidFill>
                  <a:srgbClr val="000000"/>
                </a:solidFill>
                <a:uFill>
                  <a:solidFill>
                    <a:srgbClr val="FFFFFF"/>
                  </a:solidFill>
                </a:uFill>
                <a:latin typeface="Arial"/>
                <a:ea typeface="DejaVu Sans"/>
              </a:rPr>
              <a:t>60</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a:p>
            <a:pPr>
              <a:lnSpc>
                <a:spcPct val="100000"/>
              </a:lnSpc>
            </a:pPr>
            <a:r>
              <a:rPr lang="en-US" sz="800" b="0" strike="noStrike" spc="-1">
                <a:solidFill>
                  <a:srgbClr val="000000"/>
                </a:solidFill>
                <a:uFill>
                  <a:solidFill>
                    <a:srgbClr val="FFFFFF"/>
                  </a:solidFill>
                </a:uFill>
                <a:latin typeface="Arial"/>
                <a:ea typeface="DejaVu Sans"/>
              </a:rPr>
              <a:t>57.5</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a:p>
            <a:pPr>
              <a:lnSpc>
                <a:spcPct val="100000"/>
              </a:lnSpc>
            </a:pPr>
            <a:r>
              <a:rPr lang="en-US" sz="800" b="0" strike="noStrike" spc="-1">
                <a:solidFill>
                  <a:srgbClr val="000000"/>
                </a:solidFill>
                <a:uFill>
                  <a:solidFill>
                    <a:srgbClr val="FFFFFF"/>
                  </a:solidFill>
                </a:uFill>
                <a:latin typeface="Arial"/>
                <a:ea typeface="DejaVu Sans"/>
              </a:rPr>
              <a:t>55</a:t>
            </a:r>
            <a:endParaRPr lang="en-US" sz="1800" b="0" strike="noStrike" spc="-1">
              <a:solidFill>
                <a:srgbClr val="000000"/>
              </a:solidFill>
              <a:uFill>
                <a:solidFill>
                  <a:srgbClr val="FFFFFF"/>
                </a:solidFill>
              </a:uFill>
              <a:latin typeface="Arial"/>
            </a:endParaRPr>
          </a:p>
        </p:txBody>
      </p:sp>
      <p:sp>
        <p:nvSpPr>
          <p:cNvPr id="125" name="CustomShape 5"/>
          <p:cNvSpPr/>
          <p:nvPr/>
        </p:nvSpPr>
        <p:spPr>
          <a:xfrm>
            <a:off x="548640" y="1188720"/>
            <a:ext cx="4570200" cy="1080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595959"/>
                </a:solidFill>
                <a:uFill>
                  <a:solidFill>
                    <a:srgbClr val="FFFFFF"/>
                  </a:solidFill>
                </a:uFill>
                <a:latin typeface="Arial"/>
                <a:ea typeface="DejaVu Sans"/>
              </a:rPr>
              <a:t>Daytime mid latitude trough was observed at the latitude and longitude range covering matching LOFAR scintillation observations → latitude range (57.19 – 57.23) longitude range (2.82 – 26.6), time period (~13:30 – 15:10 UTC) </a:t>
            </a:r>
            <a:endParaRPr lang="en-US"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CustomShape 1"/>
          <p:cNvSpPr/>
          <p:nvPr/>
        </p:nvSpPr>
        <p:spPr>
          <a:xfrm>
            <a:off x="311760" y="444960"/>
            <a:ext cx="8517240" cy="569520"/>
          </a:xfrm>
          <a:prstGeom prst="rect">
            <a:avLst/>
          </a:prstGeom>
          <a:noFill/>
          <a:ln>
            <a:noFill/>
          </a:ln>
        </p:spPr>
        <p:style>
          <a:lnRef idx="0">
            <a:scrgbClr r="0" g="0" b="0"/>
          </a:lnRef>
          <a:fillRef idx="0">
            <a:scrgbClr r="0" g="0" b="0"/>
          </a:fillRef>
          <a:effectRef idx="0">
            <a:scrgbClr r="0" g="0" b="0"/>
          </a:effectRef>
          <a:fontRef idx="minor"/>
        </p:style>
      </p:sp>
      <p:sp>
        <p:nvSpPr>
          <p:cNvPr id="127" name="CustomShape 2"/>
          <p:cNvSpPr/>
          <p:nvPr/>
        </p:nvSpPr>
        <p:spPr>
          <a:xfrm>
            <a:off x="311760" y="1152360"/>
            <a:ext cx="8517240" cy="3413160"/>
          </a:xfrm>
          <a:prstGeom prst="rect">
            <a:avLst/>
          </a:prstGeom>
          <a:noFill/>
          <a:ln>
            <a:noFill/>
          </a:ln>
        </p:spPr>
        <p:style>
          <a:lnRef idx="0">
            <a:scrgbClr r="0" g="0" b="0"/>
          </a:lnRef>
          <a:fillRef idx="0">
            <a:scrgbClr r="0" g="0" b="0"/>
          </a:fillRef>
          <a:effectRef idx="0">
            <a:scrgbClr r="0" g="0" b="0"/>
          </a:effectRef>
          <a:fontRef idx="minor"/>
        </p:style>
      </p:sp>
      <p:pic>
        <p:nvPicPr>
          <p:cNvPr id="128" name="Obraz 123"/>
          <p:cNvPicPr/>
          <p:nvPr/>
        </p:nvPicPr>
        <p:blipFill>
          <a:blip r:embed="rId2"/>
          <a:stretch/>
        </p:blipFill>
        <p:spPr>
          <a:xfrm>
            <a:off x="274320" y="2377440"/>
            <a:ext cx="4655880" cy="2467440"/>
          </a:xfrm>
          <a:prstGeom prst="rect">
            <a:avLst/>
          </a:prstGeom>
          <a:ln>
            <a:noFill/>
          </a:ln>
        </p:spPr>
      </p:pic>
      <p:sp>
        <p:nvSpPr>
          <p:cNvPr id="129" name="CustomShape 3"/>
          <p:cNvSpPr/>
          <p:nvPr/>
        </p:nvSpPr>
        <p:spPr>
          <a:xfrm>
            <a:off x="457200" y="1280160"/>
            <a:ext cx="3930480" cy="1095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600" b="0" strike="noStrike" spc="-1">
                <a:solidFill>
                  <a:srgbClr val="595959"/>
                </a:solidFill>
                <a:uFill>
                  <a:solidFill>
                    <a:srgbClr val="FFFFFF"/>
                  </a:solidFill>
                </a:uFill>
                <a:latin typeface="Arial"/>
                <a:ea typeface="DejaVu Sans"/>
              </a:rPr>
              <a:t>LOFAR observations dominated by the solar radio emissions</a:t>
            </a:r>
            <a:endParaRPr lang="en-US" sz="1800" b="0" strike="noStrike" spc="-1">
              <a:solidFill>
                <a:srgbClr val="000000"/>
              </a:solidFill>
              <a:uFill>
                <a:solidFill>
                  <a:srgbClr val="FFFFFF"/>
                </a:solidFill>
              </a:uFill>
              <a:latin typeface="Arial"/>
            </a:endParaRPr>
          </a:p>
        </p:txBody>
      </p:sp>
      <p:sp>
        <p:nvSpPr>
          <p:cNvPr id="130" name="CustomShape 4"/>
          <p:cNvSpPr/>
          <p:nvPr/>
        </p:nvSpPr>
        <p:spPr>
          <a:xfrm>
            <a:off x="311760" y="444960"/>
            <a:ext cx="8517240" cy="56952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nSpc>
                <a:spcPct val="100000"/>
              </a:lnSpc>
            </a:pPr>
            <a:r>
              <a:rPr lang="en-US" sz="2200" b="0" strike="noStrike" spc="-1">
                <a:solidFill>
                  <a:srgbClr val="595959"/>
                </a:solidFill>
                <a:uFill>
                  <a:solidFill>
                    <a:srgbClr val="FFFFFF"/>
                  </a:solidFill>
                </a:uFill>
                <a:latin typeface="Arial"/>
                <a:ea typeface="Arial"/>
              </a:rPr>
              <a:t> LOFAR 08.09.2017 </a:t>
            </a:r>
            <a:endParaRPr lang="en-US" sz="1800" b="0" strike="noStrike" spc="-1">
              <a:solidFill>
                <a:srgbClr val="000000"/>
              </a:solidFill>
              <a:uFill>
                <a:solidFill>
                  <a:srgbClr val="FFFFFF"/>
                </a:solidFill>
              </a:uFill>
              <a:latin typeface="Arial"/>
            </a:endParaRPr>
          </a:p>
        </p:txBody>
      </p:sp>
      <p:pic>
        <p:nvPicPr>
          <p:cNvPr id="131" name="Google Shape;178;p29"/>
          <p:cNvPicPr/>
          <p:nvPr/>
        </p:nvPicPr>
        <p:blipFill>
          <a:blip r:embed="rId3"/>
          <a:srcRect l="1913" t="8364" r="4165" b="4343"/>
          <a:stretch/>
        </p:blipFill>
        <p:spPr>
          <a:xfrm>
            <a:off x="5212080" y="3210840"/>
            <a:ext cx="3198960" cy="1420560"/>
          </a:xfrm>
          <a:prstGeom prst="rect">
            <a:avLst/>
          </a:prstGeom>
          <a:ln>
            <a:noFill/>
          </a:ln>
        </p:spPr>
      </p:pic>
      <p:pic>
        <p:nvPicPr>
          <p:cNvPr id="132" name="Obraz 127"/>
          <p:cNvPicPr/>
          <p:nvPr/>
        </p:nvPicPr>
        <p:blipFill>
          <a:blip r:embed="rId4"/>
          <a:stretch/>
        </p:blipFill>
        <p:spPr>
          <a:xfrm>
            <a:off x="4846320" y="823320"/>
            <a:ext cx="4021920" cy="2009880"/>
          </a:xfrm>
          <a:prstGeom prst="rect">
            <a:avLst/>
          </a:prstGeom>
          <a:ln>
            <a:noFill/>
          </a:ln>
        </p:spPr>
      </p:pic>
      <p:sp>
        <p:nvSpPr>
          <p:cNvPr id="133" name="CustomShape 5"/>
          <p:cNvSpPr/>
          <p:nvPr/>
        </p:nvSpPr>
        <p:spPr>
          <a:xfrm>
            <a:off x="6583680" y="1920600"/>
            <a:ext cx="700560" cy="912600"/>
          </a:xfrm>
          <a:prstGeom prst="donut">
            <a:avLst>
              <a:gd name="adj" fmla="val 457"/>
            </a:avLst>
          </a:prstGeom>
          <a:solidFill>
            <a:srgbClr val="FF3333"/>
          </a:solidFill>
          <a:ln>
            <a:solidFill>
              <a:srgbClr val="3465A4"/>
            </a:solidFill>
          </a:ln>
        </p:spPr>
        <p:style>
          <a:lnRef idx="0">
            <a:scrgbClr r="0" g="0" b="0"/>
          </a:lnRef>
          <a:fillRef idx="0">
            <a:scrgbClr r="0" g="0" b="0"/>
          </a:fillRef>
          <a:effectRef idx="0">
            <a:scrgbClr r="0" g="0" b="0"/>
          </a:effectRef>
          <a:fontRef idx="minor"/>
        </p:style>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CustomShape 1"/>
          <p:cNvSpPr/>
          <p:nvPr/>
        </p:nvSpPr>
        <p:spPr>
          <a:xfrm>
            <a:off x="311760" y="444960"/>
            <a:ext cx="8517240" cy="569520"/>
          </a:xfrm>
          <a:prstGeom prst="rect">
            <a:avLst/>
          </a:prstGeom>
          <a:noFill/>
          <a:ln>
            <a:noFill/>
          </a:ln>
        </p:spPr>
        <p:style>
          <a:lnRef idx="0">
            <a:scrgbClr r="0" g="0" b="0"/>
          </a:lnRef>
          <a:fillRef idx="0">
            <a:scrgbClr r="0" g="0" b="0"/>
          </a:fillRef>
          <a:effectRef idx="0">
            <a:scrgbClr r="0" g="0" b="0"/>
          </a:effectRef>
          <a:fontRef idx="minor"/>
        </p:style>
      </p:sp>
      <p:sp>
        <p:nvSpPr>
          <p:cNvPr id="135" name="CustomShape 2"/>
          <p:cNvSpPr/>
          <p:nvPr/>
        </p:nvSpPr>
        <p:spPr>
          <a:xfrm>
            <a:off x="311760" y="1152360"/>
            <a:ext cx="8517240" cy="3413160"/>
          </a:xfrm>
          <a:prstGeom prst="rect">
            <a:avLst/>
          </a:prstGeom>
          <a:noFill/>
          <a:ln>
            <a:noFill/>
          </a:ln>
        </p:spPr>
        <p:style>
          <a:lnRef idx="0">
            <a:scrgbClr r="0" g="0" b="0"/>
          </a:lnRef>
          <a:fillRef idx="0">
            <a:scrgbClr r="0" g="0" b="0"/>
          </a:fillRef>
          <a:effectRef idx="0">
            <a:scrgbClr r="0" g="0" b="0"/>
          </a:effectRef>
          <a:fontRef idx="minor"/>
        </p:style>
      </p:sp>
      <p:pic>
        <p:nvPicPr>
          <p:cNvPr id="136" name="Google Shape;168;p28"/>
          <p:cNvPicPr/>
          <p:nvPr/>
        </p:nvPicPr>
        <p:blipFill>
          <a:blip r:embed="rId2"/>
          <a:srcRect l="6822" t="3483" r="7685" b="5033"/>
          <a:stretch/>
        </p:blipFill>
        <p:spPr>
          <a:xfrm>
            <a:off x="231120" y="3221280"/>
            <a:ext cx="2876400" cy="1537560"/>
          </a:xfrm>
          <a:prstGeom prst="rect">
            <a:avLst/>
          </a:prstGeom>
          <a:ln>
            <a:noFill/>
          </a:ln>
        </p:spPr>
      </p:pic>
      <p:pic>
        <p:nvPicPr>
          <p:cNvPr id="137" name="Google Shape;169;p28"/>
          <p:cNvPicPr/>
          <p:nvPr/>
        </p:nvPicPr>
        <p:blipFill>
          <a:blip r:embed="rId3"/>
          <a:srcRect l="4296" t="-1285" r="5342"/>
          <a:stretch/>
        </p:blipFill>
        <p:spPr>
          <a:xfrm>
            <a:off x="3076560" y="3108960"/>
            <a:ext cx="3098520" cy="1734840"/>
          </a:xfrm>
          <a:prstGeom prst="rect">
            <a:avLst/>
          </a:prstGeom>
          <a:ln>
            <a:noFill/>
          </a:ln>
        </p:spPr>
      </p:pic>
      <p:pic>
        <p:nvPicPr>
          <p:cNvPr id="138" name="Google Shape;170;p28"/>
          <p:cNvPicPr/>
          <p:nvPr/>
        </p:nvPicPr>
        <p:blipFill>
          <a:blip r:embed="rId4"/>
          <a:srcRect l="6819" t="2885" r="6088"/>
          <a:stretch/>
        </p:blipFill>
        <p:spPr>
          <a:xfrm>
            <a:off x="6175440" y="3200400"/>
            <a:ext cx="2949480" cy="1643400"/>
          </a:xfrm>
          <a:prstGeom prst="rect">
            <a:avLst/>
          </a:prstGeom>
          <a:ln>
            <a:noFill/>
          </a:ln>
        </p:spPr>
      </p:pic>
      <p:sp>
        <p:nvSpPr>
          <p:cNvPr id="139" name="CustomShape 3"/>
          <p:cNvSpPr/>
          <p:nvPr/>
        </p:nvSpPr>
        <p:spPr>
          <a:xfrm>
            <a:off x="311760" y="444960"/>
            <a:ext cx="8517240" cy="56952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nSpc>
                <a:spcPct val="100000"/>
              </a:lnSpc>
            </a:pPr>
            <a:r>
              <a:rPr lang="en-US" sz="2000" b="0" strike="noStrike" spc="-1">
                <a:solidFill>
                  <a:srgbClr val="595959"/>
                </a:solidFill>
                <a:uFill>
                  <a:solidFill>
                    <a:srgbClr val="FFFFFF"/>
                  </a:solidFill>
                </a:uFill>
                <a:latin typeface="Arial"/>
                <a:ea typeface="DejaVu Sans"/>
              </a:rPr>
              <a:t>LOFAR amplitude variations </a:t>
            </a:r>
            <a:endParaRPr lang="en-US" sz="1800" b="0" strike="noStrike" spc="-1">
              <a:solidFill>
                <a:srgbClr val="000000"/>
              </a:solidFill>
              <a:uFill>
                <a:solidFill>
                  <a:srgbClr val="FFFFFF"/>
                </a:solidFill>
              </a:uFill>
              <a:latin typeface="Arial"/>
            </a:endParaRPr>
          </a:p>
        </p:txBody>
      </p:sp>
      <p:pic>
        <p:nvPicPr>
          <p:cNvPr id="140" name="Obraz 135"/>
          <p:cNvPicPr/>
          <p:nvPr/>
        </p:nvPicPr>
        <p:blipFill>
          <a:blip r:embed="rId5"/>
          <a:srcRect l="9765" t="48485" r="24175" b="30303"/>
          <a:stretch/>
        </p:blipFill>
        <p:spPr>
          <a:xfrm>
            <a:off x="3504960" y="1153440"/>
            <a:ext cx="2604240" cy="1470960"/>
          </a:xfrm>
          <a:prstGeom prst="rect">
            <a:avLst/>
          </a:prstGeom>
          <a:ln>
            <a:noFill/>
          </a:ln>
        </p:spPr>
      </p:pic>
      <p:pic>
        <p:nvPicPr>
          <p:cNvPr id="141" name="Google Shape;200;p32"/>
          <p:cNvPicPr/>
          <p:nvPr/>
        </p:nvPicPr>
        <p:blipFill>
          <a:blip r:embed="rId6"/>
          <a:stretch/>
        </p:blipFill>
        <p:spPr>
          <a:xfrm>
            <a:off x="6211440" y="1152360"/>
            <a:ext cx="2473920" cy="1589400"/>
          </a:xfrm>
          <a:prstGeom prst="rect">
            <a:avLst/>
          </a:prstGeom>
          <a:ln>
            <a:noFill/>
          </a:ln>
        </p:spPr>
      </p:pic>
      <p:sp>
        <p:nvSpPr>
          <p:cNvPr id="142" name="CustomShape 4"/>
          <p:cNvSpPr/>
          <p:nvPr/>
        </p:nvSpPr>
        <p:spPr>
          <a:xfrm>
            <a:off x="457200" y="1152360"/>
            <a:ext cx="2833200" cy="641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300" b="0" strike="noStrike" spc="-1">
                <a:solidFill>
                  <a:srgbClr val="595959"/>
                </a:solidFill>
                <a:uFill>
                  <a:solidFill>
                    <a:srgbClr val="FFFFFF"/>
                  </a:solidFill>
                </a:uFill>
                <a:latin typeface="Arial"/>
                <a:ea typeface="DejaVu Sans"/>
              </a:rPr>
              <a:t>~ 20:45 UT, Bz change &lt; -8nT</a:t>
            </a:r>
            <a:endParaRPr lang="en-US" sz="1800" b="0" strike="noStrike" spc="-1">
              <a:solidFill>
                <a:srgbClr val="000000"/>
              </a:solidFill>
              <a:uFill>
                <a:solidFill>
                  <a:srgbClr val="FFFFFF"/>
                </a:solidFill>
              </a:uFill>
              <a:latin typeface="Arial"/>
            </a:endParaRPr>
          </a:p>
          <a:p>
            <a:pPr>
              <a:lnSpc>
                <a:spcPct val="100000"/>
              </a:lnSpc>
            </a:pPr>
            <a:r>
              <a:rPr lang="en-US" sz="1300" b="0" strike="noStrike" spc="-1">
                <a:solidFill>
                  <a:srgbClr val="595959"/>
                </a:solidFill>
                <a:uFill>
                  <a:solidFill>
                    <a:srgbClr val="FFFFFF"/>
                  </a:solidFill>
                </a:uFill>
                <a:latin typeface="Arial"/>
                <a:ea typeface="DejaVu Sans"/>
              </a:rPr>
              <a:t>~ 23:00 UT arrival of ICME and SEP</a:t>
            </a:r>
            <a:endParaRPr lang="en-US" sz="1800" b="0" strike="noStrike" spc="-1">
              <a:solidFill>
                <a:srgbClr val="000000"/>
              </a:solidFill>
              <a:uFill>
                <a:solidFill>
                  <a:srgbClr val="FFFFFF"/>
                </a:solidFill>
              </a:uFill>
              <a:latin typeface="Arial"/>
            </a:endParaRPr>
          </a:p>
          <a:p>
            <a:pPr>
              <a:lnSpc>
                <a:spcPct val="100000"/>
              </a:lnSpc>
            </a:pPr>
            <a:r>
              <a:rPr lang="en-US" sz="1300" b="0" strike="noStrike" spc="-1">
                <a:solidFill>
                  <a:srgbClr val="595959"/>
                </a:solidFill>
                <a:uFill>
                  <a:solidFill>
                    <a:srgbClr val="FFFFFF"/>
                  </a:solidFill>
                </a:uFill>
                <a:latin typeface="Arial"/>
                <a:ea typeface="DejaVu Sans"/>
              </a:rPr>
              <a:t>~ 23:19 UT start of the main phase </a:t>
            </a:r>
            <a:endParaRPr lang="en-US"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CustomShape 1"/>
          <p:cNvSpPr/>
          <p:nvPr/>
        </p:nvSpPr>
        <p:spPr>
          <a:xfrm>
            <a:off x="311760" y="444960"/>
            <a:ext cx="8517240" cy="56952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nSpc>
                <a:spcPct val="100000"/>
              </a:lnSpc>
            </a:pPr>
            <a:r>
              <a:rPr lang="en-US" sz="2800" b="0" strike="noStrike" spc="-1">
                <a:solidFill>
                  <a:srgbClr val="000000"/>
                </a:solidFill>
                <a:uFill>
                  <a:solidFill>
                    <a:srgbClr val="FFFFFF"/>
                  </a:solidFill>
                </a:uFill>
                <a:latin typeface="Arial"/>
                <a:ea typeface="Arial"/>
              </a:rPr>
              <a:t>Summary</a:t>
            </a:r>
            <a:endParaRPr lang="en-US" sz="1800" b="0" strike="noStrike" spc="-1">
              <a:solidFill>
                <a:srgbClr val="000000"/>
              </a:solidFill>
              <a:uFill>
                <a:solidFill>
                  <a:srgbClr val="FFFFFF"/>
                </a:solidFill>
              </a:uFill>
              <a:latin typeface="Arial"/>
            </a:endParaRPr>
          </a:p>
        </p:txBody>
      </p:sp>
      <p:sp>
        <p:nvSpPr>
          <p:cNvPr id="144" name="CustomShape 2"/>
          <p:cNvSpPr/>
          <p:nvPr/>
        </p:nvSpPr>
        <p:spPr>
          <a:xfrm>
            <a:off x="311760" y="1152360"/>
            <a:ext cx="8517240" cy="341316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marL="457200" indent="-339840">
              <a:lnSpc>
                <a:spcPct val="100000"/>
              </a:lnSpc>
              <a:buClr>
                <a:srgbClr val="595959"/>
              </a:buClr>
              <a:buFont typeface="Arial"/>
              <a:buChar char="●"/>
            </a:pPr>
            <a:r>
              <a:rPr lang="en-US" sz="1800" b="0" strike="noStrike" spc="-1">
                <a:solidFill>
                  <a:srgbClr val="595959"/>
                </a:solidFill>
                <a:uFill>
                  <a:solidFill>
                    <a:srgbClr val="FFFFFF"/>
                  </a:solidFill>
                </a:uFill>
                <a:latin typeface="Arial"/>
                <a:ea typeface="Arial"/>
              </a:rPr>
              <a:t>From the satellite in situ measurements we can track movement of the whole ionosphere as a result of the strong geomagnetic storm. Changes in the main ionospheric trough properties are due to radiation belts energetic particles precipitation and the convection, that intensify with the growth of the storm.</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a:p>
            <a:pPr marL="457200" indent="-339840">
              <a:lnSpc>
                <a:spcPct val="100000"/>
              </a:lnSpc>
              <a:buClr>
                <a:srgbClr val="595959"/>
              </a:buClr>
              <a:buFont typeface="Arial"/>
              <a:buChar char="●"/>
            </a:pPr>
            <a:r>
              <a:rPr lang="en-US" sz="1800" b="0" strike="noStrike" spc="-1">
                <a:solidFill>
                  <a:srgbClr val="595959"/>
                </a:solidFill>
                <a:uFill>
                  <a:solidFill>
                    <a:srgbClr val="FFFFFF"/>
                  </a:solidFill>
                </a:uFill>
                <a:latin typeface="Arial"/>
                <a:ea typeface="Arial"/>
              </a:rPr>
              <a:t>From the ground LOFAR measurements we can see local disturbances of the ionosphere which can be observed as a radio signal amplitude fluctuations called scintillation. Because of very high sensitivity of the instrument even small gradients in the plasma can affect measured signal from observed sources.</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p:txBody>
      </p:sp>
      <p:sp>
        <p:nvSpPr>
          <p:cNvPr id="145" name="CustomShape 3"/>
          <p:cNvSpPr/>
          <p:nvPr/>
        </p:nvSpPr>
        <p:spPr>
          <a:xfrm>
            <a:off x="914400" y="4165920"/>
            <a:ext cx="7679160" cy="399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100" b="0" strike="noStrike" spc="-1">
                <a:solidFill>
                  <a:srgbClr val="595959"/>
                </a:solidFill>
                <a:uFill>
                  <a:solidFill>
                    <a:srgbClr val="FFFFFF"/>
                  </a:solidFill>
                </a:uFill>
                <a:latin typeface="Arial"/>
                <a:ea typeface="Arial"/>
              </a:rPr>
              <a:t>Special thanks to Richard Fallows (PI of LC8 001 Monitoring Scintillation above LOFAR project) for making the LOFAR Core data available.</a:t>
            </a:r>
            <a:endParaRPr lang="en-US"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CustomShape 1"/>
          <p:cNvSpPr/>
          <p:nvPr/>
        </p:nvSpPr>
        <p:spPr>
          <a:xfrm>
            <a:off x="311760" y="1805040"/>
            <a:ext cx="8517240" cy="276084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gn="ctr">
              <a:lnSpc>
                <a:spcPct val="100000"/>
              </a:lnSpc>
            </a:pPr>
            <a:r>
              <a:rPr lang="en-US" sz="3600" b="0" strike="noStrike" spc="-1">
                <a:solidFill>
                  <a:srgbClr val="595959"/>
                </a:solidFill>
                <a:uFill>
                  <a:solidFill>
                    <a:srgbClr val="FFFFFF"/>
                  </a:solidFill>
                </a:uFill>
                <a:latin typeface="Arial"/>
                <a:ea typeface="Arial"/>
              </a:rPr>
              <a:t>Thank you</a:t>
            </a:r>
            <a:endParaRPr lang="en-US"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CustomShape 1"/>
          <p:cNvSpPr/>
          <p:nvPr/>
        </p:nvSpPr>
        <p:spPr>
          <a:xfrm>
            <a:off x="311760" y="1463040"/>
            <a:ext cx="8517240" cy="310284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marL="457200" indent="-339840">
              <a:lnSpc>
                <a:spcPct val="100000"/>
              </a:lnSpc>
              <a:buClr>
                <a:srgbClr val="595959"/>
              </a:buClr>
              <a:buFont typeface="Arial"/>
              <a:buChar char="●"/>
            </a:pPr>
            <a:r>
              <a:rPr lang="en-US" sz="2200" b="0" strike="noStrike" spc="-1">
                <a:solidFill>
                  <a:srgbClr val="595959"/>
                </a:solidFill>
                <a:uFill>
                  <a:solidFill>
                    <a:srgbClr val="FFFFFF"/>
                  </a:solidFill>
                </a:uFill>
                <a:latin typeface="Arial"/>
                <a:ea typeface="Arial"/>
              </a:rPr>
              <a:t>Solar and geomagnetic conditions</a:t>
            </a:r>
            <a:endParaRPr lang="en-US" sz="1800" b="0" strike="noStrike" spc="-1">
              <a:solidFill>
                <a:srgbClr val="000000"/>
              </a:solidFill>
              <a:uFill>
                <a:solidFill>
                  <a:srgbClr val="FFFFFF"/>
                </a:solidFill>
              </a:uFill>
              <a:latin typeface="Arial"/>
            </a:endParaRPr>
          </a:p>
          <a:p>
            <a:pPr marL="457200" indent="-339840">
              <a:lnSpc>
                <a:spcPct val="100000"/>
              </a:lnSpc>
              <a:buClr>
                <a:srgbClr val="595959"/>
              </a:buClr>
              <a:buFont typeface="Arial"/>
              <a:buChar char="●"/>
            </a:pPr>
            <a:r>
              <a:rPr lang="en-US" sz="2200" b="0" strike="noStrike" spc="-1">
                <a:solidFill>
                  <a:srgbClr val="595959"/>
                </a:solidFill>
                <a:uFill>
                  <a:solidFill>
                    <a:srgbClr val="FFFFFF"/>
                  </a:solidFill>
                </a:uFill>
                <a:latin typeface="Arial"/>
                <a:ea typeface="Arial"/>
              </a:rPr>
              <a:t> </a:t>
            </a:r>
            <a:endParaRPr lang="en-US" sz="1800" b="0" strike="noStrike" spc="-1">
              <a:solidFill>
                <a:srgbClr val="000000"/>
              </a:solidFill>
              <a:uFill>
                <a:solidFill>
                  <a:srgbClr val="FFFFFF"/>
                </a:solidFill>
              </a:uFill>
              <a:latin typeface="Arial"/>
            </a:endParaRPr>
          </a:p>
          <a:p>
            <a:pPr marL="457200" indent="-339840">
              <a:lnSpc>
                <a:spcPct val="100000"/>
              </a:lnSpc>
              <a:buClr>
                <a:srgbClr val="595959"/>
              </a:buClr>
              <a:buFont typeface="Arial"/>
              <a:buChar char="●"/>
            </a:pPr>
            <a:r>
              <a:rPr lang="en-US" sz="2200" b="0" strike="noStrike" spc="-1">
                <a:solidFill>
                  <a:srgbClr val="595959"/>
                </a:solidFill>
                <a:uFill>
                  <a:solidFill>
                    <a:srgbClr val="FFFFFF"/>
                  </a:solidFill>
                </a:uFill>
                <a:latin typeface="Arial"/>
                <a:ea typeface="Arial"/>
              </a:rPr>
              <a:t>The main ionospheric trough</a:t>
            </a:r>
            <a:endParaRPr lang="en-US" sz="1800" b="0" strike="noStrike" spc="-1">
              <a:solidFill>
                <a:srgbClr val="000000"/>
              </a:solidFill>
              <a:uFill>
                <a:solidFill>
                  <a:srgbClr val="FFFFFF"/>
                </a:solidFill>
              </a:uFill>
              <a:latin typeface="Arial"/>
            </a:endParaRPr>
          </a:p>
          <a:p>
            <a:pPr marL="457200" indent="-339840">
              <a:lnSpc>
                <a:spcPct val="100000"/>
              </a:lnSpc>
              <a:buClr>
                <a:srgbClr val="595959"/>
              </a:buClr>
              <a:buFont typeface="Arial"/>
              <a:buChar char="●"/>
            </a:pPr>
            <a:r>
              <a:rPr lang="en-US" sz="2200" b="0" strike="noStrike" spc="-1">
                <a:solidFill>
                  <a:srgbClr val="595959"/>
                </a:solidFill>
                <a:uFill>
                  <a:solidFill>
                    <a:srgbClr val="FFFFFF"/>
                  </a:solidFill>
                </a:uFill>
                <a:latin typeface="Arial"/>
                <a:ea typeface="Arial"/>
              </a:rPr>
              <a:t> </a:t>
            </a:r>
            <a:endParaRPr lang="en-US" sz="1800" b="0" strike="noStrike" spc="-1">
              <a:solidFill>
                <a:srgbClr val="000000"/>
              </a:solidFill>
              <a:uFill>
                <a:solidFill>
                  <a:srgbClr val="FFFFFF"/>
                </a:solidFill>
              </a:uFill>
              <a:latin typeface="Arial"/>
            </a:endParaRPr>
          </a:p>
          <a:p>
            <a:pPr marL="457200" indent="-339840">
              <a:lnSpc>
                <a:spcPct val="100000"/>
              </a:lnSpc>
              <a:buClr>
                <a:srgbClr val="595959"/>
              </a:buClr>
              <a:buFont typeface="Arial"/>
              <a:buChar char="●"/>
            </a:pPr>
            <a:r>
              <a:rPr lang="en-US" sz="2200" b="0" strike="noStrike" spc="-1">
                <a:solidFill>
                  <a:srgbClr val="595959"/>
                </a:solidFill>
                <a:uFill>
                  <a:solidFill>
                    <a:srgbClr val="FFFFFF"/>
                  </a:solidFill>
                </a:uFill>
                <a:latin typeface="Arial"/>
                <a:ea typeface="Arial"/>
              </a:rPr>
              <a:t>LOFAR data </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CustomShape 1"/>
          <p:cNvSpPr/>
          <p:nvPr/>
        </p:nvSpPr>
        <p:spPr>
          <a:xfrm>
            <a:off x="311760" y="444960"/>
            <a:ext cx="8517240" cy="56952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nSpc>
                <a:spcPct val="100000"/>
              </a:lnSpc>
            </a:pPr>
            <a:r>
              <a:rPr lang="en-US" sz="2400" b="0" strike="noStrike" spc="-1">
                <a:solidFill>
                  <a:srgbClr val="595959"/>
                </a:solidFill>
                <a:uFill>
                  <a:solidFill>
                    <a:srgbClr val="FFFFFF"/>
                  </a:solidFill>
                </a:uFill>
                <a:latin typeface="Arial"/>
                <a:ea typeface="Arial"/>
              </a:rPr>
              <a:t>Sun, 6-8 September 2017</a:t>
            </a:r>
            <a:endParaRPr lang="en-US" sz="1800" b="0" strike="noStrike" spc="-1">
              <a:solidFill>
                <a:srgbClr val="000000"/>
              </a:solidFill>
              <a:uFill>
                <a:solidFill>
                  <a:srgbClr val="FFFFFF"/>
                </a:solidFill>
              </a:uFill>
              <a:latin typeface="Arial"/>
            </a:endParaRPr>
          </a:p>
        </p:txBody>
      </p:sp>
      <p:sp>
        <p:nvSpPr>
          <p:cNvPr id="81" name="CustomShape 2"/>
          <p:cNvSpPr/>
          <p:nvPr/>
        </p:nvSpPr>
        <p:spPr>
          <a:xfrm>
            <a:off x="311760" y="1152360"/>
            <a:ext cx="4806360" cy="186264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nSpc>
                <a:spcPct val="100000"/>
              </a:lnSpc>
            </a:pPr>
            <a:r>
              <a:rPr lang="en-US" sz="1500" b="0" strike="noStrike" spc="-1">
                <a:solidFill>
                  <a:srgbClr val="595959"/>
                </a:solidFill>
                <a:uFill>
                  <a:solidFill>
                    <a:srgbClr val="FFFFFF"/>
                  </a:solidFill>
                </a:uFill>
                <a:latin typeface="Arial"/>
                <a:ea typeface="Arial"/>
              </a:rPr>
              <a:t>Two X flares occurred on September 6th (X2.2 at 9 UT and strong X9.3 at 11:52 UT), then next intense flare on September 7th and September 10</a:t>
            </a:r>
            <a:r>
              <a:rPr lang="en-US" sz="1500" b="0" strike="noStrike" spc="-1" baseline="101000">
                <a:solidFill>
                  <a:srgbClr val="595959"/>
                </a:solidFill>
                <a:uFill>
                  <a:solidFill>
                    <a:srgbClr val="FFFFFF"/>
                  </a:solidFill>
                </a:uFill>
                <a:latin typeface="Arial"/>
                <a:ea typeface="Arial"/>
              </a:rPr>
              <a:t>th</a:t>
            </a:r>
            <a:r>
              <a:rPr lang="en-US" sz="1500" b="0" strike="noStrike" spc="-1">
                <a:solidFill>
                  <a:srgbClr val="595959"/>
                </a:solidFill>
                <a:uFill>
                  <a:solidFill>
                    <a:srgbClr val="FFFFFF"/>
                  </a:solidFill>
                </a:uFill>
                <a:latin typeface="Arial"/>
                <a:ea typeface="Arial"/>
              </a:rPr>
              <a:t>. Declining phase of Solar Cycle 24.</a:t>
            </a:r>
            <a:endParaRPr lang="en-US" sz="1800" b="0" strike="noStrike" spc="-1">
              <a:solidFill>
                <a:srgbClr val="000000"/>
              </a:solidFill>
              <a:uFill>
                <a:solidFill>
                  <a:srgbClr val="FFFFFF"/>
                </a:solidFill>
              </a:uFill>
              <a:latin typeface="Arial"/>
            </a:endParaRPr>
          </a:p>
        </p:txBody>
      </p:sp>
      <p:pic>
        <p:nvPicPr>
          <p:cNvPr id="82" name="Google Shape;73;p16"/>
          <p:cNvPicPr/>
          <p:nvPr/>
        </p:nvPicPr>
        <p:blipFill>
          <a:blip r:embed="rId2"/>
          <a:stretch/>
        </p:blipFill>
        <p:spPr>
          <a:xfrm>
            <a:off x="1099080" y="2379240"/>
            <a:ext cx="3289320" cy="2466360"/>
          </a:xfrm>
          <a:prstGeom prst="rect">
            <a:avLst/>
          </a:prstGeom>
          <a:ln>
            <a:noFill/>
          </a:ln>
        </p:spPr>
      </p:pic>
      <p:pic>
        <p:nvPicPr>
          <p:cNvPr id="83" name="Google Shape;74;p16"/>
          <p:cNvPicPr/>
          <p:nvPr/>
        </p:nvPicPr>
        <p:blipFill>
          <a:blip r:embed="rId3"/>
          <a:srcRect t="1581" b="34435"/>
          <a:stretch/>
        </p:blipFill>
        <p:spPr>
          <a:xfrm>
            <a:off x="5301000" y="914400"/>
            <a:ext cx="3749040" cy="319788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CustomShape 1"/>
          <p:cNvSpPr/>
          <p:nvPr/>
        </p:nvSpPr>
        <p:spPr>
          <a:xfrm>
            <a:off x="311760" y="444960"/>
            <a:ext cx="8517240" cy="56952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nSpc>
                <a:spcPct val="100000"/>
              </a:lnSpc>
            </a:pPr>
            <a:r>
              <a:rPr lang="en-US" sz="2000" b="0" strike="noStrike" spc="-1">
                <a:solidFill>
                  <a:srgbClr val="595959"/>
                </a:solidFill>
                <a:uFill>
                  <a:solidFill>
                    <a:srgbClr val="FFFFFF"/>
                  </a:solidFill>
                </a:uFill>
                <a:latin typeface="Arial"/>
                <a:ea typeface="Arial"/>
              </a:rPr>
              <a:t>Geomagnetic </a:t>
            </a:r>
            <a:r>
              <a:rPr lang="en-US" sz="2400" b="0" strike="noStrike" spc="-1">
                <a:solidFill>
                  <a:srgbClr val="595959"/>
                </a:solidFill>
                <a:uFill>
                  <a:solidFill>
                    <a:srgbClr val="FFFFFF"/>
                  </a:solidFill>
                </a:uFill>
                <a:latin typeface="Arial"/>
                <a:ea typeface="Arial"/>
              </a:rPr>
              <a:t>conditions</a:t>
            </a:r>
            <a:endParaRPr lang="en-US" sz="1800" b="0" strike="noStrike" spc="-1">
              <a:solidFill>
                <a:srgbClr val="000000"/>
              </a:solidFill>
              <a:uFill>
                <a:solidFill>
                  <a:srgbClr val="FFFFFF"/>
                </a:solidFill>
              </a:uFill>
              <a:latin typeface="Arial"/>
            </a:endParaRPr>
          </a:p>
        </p:txBody>
      </p:sp>
      <p:sp>
        <p:nvSpPr>
          <p:cNvPr id="85" name="CustomShape 2"/>
          <p:cNvSpPr/>
          <p:nvPr/>
        </p:nvSpPr>
        <p:spPr>
          <a:xfrm>
            <a:off x="311760" y="1152360"/>
            <a:ext cx="5127120" cy="341316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gn="just">
              <a:lnSpc>
                <a:spcPct val="100000"/>
              </a:lnSpc>
            </a:pPr>
            <a:r>
              <a:rPr lang="en-US" sz="1600" b="0" strike="noStrike" spc="-1">
                <a:solidFill>
                  <a:srgbClr val="595959"/>
                </a:solidFill>
                <a:uFill>
                  <a:solidFill>
                    <a:srgbClr val="FFFFFF"/>
                  </a:solidFill>
                </a:uFill>
                <a:latin typeface="Arial"/>
                <a:ea typeface="DejaVu Sans"/>
              </a:rPr>
              <a:t>Complex geomagnetic event.</a:t>
            </a:r>
            <a:endParaRPr lang="en-US" sz="1800" b="0" strike="noStrike" spc="-1">
              <a:solidFill>
                <a:srgbClr val="000000"/>
              </a:solidFill>
              <a:uFill>
                <a:solidFill>
                  <a:srgbClr val="FFFFFF"/>
                </a:solidFill>
              </a:uFill>
              <a:latin typeface="Arial"/>
            </a:endParaRPr>
          </a:p>
          <a:p>
            <a:pPr algn="just">
              <a:lnSpc>
                <a:spcPct val="100000"/>
              </a:lnSpc>
            </a:pPr>
            <a:r>
              <a:rPr lang="en-US" sz="1600" b="0" strike="noStrike" spc="-1">
                <a:solidFill>
                  <a:srgbClr val="595959"/>
                </a:solidFill>
                <a:uFill>
                  <a:solidFill>
                    <a:srgbClr val="FFFFFF"/>
                  </a:solidFill>
                </a:uFill>
                <a:latin typeface="Arial"/>
                <a:ea typeface="DejaVu Sans"/>
              </a:rPr>
              <a:t>The main phase started around 0 UTC on 7th Sept.</a:t>
            </a:r>
            <a:endParaRPr lang="en-US" sz="1800" b="0" strike="noStrike" spc="-1">
              <a:solidFill>
                <a:srgbClr val="000000"/>
              </a:solidFill>
              <a:uFill>
                <a:solidFill>
                  <a:srgbClr val="FFFFFF"/>
                </a:solidFill>
              </a:uFill>
              <a:latin typeface="Arial"/>
            </a:endParaRPr>
          </a:p>
          <a:p>
            <a:pPr algn="just">
              <a:lnSpc>
                <a:spcPct val="100000"/>
              </a:lnSpc>
            </a:pPr>
            <a:r>
              <a:rPr lang="en-US" sz="1600" b="0" strike="noStrike" spc="-1">
                <a:solidFill>
                  <a:srgbClr val="595959"/>
                </a:solidFill>
                <a:uFill>
                  <a:solidFill>
                    <a:srgbClr val="FFFFFF"/>
                  </a:solidFill>
                </a:uFill>
                <a:latin typeface="Arial"/>
                <a:ea typeface="DejaVu Sans"/>
              </a:rPr>
              <a:t>The second peak around 10 UTC, 8</a:t>
            </a:r>
            <a:r>
              <a:rPr lang="en-US" sz="1600" b="0" strike="noStrike" spc="-1" baseline="101000">
                <a:solidFill>
                  <a:srgbClr val="595959"/>
                </a:solidFill>
                <a:uFill>
                  <a:solidFill>
                    <a:srgbClr val="FFFFFF"/>
                  </a:solidFill>
                </a:uFill>
                <a:latin typeface="Arial"/>
                <a:ea typeface="DejaVu Sans"/>
              </a:rPr>
              <a:t>th</a:t>
            </a:r>
            <a:r>
              <a:rPr lang="en-US" sz="1600" b="0" strike="noStrike" spc="-1">
                <a:solidFill>
                  <a:srgbClr val="595959"/>
                </a:solidFill>
                <a:uFill>
                  <a:solidFill>
                    <a:srgbClr val="FFFFFF"/>
                  </a:solidFill>
                </a:uFill>
                <a:latin typeface="Arial"/>
                <a:ea typeface="DejaVu Sans"/>
              </a:rPr>
              <a:t> Sept.</a:t>
            </a:r>
            <a:endParaRPr lang="en-US" sz="1800" b="0" strike="noStrike" spc="-1">
              <a:solidFill>
                <a:srgbClr val="000000"/>
              </a:solidFill>
              <a:uFill>
                <a:solidFill>
                  <a:srgbClr val="FFFFFF"/>
                </a:solidFill>
              </a:uFill>
              <a:latin typeface="Arial"/>
            </a:endParaRPr>
          </a:p>
          <a:p>
            <a:pPr algn="just">
              <a:lnSpc>
                <a:spcPct val="100000"/>
              </a:lnSpc>
            </a:pPr>
            <a:r>
              <a:rPr lang="en-US" sz="1600" b="0" strike="noStrike" spc="-1">
                <a:solidFill>
                  <a:srgbClr val="595959"/>
                </a:solidFill>
                <a:uFill>
                  <a:solidFill>
                    <a:srgbClr val="FFFFFF"/>
                  </a:solidFill>
                </a:uFill>
                <a:latin typeface="Arial"/>
                <a:ea typeface="DejaVu Sans"/>
              </a:rPr>
              <a:t>Two Dst-index mimima: first −142 nT at 01 UT, Sept 8</a:t>
            </a:r>
            <a:r>
              <a:rPr lang="en-US" sz="1600" b="0" strike="noStrike" spc="-1" baseline="101000">
                <a:solidFill>
                  <a:srgbClr val="595959"/>
                </a:solidFill>
                <a:uFill>
                  <a:solidFill>
                    <a:srgbClr val="FFFFFF"/>
                  </a:solidFill>
                </a:uFill>
                <a:latin typeface="Arial"/>
                <a:ea typeface="DejaVu Sans"/>
              </a:rPr>
              <a:t>th</a:t>
            </a:r>
            <a:r>
              <a:rPr lang="en-US" sz="1600" b="0" strike="noStrike" spc="-1">
                <a:solidFill>
                  <a:srgbClr val="595959"/>
                </a:solidFill>
                <a:uFill>
                  <a:solidFill>
                    <a:srgbClr val="FFFFFF"/>
                  </a:solidFill>
                </a:uFill>
                <a:latin typeface="Arial"/>
                <a:ea typeface="DejaVu Sans"/>
              </a:rPr>
              <a:t>, and second −122 nT at 17 UT, Sept 8</a:t>
            </a:r>
            <a:r>
              <a:rPr lang="en-US" sz="1600" b="0" strike="noStrike" spc="-1" baseline="101000">
                <a:solidFill>
                  <a:srgbClr val="595959"/>
                </a:solidFill>
                <a:uFill>
                  <a:solidFill>
                    <a:srgbClr val="FFFFFF"/>
                  </a:solidFill>
                </a:uFill>
                <a:latin typeface="Arial"/>
                <a:ea typeface="DejaVu Sans"/>
              </a:rPr>
              <a:t>th</a:t>
            </a:r>
            <a:r>
              <a:rPr lang="en-US" sz="1600" b="0" strike="noStrike" spc="-1">
                <a:solidFill>
                  <a:srgbClr val="595959"/>
                </a:solidFill>
                <a:uFill>
                  <a:solidFill>
                    <a:srgbClr val="FFFFFF"/>
                  </a:solidFill>
                </a:uFill>
                <a:latin typeface="Arial"/>
                <a:ea typeface="DejaVu Sans"/>
              </a:rPr>
              <a:t> </a:t>
            </a:r>
            <a:endParaRPr lang="en-US" sz="1800" b="0" strike="noStrike" spc="-1">
              <a:solidFill>
                <a:srgbClr val="000000"/>
              </a:solidFill>
              <a:uFill>
                <a:solidFill>
                  <a:srgbClr val="FFFFFF"/>
                </a:solidFill>
              </a:uFill>
              <a:latin typeface="Arial"/>
            </a:endParaRPr>
          </a:p>
        </p:txBody>
      </p:sp>
      <p:pic>
        <p:nvPicPr>
          <p:cNvPr id="86" name="Google Shape;81;p17"/>
          <p:cNvPicPr/>
          <p:nvPr/>
        </p:nvPicPr>
        <p:blipFill>
          <a:blip r:embed="rId2"/>
          <a:srcRect l="2214" r="4308"/>
          <a:stretch/>
        </p:blipFill>
        <p:spPr>
          <a:xfrm>
            <a:off x="5630400" y="122400"/>
            <a:ext cx="3481560" cy="2234520"/>
          </a:xfrm>
          <a:prstGeom prst="rect">
            <a:avLst/>
          </a:prstGeom>
          <a:ln>
            <a:noFill/>
          </a:ln>
        </p:spPr>
      </p:pic>
      <p:pic>
        <p:nvPicPr>
          <p:cNvPr id="87" name="Google Shape;83;p17"/>
          <p:cNvPicPr/>
          <p:nvPr/>
        </p:nvPicPr>
        <p:blipFill>
          <a:blip r:embed="rId3"/>
          <a:stretch/>
        </p:blipFill>
        <p:spPr>
          <a:xfrm>
            <a:off x="5669280" y="2481480"/>
            <a:ext cx="3106800" cy="2329200"/>
          </a:xfrm>
          <a:prstGeom prst="rect">
            <a:avLst/>
          </a:prstGeom>
          <a:ln>
            <a:noFill/>
          </a:ln>
        </p:spPr>
      </p:pic>
      <p:pic>
        <p:nvPicPr>
          <p:cNvPr id="88" name="Google Shape;84;p17"/>
          <p:cNvPicPr/>
          <p:nvPr/>
        </p:nvPicPr>
        <p:blipFill>
          <a:blip r:embed="rId4"/>
          <a:srcRect l="5078" t="10409" r="8905" b="12827"/>
          <a:stretch/>
        </p:blipFill>
        <p:spPr>
          <a:xfrm>
            <a:off x="274320" y="2835360"/>
            <a:ext cx="2650320" cy="1827000"/>
          </a:xfrm>
          <a:prstGeom prst="rect">
            <a:avLst/>
          </a:prstGeom>
          <a:ln>
            <a:noFill/>
          </a:ln>
        </p:spPr>
      </p:pic>
      <p:pic>
        <p:nvPicPr>
          <p:cNvPr id="89" name="Google Shape;210;p33"/>
          <p:cNvPicPr/>
          <p:nvPr/>
        </p:nvPicPr>
        <p:blipFill>
          <a:blip r:embed="rId5"/>
          <a:srcRect l="8925" t="7222" r="48713" b="3555"/>
          <a:stretch/>
        </p:blipFill>
        <p:spPr>
          <a:xfrm>
            <a:off x="3200400" y="2652120"/>
            <a:ext cx="2005920" cy="210132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CustomShape 1"/>
          <p:cNvSpPr/>
          <p:nvPr/>
        </p:nvSpPr>
        <p:spPr>
          <a:xfrm>
            <a:off x="311760" y="1152360"/>
            <a:ext cx="4943160" cy="365040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gn="just">
              <a:lnSpc>
                <a:spcPct val="100000"/>
              </a:lnSpc>
            </a:pPr>
            <a:r>
              <a:rPr lang="en-US" sz="1600" b="0" strike="noStrike" spc="-1">
                <a:solidFill>
                  <a:srgbClr val="595959"/>
                </a:solidFill>
                <a:uFill>
                  <a:solidFill>
                    <a:srgbClr val="FFFFFF"/>
                  </a:solidFill>
                </a:uFill>
                <a:latin typeface="Arial"/>
                <a:ea typeface="Arial"/>
              </a:rPr>
              <a:t>• first time observed in 1965 by D. Muldrew</a:t>
            </a:r>
            <a:endParaRPr lang="en-US" sz="1800" b="0" strike="noStrike" spc="-1">
              <a:solidFill>
                <a:srgbClr val="000000"/>
              </a:solidFill>
              <a:uFill>
                <a:solidFill>
                  <a:srgbClr val="FFFFFF"/>
                </a:solidFill>
              </a:uFill>
              <a:latin typeface="Arial"/>
            </a:endParaRPr>
          </a:p>
          <a:p>
            <a:pPr algn="just">
              <a:lnSpc>
                <a:spcPct val="100000"/>
              </a:lnSpc>
            </a:pPr>
            <a:r>
              <a:rPr lang="en-US" sz="1600" b="0" strike="noStrike" spc="-1">
                <a:solidFill>
                  <a:srgbClr val="595959"/>
                </a:solidFill>
                <a:uFill>
                  <a:solidFill>
                    <a:srgbClr val="FFFFFF"/>
                  </a:solidFill>
                </a:uFill>
                <a:latin typeface="Arial"/>
                <a:ea typeface="Arial"/>
              </a:rPr>
              <a:t>• depleted region of ionospheric plasma typical for the topside ionosphere</a:t>
            </a:r>
            <a:endParaRPr lang="en-US" sz="1800" b="0" strike="noStrike" spc="-1">
              <a:solidFill>
                <a:srgbClr val="000000"/>
              </a:solidFill>
              <a:uFill>
                <a:solidFill>
                  <a:srgbClr val="FFFFFF"/>
                </a:solidFill>
              </a:uFill>
              <a:latin typeface="Arial"/>
            </a:endParaRPr>
          </a:p>
          <a:p>
            <a:pPr algn="just">
              <a:lnSpc>
                <a:spcPct val="100000"/>
              </a:lnSpc>
            </a:pPr>
            <a:r>
              <a:rPr lang="en-US" sz="1600" b="0" strike="noStrike" spc="-1">
                <a:solidFill>
                  <a:srgbClr val="595959"/>
                </a:solidFill>
                <a:uFill>
                  <a:solidFill>
                    <a:srgbClr val="FFFFFF"/>
                  </a:solidFill>
                </a:uFill>
                <a:latin typeface="Arial"/>
                <a:ea typeface="Arial"/>
              </a:rPr>
              <a:t>• strongly dependent on seasonal conditions</a:t>
            </a:r>
            <a:endParaRPr lang="en-US" sz="1800" b="0" strike="noStrike" spc="-1">
              <a:solidFill>
                <a:srgbClr val="000000"/>
              </a:solidFill>
              <a:uFill>
                <a:solidFill>
                  <a:srgbClr val="FFFFFF"/>
                </a:solidFill>
              </a:uFill>
              <a:latin typeface="Arial"/>
            </a:endParaRPr>
          </a:p>
          <a:p>
            <a:pPr algn="just">
              <a:lnSpc>
                <a:spcPct val="100000"/>
              </a:lnSpc>
            </a:pPr>
            <a:r>
              <a:rPr lang="en-US" sz="1600" b="0" strike="noStrike" spc="-1">
                <a:solidFill>
                  <a:srgbClr val="595959"/>
                </a:solidFill>
                <a:uFill>
                  <a:solidFill>
                    <a:srgbClr val="FFFFFF"/>
                  </a:solidFill>
                </a:uFill>
                <a:latin typeface="Arial"/>
                <a:ea typeface="Arial"/>
              </a:rPr>
              <a:t>• mostly night-time phenomenon</a:t>
            </a:r>
            <a:endParaRPr lang="en-US" sz="1800" b="0" strike="noStrike" spc="-1">
              <a:solidFill>
                <a:srgbClr val="000000"/>
              </a:solidFill>
              <a:uFill>
                <a:solidFill>
                  <a:srgbClr val="FFFFFF"/>
                </a:solidFill>
              </a:uFill>
              <a:latin typeface="Arial"/>
            </a:endParaRPr>
          </a:p>
          <a:p>
            <a:pPr algn="just">
              <a:lnSpc>
                <a:spcPct val="100000"/>
              </a:lnSpc>
            </a:pPr>
            <a:r>
              <a:rPr lang="en-US" sz="1600" b="0" strike="noStrike" spc="-1">
                <a:solidFill>
                  <a:srgbClr val="595959"/>
                </a:solidFill>
                <a:uFill>
                  <a:solidFill>
                    <a:srgbClr val="FFFFFF"/>
                  </a:solidFill>
                </a:uFill>
                <a:latin typeface="Arial"/>
                <a:ea typeface="Arial"/>
              </a:rPr>
              <a:t>• characteristic shape, extended in longitudes but narrow in latitudes</a:t>
            </a:r>
            <a:endParaRPr lang="en-US" sz="1800" b="0" strike="noStrike" spc="-1">
              <a:solidFill>
                <a:srgbClr val="000000"/>
              </a:solidFill>
              <a:uFill>
                <a:solidFill>
                  <a:srgbClr val="FFFFFF"/>
                </a:solidFill>
              </a:uFill>
              <a:latin typeface="Arial"/>
            </a:endParaRPr>
          </a:p>
          <a:p>
            <a:pPr algn="just">
              <a:lnSpc>
                <a:spcPct val="100000"/>
              </a:lnSpc>
            </a:pPr>
            <a:r>
              <a:rPr lang="en-US" sz="1600" b="0" strike="noStrike" spc="-1">
                <a:solidFill>
                  <a:srgbClr val="595959"/>
                </a:solidFill>
                <a:uFill>
                  <a:solidFill>
                    <a:srgbClr val="FFFFFF"/>
                  </a:solidFill>
                </a:uFill>
                <a:latin typeface="Arial"/>
                <a:ea typeface="Arial"/>
              </a:rPr>
              <a:t>• storm-phase dependent structure, very sensitive for geomagnetic conditions</a:t>
            </a:r>
            <a:endParaRPr lang="en-US" sz="1800" b="0" strike="noStrike" spc="-1">
              <a:solidFill>
                <a:srgbClr val="000000"/>
              </a:solidFill>
              <a:uFill>
                <a:solidFill>
                  <a:srgbClr val="FFFFFF"/>
                </a:solidFill>
              </a:uFill>
              <a:latin typeface="Arial"/>
            </a:endParaRPr>
          </a:p>
          <a:p>
            <a:pPr algn="just">
              <a:lnSpc>
                <a:spcPct val="100000"/>
              </a:lnSpc>
            </a:pPr>
            <a:r>
              <a:rPr lang="en-US" sz="1600" b="0" strike="noStrike" spc="-1">
                <a:solidFill>
                  <a:srgbClr val="595959"/>
                </a:solidFill>
                <a:uFill>
                  <a:solidFill>
                    <a:srgbClr val="FFFFFF"/>
                  </a:solidFill>
                </a:uFill>
                <a:latin typeface="Arial"/>
                <a:ea typeface="Arial"/>
              </a:rPr>
              <a:t>• formation mechanism: stagnation model</a:t>
            </a:r>
            <a:endParaRPr lang="en-US" sz="1800" b="0" strike="noStrike" spc="-1">
              <a:solidFill>
                <a:srgbClr val="000000"/>
              </a:solidFill>
              <a:uFill>
                <a:solidFill>
                  <a:srgbClr val="FFFFFF"/>
                </a:solidFill>
              </a:uFill>
              <a:latin typeface="Arial"/>
            </a:endParaRPr>
          </a:p>
          <a:p>
            <a:pPr algn="just">
              <a:lnSpc>
                <a:spcPct val="100000"/>
              </a:lnSpc>
            </a:pPr>
            <a:r>
              <a:rPr lang="en-US" sz="1600" b="0" strike="noStrike" spc="-1">
                <a:solidFill>
                  <a:srgbClr val="595959"/>
                </a:solidFill>
                <a:uFill>
                  <a:solidFill>
                    <a:srgbClr val="FFFFFF"/>
                  </a:solidFill>
                </a:uFill>
                <a:latin typeface="Arial"/>
                <a:ea typeface="Arial"/>
              </a:rPr>
              <a:t>• its variability strongly affects the propagation of different natural and artificial signals</a:t>
            </a:r>
            <a:endParaRPr lang="en-US" sz="1800" b="0" strike="noStrike" spc="-1">
              <a:solidFill>
                <a:srgbClr val="000000"/>
              </a:solidFill>
              <a:uFill>
                <a:solidFill>
                  <a:srgbClr val="FFFFFF"/>
                </a:solidFill>
              </a:uFill>
              <a:latin typeface="Arial"/>
            </a:endParaRPr>
          </a:p>
        </p:txBody>
      </p:sp>
      <p:pic>
        <p:nvPicPr>
          <p:cNvPr id="91" name="Google Shape;90;p18"/>
          <p:cNvPicPr/>
          <p:nvPr/>
        </p:nvPicPr>
        <p:blipFill>
          <a:blip r:embed="rId3"/>
          <a:stretch/>
        </p:blipFill>
        <p:spPr>
          <a:xfrm>
            <a:off x="5601240" y="444960"/>
            <a:ext cx="2670120" cy="3817800"/>
          </a:xfrm>
          <a:prstGeom prst="rect">
            <a:avLst/>
          </a:prstGeom>
          <a:ln>
            <a:noFill/>
          </a:ln>
        </p:spPr>
      </p:pic>
      <p:sp>
        <p:nvSpPr>
          <p:cNvPr id="92" name="CustomShape 2"/>
          <p:cNvSpPr/>
          <p:nvPr/>
        </p:nvSpPr>
        <p:spPr>
          <a:xfrm>
            <a:off x="5036760" y="4266000"/>
            <a:ext cx="3792240" cy="65304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nchor="ctr"/>
          <a:lstStyle/>
          <a:p>
            <a:pPr>
              <a:lnSpc>
                <a:spcPct val="100000"/>
              </a:lnSpc>
            </a:pPr>
            <a:r>
              <a:rPr lang="en-US" sz="1200" b="0" strike="noStrike" spc="-1">
                <a:solidFill>
                  <a:srgbClr val="595959"/>
                </a:solidFill>
                <a:uFill>
                  <a:solidFill>
                    <a:srgbClr val="FFFFFF"/>
                  </a:solidFill>
                </a:uFill>
                <a:latin typeface="Arial"/>
                <a:ea typeface="Arial"/>
              </a:rPr>
              <a:t>Figure: The main ionospheric trough seen from DEMETER data. Top: electron density, middle: electron temperature, bottom: energy flux.</a:t>
            </a:r>
            <a:endParaRPr lang="en-US" sz="1800" b="0" strike="noStrike" spc="-1">
              <a:solidFill>
                <a:srgbClr val="000000"/>
              </a:solidFill>
              <a:uFill>
                <a:solidFill>
                  <a:srgbClr val="FFFFFF"/>
                </a:solidFill>
              </a:uFill>
              <a:latin typeface="Arial"/>
            </a:endParaRPr>
          </a:p>
        </p:txBody>
      </p:sp>
      <p:sp>
        <p:nvSpPr>
          <p:cNvPr id="93" name="CustomShape 3"/>
          <p:cNvSpPr/>
          <p:nvPr/>
        </p:nvSpPr>
        <p:spPr>
          <a:xfrm>
            <a:off x="311760" y="444960"/>
            <a:ext cx="8517240" cy="56952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nSpc>
                <a:spcPct val="100000"/>
              </a:lnSpc>
            </a:pPr>
            <a:r>
              <a:rPr lang="en-US" sz="2200" b="0" strike="noStrike" spc="-1">
                <a:solidFill>
                  <a:srgbClr val="595959"/>
                </a:solidFill>
                <a:uFill>
                  <a:solidFill>
                    <a:srgbClr val="FFFFFF"/>
                  </a:solidFill>
                </a:uFill>
                <a:latin typeface="Arial"/>
                <a:ea typeface="Arial"/>
              </a:rPr>
              <a:t>The main </a:t>
            </a:r>
            <a:r>
              <a:rPr lang="en-US" sz="2400" b="0" strike="noStrike" spc="-1">
                <a:solidFill>
                  <a:srgbClr val="595959"/>
                </a:solidFill>
                <a:uFill>
                  <a:solidFill>
                    <a:srgbClr val="FFFFFF"/>
                  </a:solidFill>
                </a:uFill>
                <a:latin typeface="Arial"/>
                <a:ea typeface="Arial"/>
              </a:rPr>
              <a:t>ionospheric</a:t>
            </a:r>
            <a:r>
              <a:rPr lang="en-US" sz="2200" b="0" strike="noStrike" spc="-1">
                <a:solidFill>
                  <a:srgbClr val="595959"/>
                </a:solidFill>
                <a:uFill>
                  <a:solidFill>
                    <a:srgbClr val="FFFFFF"/>
                  </a:solidFill>
                </a:uFill>
                <a:latin typeface="Arial"/>
                <a:ea typeface="Arial"/>
              </a:rPr>
              <a:t> trough</a:t>
            </a:r>
            <a:endParaRPr lang="en-US"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Obraz 93"/>
          <p:cNvPicPr/>
          <p:nvPr/>
        </p:nvPicPr>
        <p:blipFill>
          <a:blip r:embed="rId2"/>
          <a:srcRect l="6685" t="8312" r="6534" b="4577"/>
          <a:stretch/>
        </p:blipFill>
        <p:spPr>
          <a:xfrm>
            <a:off x="182880" y="914400"/>
            <a:ext cx="5941440" cy="4099680"/>
          </a:xfrm>
          <a:prstGeom prst="rect">
            <a:avLst/>
          </a:prstGeom>
          <a:ln>
            <a:noFill/>
          </a:ln>
        </p:spPr>
      </p:pic>
      <p:sp>
        <p:nvSpPr>
          <p:cNvPr id="95" name="CustomShape 1"/>
          <p:cNvSpPr/>
          <p:nvPr/>
        </p:nvSpPr>
        <p:spPr>
          <a:xfrm>
            <a:off x="292680" y="322200"/>
            <a:ext cx="8517240" cy="56952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nSpc>
                <a:spcPct val="100000"/>
              </a:lnSpc>
            </a:pPr>
            <a:r>
              <a:rPr lang="en-US" sz="2200" b="0" strike="noStrike" spc="-1">
                <a:solidFill>
                  <a:srgbClr val="595959"/>
                </a:solidFill>
                <a:uFill>
                  <a:solidFill>
                    <a:srgbClr val="FFFFFF"/>
                  </a:solidFill>
                </a:uFill>
                <a:latin typeface="Arial"/>
                <a:ea typeface="Arial"/>
              </a:rPr>
              <a:t>The main ionospheric trough position</a:t>
            </a:r>
            <a:endParaRPr lang="en-US" sz="1800" b="0" strike="noStrike" spc="-1">
              <a:solidFill>
                <a:srgbClr val="000000"/>
              </a:solidFill>
              <a:uFill>
                <a:solidFill>
                  <a:srgbClr val="FFFFFF"/>
                </a:solidFill>
              </a:uFill>
              <a:latin typeface="Arial"/>
            </a:endParaRPr>
          </a:p>
        </p:txBody>
      </p:sp>
      <p:sp>
        <p:nvSpPr>
          <p:cNvPr id="96" name="CustomShape 2"/>
          <p:cNvSpPr/>
          <p:nvPr/>
        </p:nvSpPr>
        <p:spPr>
          <a:xfrm>
            <a:off x="6126120" y="1097280"/>
            <a:ext cx="2650320" cy="144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600" b="0" strike="noStrike" spc="-1">
                <a:solidFill>
                  <a:srgbClr val="595959"/>
                </a:solidFill>
                <a:uFill>
                  <a:solidFill>
                    <a:srgbClr val="FFFFFF"/>
                  </a:solidFill>
                </a:uFill>
                <a:latin typeface="Arial"/>
                <a:ea typeface="Arial"/>
              </a:rPr>
              <a:t>SWARM mission – constellation of 3 satellites sun-synchronous, altitude 450 and 550 km.</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a:p>
            <a:pPr>
              <a:lnSpc>
                <a:spcPct val="100000"/>
              </a:lnSpc>
            </a:pPr>
            <a:r>
              <a:rPr lang="en-US" sz="1600" b="0" strike="noStrike" spc="-1">
                <a:solidFill>
                  <a:srgbClr val="595959"/>
                </a:solidFill>
                <a:uFill>
                  <a:solidFill>
                    <a:srgbClr val="FFFFFF"/>
                  </a:solidFill>
                </a:uFill>
                <a:latin typeface="Arial"/>
                <a:ea typeface="Arial"/>
              </a:rPr>
              <a:t>In the time of Sept 2017 storm the satellites crossed the pre- and post-midnight LT sectors.</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a:p>
            <a:pPr>
              <a:lnSpc>
                <a:spcPct val="100000"/>
              </a:lnSpc>
            </a:pPr>
            <a:r>
              <a:rPr lang="en-US" sz="1600" b="0" strike="noStrike" spc="-1">
                <a:solidFill>
                  <a:srgbClr val="595959"/>
                </a:solidFill>
                <a:uFill>
                  <a:solidFill>
                    <a:srgbClr val="FFFFFF"/>
                  </a:solidFill>
                </a:uFill>
                <a:latin typeface="Arial"/>
                <a:ea typeface="Arial"/>
              </a:rPr>
              <a:t> </a:t>
            </a:r>
            <a:endParaRPr lang="en-US"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CustomShape 1"/>
          <p:cNvSpPr/>
          <p:nvPr/>
        </p:nvSpPr>
        <p:spPr>
          <a:xfrm>
            <a:off x="311760" y="444960"/>
            <a:ext cx="8517240" cy="56952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nSpc>
                <a:spcPct val="100000"/>
              </a:lnSpc>
            </a:pPr>
            <a:r>
              <a:rPr lang="en-US" sz="2200" b="0" strike="noStrike" spc="-1">
                <a:solidFill>
                  <a:srgbClr val="595959"/>
                </a:solidFill>
                <a:uFill>
                  <a:solidFill>
                    <a:srgbClr val="FFFFFF"/>
                  </a:solidFill>
                </a:uFill>
                <a:latin typeface="Arial"/>
                <a:ea typeface="Arial"/>
              </a:rPr>
              <a:t>The main ionospheric trough position 04.09.2017</a:t>
            </a:r>
            <a:endParaRPr lang="en-US" sz="1800" b="0" strike="noStrike" spc="-1">
              <a:solidFill>
                <a:srgbClr val="000000"/>
              </a:solidFill>
              <a:uFill>
                <a:solidFill>
                  <a:srgbClr val="FFFFFF"/>
                </a:solidFill>
              </a:uFill>
              <a:latin typeface="Arial"/>
            </a:endParaRPr>
          </a:p>
        </p:txBody>
      </p:sp>
      <p:sp>
        <p:nvSpPr>
          <p:cNvPr id="98" name="CustomShape 2"/>
          <p:cNvSpPr/>
          <p:nvPr/>
        </p:nvSpPr>
        <p:spPr>
          <a:xfrm>
            <a:off x="311760" y="1152360"/>
            <a:ext cx="8517240" cy="3413160"/>
          </a:xfrm>
          <a:prstGeom prst="rect">
            <a:avLst/>
          </a:prstGeom>
          <a:noFill/>
          <a:ln>
            <a:noFill/>
          </a:ln>
        </p:spPr>
        <p:style>
          <a:lnRef idx="0">
            <a:scrgbClr r="0" g="0" b="0"/>
          </a:lnRef>
          <a:fillRef idx="0">
            <a:scrgbClr r="0" g="0" b="0"/>
          </a:fillRef>
          <a:effectRef idx="0">
            <a:scrgbClr r="0" g="0" b="0"/>
          </a:effectRef>
          <a:fontRef idx="minor"/>
        </p:style>
      </p:sp>
      <p:pic>
        <p:nvPicPr>
          <p:cNvPr id="99" name="Obraz 3"/>
          <p:cNvPicPr/>
          <p:nvPr/>
        </p:nvPicPr>
        <p:blipFill>
          <a:blip r:embed="rId2"/>
          <a:stretch/>
        </p:blipFill>
        <p:spPr>
          <a:xfrm>
            <a:off x="0" y="1363320"/>
            <a:ext cx="9143280" cy="2416320"/>
          </a:xfrm>
          <a:prstGeom prst="rect">
            <a:avLst/>
          </a:prstGeom>
          <a:ln>
            <a:noFill/>
          </a:ln>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49987"/>
            <a:ext cx="9144000" cy="2643526"/>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CustomShape 1"/>
          <p:cNvSpPr/>
          <p:nvPr/>
        </p:nvSpPr>
        <p:spPr>
          <a:xfrm>
            <a:off x="311760" y="444960"/>
            <a:ext cx="8517240" cy="569520"/>
          </a:xfrm>
          <a:prstGeom prst="rect">
            <a:avLst/>
          </a:prstGeom>
          <a:noFill/>
          <a:ln>
            <a:noFill/>
          </a:ln>
        </p:spPr>
        <p:style>
          <a:lnRef idx="0">
            <a:scrgbClr r="0" g="0" b="0"/>
          </a:lnRef>
          <a:fillRef idx="0">
            <a:scrgbClr r="0" g="0" b="0"/>
          </a:fillRef>
          <a:effectRef idx="0">
            <a:scrgbClr r="0" g="0" b="0"/>
          </a:effectRef>
          <a:fontRef idx="minor"/>
        </p:style>
      </p:sp>
      <p:sp>
        <p:nvSpPr>
          <p:cNvPr id="101" name="CustomShape 2"/>
          <p:cNvSpPr/>
          <p:nvPr/>
        </p:nvSpPr>
        <p:spPr>
          <a:xfrm>
            <a:off x="311760" y="1152360"/>
            <a:ext cx="8517240" cy="3413160"/>
          </a:xfrm>
          <a:prstGeom prst="rect">
            <a:avLst/>
          </a:prstGeom>
          <a:noFill/>
          <a:ln>
            <a:noFill/>
          </a:ln>
        </p:spPr>
        <p:style>
          <a:lnRef idx="0">
            <a:scrgbClr r="0" g="0" b="0"/>
          </a:lnRef>
          <a:fillRef idx="0">
            <a:scrgbClr r="0" g="0" b="0"/>
          </a:fillRef>
          <a:effectRef idx="0">
            <a:scrgbClr r="0" g="0" b="0"/>
          </a:effectRef>
          <a:fontRef idx="minor"/>
        </p:style>
      </p:sp>
      <p:sp>
        <p:nvSpPr>
          <p:cNvPr id="102" name="CustomShape 3"/>
          <p:cNvSpPr/>
          <p:nvPr/>
        </p:nvSpPr>
        <p:spPr>
          <a:xfrm>
            <a:off x="311760" y="444960"/>
            <a:ext cx="8517240" cy="56952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nSpc>
                <a:spcPct val="100000"/>
              </a:lnSpc>
            </a:pPr>
            <a:r>
              <a:rPr lang="en-US" sz="2200" b="0" strike="noStrike" spc="-1">
                <a:solidFill>
                  <a:srgbClr val="595959"/>
                </a:solidFill>
                <a:uFill>
                  <a:solidFill>
                    <a:srgbClr val="FFFFFF"/>
                  </a:solidFill>
                </a:uFill>
                <a:latin typeface="Arial"/>
                <a:ea typeface="DejaVu Sans"/>
              </a:rPr>
              <a:t>Main ionospheric trough position 07.09.2017</a:t>
            </a:r>
            <a:endParaRPr lang="en-US" sz="1800" b="0" strike="noStrike" spc="-1">
              <a:solidFill>
                <a:srgbClr val="000000"/>
              </a:solidFill>
              <a:uFill>
                <a:solidFill>
                  <a:srgbClr val="FFFFFF"/>
                </a:solidFill>
              </a:uFill>
              <a:latin typeface="Arial"/>
            </a:endParaRPr>
          </a:p>
        </p:txBody>
      </p:sp>
      <p:pic>
        <p:nvPicPr>
          <p:cNvPr id="103" name="Obraz 102"/>
          <p:cNvPicPr/>
          <p:nvPr/>
        </p:nvPicPr>
        <p:blipFill>
          <a:blip r:embed="rId2"/>
          <a:stretch/>
        </p:blipFill>
        <p:spPr>
          <a:xfrm>
            <a:off x="360" y="1463040"/>
            <a:ext cx="9142920" cy="241560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 name="Picture 103"/>
          <p:cNvPicPr/>
          <p:nvPr/>
        </p:nvPicPr>
        <p:blipFill>
          <a:blip r:embed="rId2"/>
          <a:srcRect l="6777" t="8968" r="6442" b="5697"/>
          <a:stretch/>
        </p:blipFill>
        <p:spPr>
          <a:xfrm>
            <a:off x="182880" y="1737360"/>
            <a:ext cx="4328280" cy="2926080"/>
          </a:xfrm>
          <a:prstGeom prst="rect">
            <a:avLst/>
          </a:prstGeom>
          <a:ln>
            <a:noFill/>
          </a:ln>
        </p:spPr>
      </p:pic>
      <p:pic>
        <p:nvPicPr>
          <p:cNvPr id="105" name="Picture 104"/>
          <p:cNvPicPr/>
          <p:nvPr/>
        </p:nvPicPr>
        <p:blipFill>
          <a:blip r:embed="rId3"/>
          <a:srcRect l="6777" t="5415" r="6442" b="3917"/>
          <a:stretch/>
        </p:blipFill>
        <p:spPr>
          <a:xfrm>
            <a:off x="4444560" y="1641960"/>
            <a:ext cx="4333680" cy="3112920"/>
          </a:xfrm>
          <a:prstGeom prst="rect">
            <a:avLst/>
          </a:prstGeom>
          <a:ln>
            <a:noFill/>
          </a:ln>
        </p:spPr>
      </p:pic>
      <p:sp>
        <p:nvSpPr>
          <p:cNvPr id="106" name="CustomShape 1"/>
          <p:cNvSpPr/>
          <p:nvPr/>
        </p:nvSpPr>
        <p:spPr>
          <a:xfrm>
            <a:off x="311760" y="444960"/>
            <a:ext cx="8517240" cy="569520"/>
          </a:xfrm>
          <a:prstGeom prst="rect">
            <a:avLst/>
          </a:prstGeom>
          <a:noFill/>
          <a:ln>
            <a:noFill/>
          </a:ln>
        </p:spPr>
        <p:style>
          <a:lnRef idx="0">
            <a:scrgbClr r="0" g="0" b="0"/>
          </a:lnRef>
          <a:fillRef idx="0">
            <a:scrgbClr r="0" g="0" b="0"/>
          </a:fillRef>
          <a:effectRef idx="0">
            <a:scrgbClr r="0" g="0" b="0"/>
          </a:effectRef>
          <a:fontRef idx="minor"/>
        </p:style>
        <p:txBody>
          <a:bodyPr lIns="90000" tIns="91440" rIns="90000" bIns="91440"/>
          <a:lstStyle/>
          <a:p>
            <a:pPr>
              <a:lnSpc>
                <a:spcPct val="100000"/>
              </a:lnSpc>
            </a:pPr>
            <a:r>
              <a:rPr lang="en-US" sz="2200" b="0" strike="noStrike" spc="-1">
                <a:solidFill>
                  <a:srgbClr val="595959"/>
                </a:solidFill>
                <a:uFill>
                  <a:solidFill>
                    <a:srgbClr val="FFFFFF"/>
                  </a:solidFill>
                </a:uFill>
                <a:latin typeface="Arial"/>
                <a:ea typeface="DejaVu Sans"/>
              </a:rPr>
              <a:t>Main ionospheric trough position 07.09.2017</a:t>
            </a:r>
            <a:endParaRPr lang="en-US" sz="1800" b="0" strike="noStrike" spc="-1">
              <a:solidFill>
                <a:srgbClr val="000000"/>
              </a:solidFill>
              <a:uFill>
                <a:solidFill>
                  <a:srgbClr val="FFFFFF"/>
                </a:solidFill>
              </a:uFill>
              <a:latin typeface="Arial"/>
            </a:endParaRPr>
          </a:p>
        </p:txBody>
      </p:sp>
      <p:sp>
        <p:nvSpPr>
          <p:cNvPr id="107" name="TextShape 2"/>
          <p:cNvSpPr txBox="1"/>
          <p:nvPr/>
        </p:nvSpPr>
        <p:spPr>
          <a:xfrm>
            <a:off x="457200" y="1188000"/>
            <a:ext cx="2375280" cy="275040"/>
          </a:xfrm>
          <a:prstGeom prst="rect">
            <a:avLst/>
          </a:prstGeom>
          <a:noFill/>
          <a:ln>
            <a:noFill/>
          </a:ln>
        </p:spPr>
        <p:txBody>
          <a:bodyPr lIns="90000" tIns="45000" rIns="90000" bIns="45000"/>
          <a:lstStyle/>
          <a:p>
            <a:pPr>
              <a:lnSpc>
                <a:spcPct val="100000"/>
              </a:lnSpc>
            </a:pPr>
            <a:r>
              <a:rPr lang="en-US" sz="1300" b="0" strike="noStrike" spc="-1">
                <a:solidFill>
                  <a:srgbClr val="595959"/>
                </a:solidFill>
                <a:uFill>
                  <a:solidFill>
                    <a:srgbClr val="FFFFFF"/>
                  </a:solidFill>
                </a:uFill>
                <a:latin typeface="Arial"/>
                <a:ea typeface="DejaVu Sans"/>
              </a:rPr>
              <a:t>~ 20:45 UT, Bz change &lt; -8nT</a:t>
            </a:r>
            <a:endParaRPr lang="en-US"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1280</TotalTime>
  <Words>673</Words>
  <Application>Microsoft Office PowerPoint</Application>
  <PresentationFormat>On-screen Show (16:9)</PresentationFormat>
  <Paragraphs>71</Paragraphs>
  <Slides>17</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17</vt:i4>
      </vt:variant>
    </vt:vector>
  </HeadingPairs>
  <TitlesOfParts>
    <vt:vector size="24" baseType="lpstr">
      <vt:lpstr>Arial</vt:lpstr>
      <vt:lpstr>DejaVu Sans</vt:lpstr>
      <vt:lpstr>Symbol</vt:lpstr>
      <vt:lpstr>Times New Roman</vt:lpstr>
      <vt:lpstr>Wingdings</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subject/>
  <dc:creator/>
  <dc:description/>
  <cp:lastModifiedBy>Bisi, Mario (STFC,RAL,RALSP)</cp:lastModifiedBy>
  <cp:revision>40</cp:revision>
  <dcterms:modified xsi:type="dcterms:W3CDTF">2019-07-15T11:47:02Z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1</vt:i4>
  </property>
  <property fmtid="{D5CDD505-2E9C-101B-9397-08002B2CF9AE}" pid="8" name="PresentationFormat">
    <vt:lpwstr>Pokaz na ekranie (16:9)</vt:lpwstr>
  </property>
  <property fmtid="{D5CDD505-2E9C-101B-9397-08002B2CF9AE}" pid="9" name="ScaleCrop">
    <vt:bool>false</vt:bool>
  </property>
  <property fmtid="{D5CDD505-2E9C-101B-9397-08002B2CF9AE}" pid="10" name="ShareDoc">
    <vt:bool>false</vt:bool>
  </property>
  <property fmtid="{D5CDD505-2E9C-101B-9397-08002B2CF9AE}" pid="11" name="Slides">
    <vt:i4>16</vt:i4>
  </property>
</Properties>
</file>