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57" r:id="rId3"/>
    <p:sldId id="258" r:id="rId4"/>
    <p:sldId id="270" r:id="rId5"/>
    <p:sldId id="272" r:id="rId6"/>
    <p:sldId id="259" r:id="rId7"/>
    <p:sldId id="260" r:id="rId8"/>
    <p:sldId id="264" r:id="rId9"/>
    <p:sldId id="265" r:id="rId10"/>
    <p:sldId id="263" r:id="rId11"/>
    <p:sldId id="273" r:id="rId12"/>
    <p:sldId id="268" r:id="rId13"/>
    <p:sldId id="267" r:id="rId14"/>
    <p:sldId id="266" r:id="rId15"/>
    <p:sldId id="261" r:id="rId16"/>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3256" autoAdjust="0"/>
  </p:normalViewPr>
  <p:slideViewPr>
    <p:cSldViewPr snapToGrid="0">
      <p:cViewPr>
        <p:scale>
          <a:sx n="200" d="100"/>
          <a:sy n="200" d="100"/>
        </p:scale>
        <p:origin x="-4218" y="-960"/>
      </p:cViewPr>
      <p:guideLst/>
    </p:cSldViewPr>
  </p:slid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26185-C98C-497F-81DB-A7B9D7693A6A}" type="datetimeFigureOut">
              <a:rPr lang="it-IT" smtClean="0"/>
              <a:t>15/07/2019</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5DD67-312B-429F-81F2-BA5B5D57A701}" type="slidenum">
              <a:rPr lang="it-IT" smtClean="0"/>
              <a:t>‹N›</a:t>
            </a:fld>
            <a:endParaRPr lang="it-IT"/>
          </a:p>
        </p:txBody>
      </p:sp>
    </p:spTree>
    <p:extLst>
      <p:ext uri="{BB962C8B-B14F-4D97-AF65-F5344CB8AC3E}">
        <p14:creationId xmlns:p14="http://schemas.microsoft.com/office/powerpoint/2010/main" val="1889874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Besides the traditional observation by the </a:t>
            </a:r>
            <a:r>
              <a:rPr lang="en-US" dirty="0" err="1" smtClean="0"/>
              <a:t>ionosondes</a:t>
            </a:r>
            <a:r>
              <a:rPr lang="en-US" dirty="0" smtClean="0"/>
              <a:t> started in the ‘30s, INGV performs measurement of the ionosphere through GNSS ground-based receivers since 2003. The stations are located in the Mediterranean area, at high and low latitudes all over the world, allowing a global description of the ionospheric plasma reconstructed through a regional assessment. Furthermore, thanks to its international collaborations with academic entities from European and extra-European Countries, such as Brazil, South Africa, USA, Canada and South-East Asia, INGV has access to additional ground-based and satellite data. </a:t>
            </a:r>
          </a:p>
          <a:p>
            <a:endParaRPr lang="en-US" dirty="0" smtClean="0"/>
          </a:p>
          <a:p>
            <a:r>
              <a:rPr lang="en-US" dirty="0" smtClean="0"/>
              <a:t>The measurements are </a:t>
            </a:r>
            <a:r>
              <a:rPr lang="en-US" dirty="0" err="1" smtClean="0"/>
              <a:t>analysed</a:t>
            </a:r>
            <a:r>
              <a:rPr lang="en-US" dirty="0" smtClean="0"/>
              <a:t> by means of different approaches to derive information on the effects of the solar wind-magnetosphere-ionosphere interplay in terms of formation and evolution of ionospheric irregularities. The ionosphere is considered irregular when its electron density is unevenly distributed, presenting regions of depleted or enhanced density, termed irregularities. The study of the irregularities is necessarily based on a multi-instruments and multi-disciplinary approach, leveraging on in-situ (from satellites and rockets) and ground-based data providing information on the Sun, the solar wind, the magnetosphere, the ionosphere. Where the data are scarce, or completely missing, the use of theoretical and semi-empirical models can support the investigation. INGV developed good skills in this framework, contributing to advance the understanding of physical mechanisms triggering the electron density gradients, the scintillations, the ionospheric absorption, the positive/negative ionospheric storms, the travelling ionospheric disturbances. </a:t>
            </a:r>
          </a:p>
          <a:p>
            <a:endParaRPr lang="en-US" dirty="0" smtClean="0"/>
          </a:p>
          <a:p>
            <a:r>
              <a:rPr lang="en-US" dirty="0" smtClean="0"/>
              <a:t>This presentation will give an overview of the capabilities recently reached in probing, modelling and investigating the ionospheric irregularities, causing scintillation, at global and regional scale as a matter of discussion and further collaboration with the audience.</a:t>
            </a:r>
          </a:p>
          <a:p>
            <a:endParaRPr lang="it-IT" dirty="0"/>
          </a:p>
        </p:txBody>
      </p:sp>
      <p:sp>
        <p:nvSpPr>
          <p:cNvPr id="4" name="Segnaposto numero diapositiva 3"/>
          <p:cNvSpPr>
            <a:spLocks noGrp="1"/>
          </p:cNvSpPr>
          <p:nvPr>
            <p:ph type="sldNum" sz="quarter" idx="10"/>
          </p:nvPr>
        </p:nvSpPr>
        <p:spPr/>
        <p:txBody>
          <a:bodyPr/>
          <a:lstStyle/>
          <a:p>
            <a:fld id="{B115DD67-312B-429F-81F2-BA5B5D57A701}" type="slidenum">
              <a:rPr lang="it-IT" smtClean="0"/>
              <a:t>1</a:t>
            </a:fld>
            <a:endParaRPr lang="it-IT"/>
          </a:p>
        </p:txBody>
      </p:sp>
    </p:spTree>
    <p:extLst>
      <p:ext uri="{BB962C8B-B14F-4D97-AF65-F5344CB8AC3E}">
        <p14:creationId xmlns:p14="http://schemas.microsoft.com/office/powerpoint/2010/main" val="1048829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115DD67-312B-429F-81F2-BA5B5D57A701}" type="slidenum">
              <a:rPr lang="it-IT" smtClean="0"/>
              <a:t>2</a:t>
            </a:fld>
            <a:endParaRPr lang="it-IT"/>
          </a:p>
        </p:txBody>
      </p:sp>
    </p:spTree>
    <p:extLst>
      <p:ext uri="{BB962C8B-B14F-4D97-AF65-F5344CB8AC3E}">
        <p14:creationId xmlns:p14="http://schemas.microsoft.com/office/powerpoint/2010/main" val="115225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DD67-312B-429F-81F2-BA5B5D57A70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369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-quarta immagine bianca con 3 stazioni?</a:t>
            </a:r>
          </a:p>
          <a:p>
            <a:r>
              <a:rPr lang="it-IT" dirty="0"/>
              <a:t>-TEC data ci vuole?</a:t>
            </a:r>
          </a:p>
          <a:p>
            <a:r>
              <a:rPr lang="it-IT" dirty="0"/>
              <a:t>-</a:t>
            </a:r>
            <a:endParaRPr lang="en-US"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15DD67-312B-429F-81F2-BA5B5D57A70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239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B115DD67-312B-429F-81F2-BA5B5D57A701}" type="slidenum">
              <a:rPr lang="it-IT" smtClean="0"/>
              <a:t>6</a:t>
            </a:fld>
            <a:endParaRPr lang="it-IT"/>
          </a:p>
        </p:txBody>
      </p:sp>
    </p:spTree>
    <p:extLst>
      <p:ext uri="{BB962C8B-B14F-4D97-AF65-F5344CB8AC3E}">
        <p14:creationId xmlns:p14="http://schemas.microsoft.com/office/powerpoint/2010/main" val="217094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Testo eliminato:</a:t>
            </a:r>
          </a:p>
          <a:p>
            <a:pPr marL="285750" indent="-285750">
              <a:buFont typeface="Arial" panose="020B0604020202020204" pitchFamily="34" charset="0"/>
              <a:buChar char="•"/>
            </a:pPr>
            <a:r>
              <a:rPr lang="it-IT" sz="1200" dirty="0" smtClean="0">
                <a:solidFill>
                  <a:srgbClr val="7030A0"/>
                </a:solidFill>
              </a:rPr>
              <a:t>INGV </a:t>
            </a:r>
            <a:r>
              <a:rPr lang="it-IT" sz="1200" dirty="0" err="1" smtClean="0">
                <a:solidFill>
                  <a:srgbClr val="7030A0"/>
                </a:solidFill>
              </a:rPr>
              <a:t>has</a:t>
            </a:r>
            <a:r>
              <a:rPr lang="it-IT" sz="1200" dirty="0" smtClean="0">
                <a:solidFill>
                  <a:srgbClr val="7030A0"/>
                </a:solidFill>
              </a:rPr>
              <a:t> a long </a:t>
            </a:r>
            <a:r>
              <a:rPr lang="it-IT" sz="1200" dirty="0" err="1" smtClean="0">
                <a:solidFill>
                  <a:srgbClr val="7030A0"/>
                </a:solidFill>
              </a:rPr>
              <a:t>experience</a:t>
            </a:r>
            <a:r>
              <a:rPr lang="it-IT" sz="1200" dirty="0" smtClean="0">
                <a:solidFill>
                  <a:srgbClr val="7030A0"/>
                </a:solidFill>
              </a:rPr>
              <a:t> in </a:t>
            </a:r>
            <a:r>
              <a:rPr lang="it-IT" sz="1200" dirty="0" err="1" smtClean="0">
                <a:solidFill>
                  <a:srgbClr val="7030A0"/>
                </a:solidFill>
              </a:rPr>
              <a:t>installing</a:t>
            </a:r>
            <a:r>
              <a:rPr lang="it-IT" sz="1200" dirty="0" smtClean="0">
                <a:solidFill>
                  <a:srgbClr val="7030A0"/>
                </a:solidFill>
              </a:rPr>
              <a:t> and </a:t>
            </a:r>
            <a:r>
              <a:rPr lang="it-IT" sz="1200" dirty="0" err="1" smtClean="0">
                <a:solidFill>
                  <a:srgbClr val="7030A0"/>
                </a:solidFill>
              </a:rPr>
              <a:t>managing</a:t>
            </a:r>
            <a:r>
              <a:rPr lang="it-IT" sz="1200" dirty="0" smtClean="0">
                <a:solidFill>
                  <a:srgbClr val="7030A0"/>
                </a:solidFill>
              </a:rPr>
              <a:t> GNSS </a:t>
            </a:r>
            <a:r>
              <a:rPr lang="it-IT" sz="1200" dirty="0" err="1" smtClean="0">
                <a:solidFill>
                  <a:srgbClr val="7030A0"/>
                </a:solidFill>
              </a:rPr>
              <a:t>scintillation</a:t>
            </a:r>
            <a:r>
              <a:rPr lang="it-IT" sz="1200" dirty="0" smtClean="0">
                <a:solidFill>
                  <a:srgbClr val="7030A0"/>
                </a:solidFill>
              </a:rPr>
              <a:t> network, </a:t>
            </a:r>
            <a:r>
              <a:rPr lang="it-IT" sz="1200" dirty="0" err="1" smtClean="0">
                <a:solidFill>
                  <a:srgbClr val="7030A0"/>
                </a:solidFill>
              </a:rPr>
              <a:t>often</a:t>
            </a:r>
            <a:r>
              <a:rPr lang="it-IT" sz="1200" dirty="0" smtClean="0">
                <a:solidFill>
                  <a:srgbClr val="7030A0"/>
                </a:solidFill>
              </a:rPr>
              <a:t> in </a:t>
            </a:r>
            <a:r>
              <a:rPr lang="it-IT" sz="1200" dirty="0" err="1" smtClean="0">
                <a:solidFill>
                  <a:srgbClr val="7030A0"/>
                </a:solidFill>
              </a:rPr>
              <a:t>collaboration</a:t>
            </a:r>
            <a:r>
              <a:rPr lang="it-IT" sz="1200" dirty="0" smtClean="0">
                <a:solidFill>
                  <a:srgbClr val="7030A0"/>
                </a:solidFill>
              </a:rPr>
              <a:t> with </a:t>
            </a:r>
            <a:r>
              <a:rPr lang="it-IT" sz="1200" dirty="0" err="1" smtClean="0">
                <a:solidFill>
                  <a:srgbClr val="7030A0"/>
                </a:solidFill>
              </a:rPr>
              <a:t>international</a:t>
            </a:r>
            <a:r>
              <a:rPr lang="it-IT" sz="1200" dirty="0" smtClean="0">
                <a:solidFill>
                  <a:srgbClr val="7030A0"/>
                </a:solidFill>
              </a:rPr>
              <a:t> </a:t>
            </a:r>
            <a:r>
              <a:rPr lang="it-IT" sz="1200" dirty="0" err="1" smtClean="0">
                <a:solidFill>
                  <a:srgbClr val="7030A0"/>
                </a:solidFill>
              </a:rPr>
              <a:t>academic</a:t>
            </a:r>
            <a:r>
              <a:rPr lang="it-IT" sz="1200" dirty="0" smtClean="0">
                <a:solidFill>
                  <a:srgbClr val="7030A0"/>
                </a:solidFill>
              </a:rPr>
              <a:t> </a:t>
            </a:r>
            <a:r>
              <a:rPr lang="it-IT" sz="1200" dirty="0" err="1" smtClean="0">
                <a:solidFill>
                  <a:srgbClr val="7030A0"/>
                </a:solidFill>
              </a:rPr>
              <a:t>entities</a:t>
            </a:r>
            <a:r>
              <a:rPr lang="it-IT" sz="1200" dirty="0" smtClean="0">
                <a:solidFill>
                  <a:srgbClr val="7030A0"/>
                </a:solidFill>
              </a:rPr>
              <a:t>.</a:t>
            </a:r>
          </a:p>
          <a:p>
            <a:pPr marL="285750" indent="-285750">
              <a:buFont typeface="Arial" panose="020B0604020202020204" pitchFamily="34" charset="0"/>
              <a:buChar char="•"/>
            </a:pPr>
            <a:r>
              <a:rPr lang="it-IT" sz="1200" dirty="0" smtClean="0">
                <a:solidFill>
                  <a:srgbClr val="7030A0"/>
                </a:solidFill>
              </a:rPr>
              <a:t>A large data </a:t>
            </a:r>
            <a:r>
              <a:rPr lang="it-IT" sz="1200" dirty="0" err="1" smtClean="0">
                <a:solidFill>
                  <a:srgbClr val="7030A0"/>
                </a:solidFill>
              </a:rPr>
              <a:t>repository</a:t>
            </a:r>
            <a:r>
              <a:rPr lang="it-IT" sz="1200" dirty="0" smtClean="0">
                <a:solidFill>
                  <a:srgbClr val="7030A0"/>
                </a:solidFill>
              </a:rPr>
              <a:t> </a:t>
            </a:r>
            <a:r>
              <a:rPr lang="it-IT" sz="1200" dirty="0" err="1" smtClean="0">
                <a:solidFill>
                  <a:srgbClr val="7030A0"/>
                </a:solidFill>
              </a:rPr>
              <a:t>is</a:t>
            </a:r>
            <a:r>
              <a:rPr lang="it-IT" sz="1200" dirty="0" smtClean="0">
                <a:solidFill>
                  <a:srgbClr val="7030A0"/>
                </a:solidFill>
              </a:rPr>
              <a:t> </a:t>
            </a:r>
            <a:r>
              <a:rPr lang="it-IT" sz="1200" dirty="0" err="1" smtClean="0">
                <a:solidFill>
                  <a:srgbClr val="7030A0"/>
                </a:solidFill>
              </a:rPr>
              <a:t>well</a:t>
            </a:r>
            <a:r>
              <a:rPr lang="it-IT" sz="1200" dirty="0" smtClean="0">
                <a:solidFill>
                  <a:srgbClr val="7030A0"/>
                </a:solidFill>
              </a:rPr>
              <a:t> </a:t>
            </a:r>
            <a:r>
              <a:rPr lang="it-IT" sz="1200" dirty="0" err="1" smtClean="0">
                <a:solidFill>
                  <a:srgbClr val="7030A0"/>
                </a:solidFill>
              </a:rPr>
              <a:t>organised</a:t>
            </a:r>
            <a:r>
              <a:rPr lang="it-IT" sz="1200" dirty="0" smtClean="0">
                <a:solidFill>
                  <a:srgbClr val="7030A0"/>
                </a:solidFill>
              </a:rPr>
              <a:t> in a data management </a:t>
            </a:r>
            <a:r>
              <a:rPr lang="it-IT" sz="1200" dirty="0" err="1" smtClean="0">
                <a:solidFill>
                  <a:srgbClr val="7030A0"/>
                </a:solidFill>
              </a:rPr>
              <a:t>system</a:t>
            </a:r>
            <a:r>
              <a:rPr lang="it-IT" sz="1200" dirty="0" smtClean="0">
                <a:solidFill>
                  <a:srgbClr val="7030A0"/>
                </a:solidFill>
              </a:rPr>
              <a:t> to </a:t>
            </a:r>
            <a:r>
              <a:rPr lang="it-IT" sz="1200" dirty="0" err="1" smtClean="0">
                <a:solidFill>
                  <a:srgbClr val="7030A0"/>
                </a:solidFill>
              </a:rPr>
              <a:t>make</a:t>
            </a:r>
            <a:r>
              <a:rPr lang="it-IT" sz="1200" dirty="0" smtClean="0">
                <a:solidFill>
                  <a:srgbClr val="7030A0"/>
                </a:solidFill>
              </a:rPr>
              <a:t> data </a:t>
            </a:r>
            <a:r>
              <a:rPr lang="it-IT" sz="1200" dirty="0" err="1" smtClean="0">
                <a:solidFill>
                  <a:srgbClr val="7030A0"/>
                </a:solidFill>
              </a:rPr>
              <a:t>accesible</a:t>
            </a:r>
            <a:r>
              <a:rPr lang="it-IT" sz="1200" dirty="0" smtClean="0">
                <a:solidFill>
                  <a:srgbClr val="7030A0"/>
                </a:solidFill>
              </a:rPr>
              <a:t> and </a:t>
            </a:r>
            <a:r>
              <a:rPr lang="it-IT" sz="1200" dirty="0" err="1" smtClean="0">
                <a:solidFill>
                  <a:srgbClr val="7030A0"/>
                </a:solidFill>
              </a:rPr>
              <a:t>preserved</a:t>
            </a:r>
            <a:r>
              <a:rPr lang="it-IT" sz="1200" dirty="0" smtClean="0">
                <a:solidFill>
                  <a:srgbClr val="7030A0"/>
                </a:solidFill>
              </a:rPr>
              <a:t>.</a:t>
            </a:r>
          </a:p>
          <a:p>
            <a:pPr marL="285750" indent="-285750">
              <a:buFont typeface="Arial" panose="020B0604020202020204" pitchFamily="34" charset="0"/>
              <a:buChar char="•"/>
            </a:pPr>
            <a:r>
              <a:rPr lang="it-IT" sz="1200" dirty="0" err="1" smtClean="0">
                <a:solidFill>
                  <a:srgbClr val="7030A0"/>
                </a:solidFill>
              </a:rPr>
              <a:t>Investigation</a:t>
            </a:r>
            <a:r>
              <a:rPr lang="it-IT" sz="1200" dirty="0" smtClean="0">
                <a:solidFill>
                  <a:srgbClr val="7030A0"/>
                </a:solidFill>
              </a:rPr>
              <a:t> of </a:t>
            </a:r>
            <a:r>
              <a:rPr lang="it-IT" sz="1200" dirty="0" err="1" smtClean="0">
                <a:solidFill>
                  <a:srgbClr val="7030A0"/>
                </a:solidFill>
              </a:rPr>
              <a:t>scintillation</a:t>
            </a:r>
            <a:r>
              <a:rPr lang="it-IT" sz="1200" dirty="0" smtClean="0">
                <a:solidFill>
                  <a:srgbClr val="7030A0"/>
                </a:solidFill>
              </a:rPr>
              <a:t> and TEC </a:t>
            </a:r>
            <a:r>
              <a:rPr lang="it-IT" sz="1200" dirty="0" err="1" smtClean="0">
                <a:solidFill>
                  <a:srgbClr val="7030A0"/>
                </a:solidFill>
              </a:rPr>
              <a:t>climatology</a:t>
            </a:r>
            <a:r>
              <a:rPr lang="it-IT" sz="1200" dirty="0" smtClean="0">
                <a:solidFill>
                  <a:srgbClr val="7030A0"/>
                </a:solidFill>
              </a:rPr>
              <a:t> </a:t>
            </a:r>
            <a:r>
              <a:rPr lang="it-IT" sz="1200" dirty="0" err="1" smtClean="0">
                <a:solidFill>
                  <a:srgbClr val="7030A0"/>
                </a:solidFill>
              </a:rPr>
              <a:t>is</a:t>
            </a:r>
            <a:r>
              <a:rPr lang="it-IT" sz="1200" dirty="0" smtClean="0">
                <a:solidFill>
                  <a:srgbClr val="7030A0"/>
                </a:solidFill>
              </a:rPr>
              <a:t> </a:t>
            </a:r>
            <a:r>
              <a:rPr lang="it-IT" sz="1200" dirty="0" err="1" smtClean="0">
                <a:solidFill>
                  <a:srgbClr val="7030A0"/>
                </a:solidFill>
              </a:rPr>
              <a:t>performed</a:t>
            </a:r>
            <a:r>
              <a:rPr lang="it-IT" sz="1200" dirty="0" smtClean="0">
                <a:solidFill>
                  <a:srgbClr val="7030A0"/>
                </a:solidFill>
              </a:rPr>
              <a:t> </a:t>
            </a:r>
            <a:r>
              <a:rPr lang="it-IT" sz="1200" dirty="0" err="1" smtClean="0">
                <a:solidFill>
                  <a:srgbClr val="7030A0"/>
                </a:solidFill>
              </a:rPr>
              <a:t>at</a:t>
            </a:r>
            <a:r>
              <a:rPr lang="it-IT" sz="1200" dirty="0" smtClean="0">
                <a:solidFill>
                  <a:srgbClr val="7030A0"/>
                </a:solidFill>
              </a:rPr>
              <a:t> high, </a:t>
            </a:r>
            <a:r>
              <a:rPr lang="it-IT" sz="1200" dirty="0" err="1" smtClean="0">
                <a:solidFill>
                  <a:srgbClr val="7030A0"/>
                </a:solidFill>
              </a:rPr>
              <a:t>low</a:t>
            </a:r>
            <a:r>
              <a:rPr lang="it-IT" sz="1200" dirty="0" smtClean="0">
                <a:solidFill>
                  <a:srgbClr val="7030A0"/>
                </a:solidFill>
              </a:rPr>
              <a:t> and </a:t>
            </a:r>
            <a:r>
              <a:rPr lang="it-IT" sz="1200" dirty="0" err="1" smtClean="0">
                <a:solidFill>
                  <a:srgbClr val="7030A0"/>
                </a:solidFill>
              </a:rPr>
              <a:t>mid</a:t>
            </a:r>
            <a:r>
              <a:rPr lang="it-IT" sz="1200" dirty="0" smtClean="0">
                <a:solidFill>
                  <a:srgbClr val="7030A0"/>
                </a:solidFill>
              </a:rPr>
              <a:t> </a:t>
            </a:r>
            <a:r>
              <a:rPr lang="it-IT" sz="1200" dirty="0" err="1" smtClean="0">
                <a:solidFill>
                  <a:srgbClr val="7030A0"/>
                </a:solidFill>
              </a:rPr>
              <a:t>latitudes</a:t>
            </a:r>
            <a:r>
              <a:rPr lang="it-IT" sz="1200" dirty="0" smtClean="0">
                <a:solidFill>
                  <a:srgbClr val="7030A0"/>
                </a:solidFill>
              </a:rPr>
              <a:t> </a:t>
            </a:r>
            <a:r>
              <a:rPr lang="it-IT" sz="1200" dirty="0" err="1" smtClean="0">
                <a:solidFill>
                  <a:srgbClr val="7030A0"/>
                </a:solidFill>
              </a:rPr>
              <a:t>thanks</a:t>
            </a:r>
            <a:r>
              <a:rPr lang="it-IT" sz="1200" dirty="0" smtClean="0">
                <a:solidFill>
                  <a:srgbClr val="7030A0"/>
                </a:solidFill>
              </a:rPr>
              <a:t> to the </a:t>
            </a:r>
            <a:r>
              <a:rPr lang="it-IT" sz="1200" dirty="0" err="1" smtClean="0">
                <a:solidFill>
                  <a:srgbClr val="7030A0"/>
                </a:solidFill>
              </a:rPr>
              <a:t>well</a:t>
            </a:r>
            <a:r>
              <a:rPr lang="it-IT" sz="1200" dirty="0" smtClean="0">
                <a:solidFill>
                  <a:srgbClr val="7030A0"/>
                </a:solidFill>
              </a:rPr>
              <a:t> </a:t>
            </a:r>
            <a:r>
              <a:rPr lang="it-IT" sz="1200" dirty="0" err="1" smtClean="0">
                <a:solidFill>
                  <a:srgbClr val="7030A0"/>
                </a:solidFill>
              </a:rPr>
              <a:t>established</a:t>
            </a:r>
            <a:r>
              <a:rPr lang="it-IT" sz="1200" dirty="0" smtClean="0">
                <a:solidFill>
                  <a:srgbClr val="7030A0"/>
                </a:solidFill>
              </a:rPr>
              <a:t> GBSC </a:t>
            </a:r>
            <a:r>
              <a:rPr lang="it-IT" sz="1200" dirty="0" err="1" smtClean="0">
                <a:solidFill>
                  <a:srgbClr val="7030A0"/>
                </a:solidFill>
              </a:rPr>
              <a:t>method</a:t>
            </a:r>
            <a:r>
              <a:rPr lang="it-IT" sz="1200" dirty="0" smtClean="0">
                <a:solidFill>
                  <a:srgbClr val="7030A0"/>
                </a:solidFill>
              </a:rPr>
              <a:t>.</a:t>
            </a:r>
          </a:p>
          <a:p>
            <a:pPr marL="285750" indent="-285750">
              <a:buFont typeface="Arial" panose="020B0604020202020204" pitchFamily="34" charset="0"/>
              <a:buChar char="•"/>
            </a:pPr>
            <a:r>
              <a:rPr lang="it-IT" sz="1200" dirty="0" smtClean="0">
                <a:solidFill>
                  <a:srgbClr val="7030A0"/>
                </a:solidFill>
              </a:rPr>
              <a:t>Multi-</a:t>
            </a:r>
            <a:r>
              <a:rPr lang="it-IT" sz="1200" dirty="0" err="1" smtClean="0">
                <a:solidFill>
                  <a:srgbClr val="7030A0"/>
                </a:solidFill>
              </a:rPr>
              <a:t>instrument</a:t>
            </a:r>
            <a:r>
              <a:rPr lang="it-IT" sz="1200" dirty="0" smtClean="0">
                <a:solidFill>
                  <a:srgbClr val="7030A0"/>
                </a:solidFill>
              </a:rPr>
              <a:t> </a:t>
            </a:r>
            <a:r>
              <a:rPr lang="it-IT" sz="1200" dirty="0" err="1" smtClean="0">
                <a:solidFill>
                  <a:srgbClr val="7030A0"/>
                </a:solidFill>
              </a:rPr>
              <a:t>approach</a:t>
            </a:r>
            <a:r>
              <a:rPr lang="it-IT" sz="1200" dirty="0" smtClean="0">
                <a:solidFill>
                  <a:srgbClr val="7030A0"/>
                </a:solidFill>
              </a:rPr>
              <a:t> </a:t>
            </a:r>
            <a:r>
              <a:rPr lang="it-IT" sz="1200" dirty="0" err="1" smtClean="0">
                <a:solidFill>
                  <a:srgbClr val="7030A0"/>
                </a:solidFill>
              </a:rPr>
              <a:t>is</a:t>
            </a:r>
            <a:r>
              <a:rPr lang="it-IT" sz="1200" dirty="0" smtClean="0">
                <a:solidFill>
                  <a:srgbClr val="7030A0"/>
                </a:solidFill>
              </a:rPr>
              <a:t> </a:t>
            </a:r>
            <a:r>
              <a:rPr lang="it-IT" sz="1200" dirty="0" err="1" smtClean="0">
                <a:solidFill>
                  <a:srgbClr val="7030A0"/>
                </a:solidFill>
              </a:rPr>
              <a:t>carried</a:t>
            </a:r>
            <a:r>
              <a:rPr lang="it-IT" sz="1200" dirty="0" smtClean="0">
                <a:solidFill>
                  <a:srgbClr val="7030A0"/>
                </a:solidFill>
              </a:rPr>
              <a:t> out to investigate </a:t>
            </a:r>
            <a:r>
              <a:rPr lang="it-IT" sz="1200" dirty="0" err="1" smtClean="0">
                <a:solidFill>
                  <a:srgbClr val="7030A0"/>
                </a:solidFill>
              </a:rPr>
              <a:t>scintillation</a:t>
            </a:r>
            <a:r>
              <a:rPr lang="it-IT" sz="1200" dirty="0" smtClean="0">
                <a:solidFill>
                  <a:srgbClr val="7030A0"/>
                </a:solidFill>
              </a:rPr>
              <a:t> </a:t>
            </a:r>
            <a:r>
              <a:rPr lang="it-IT" sz="1200" dirty="0" err="1" smtClean="0">
                <a:solidFill>
                  <a:srgbClr val="7030A0"/>
                </a:solidFill>
              </a:rPr>
              <a:t>events</a:t>
            </a:r>
            <a:r>
              <a:rPr lang="it-IT" sz="1200" dirty="0" smtClean="0">
                <a:solidFill>
                  <a:srgbClr val="7030A0"/>
                </a:solidFill>
              </a:rPr>
              <a:t>.</a:t>
            </a:r>
          </a:p>
          <a:p>
            <a:pPr marL="285750" indent="-285750">
              <a:buFont typeface="Arial" panose="020B0604020202020204" pitchFamily="34" charset="0"/>
              <a:buChar char="•"/>
            </a:pPr>
            <a:r>
              <a:rPr lang="en-US" sz="1200" dirty="0" smtClean="0">
                <a:solidFill>
                  <a:srgbClr val="7030A0"/>
                </a:solidFill>
              </a:rPr>
              <a:t>Short-term forecasting of both TEC and scintillation indices can support the mitigation of scintillation effects of GNSS.</a:t>
            </a:r>
          </a:p>
          <a:p>
            <a:pPr marL="285750" indent="-285750">
              <a:buFont typeface="Arial" panose="020B0604020202020204" pitchFamily="34" charset="0"/>
              <a:buChar char="•"/>
            </a:pPr>
            <a:r>
              <a:rPr lang="en-US" sz="1200" dirty="0" smtClean="0">
                <a:solidFill>
                  <a:srgbClr val="7030A0"/>
                </a:solidFill>
              </a:rPr>
              <a:t>New collaboration on experimental and scientific activities is welcome.</a:t>
            </a:r>
            <a:endParaRPr lang="it-IT" sz="1200" dirty="0" smtClean="0">
              <a:solidFill>
                <a:srgbClr val="7030A0"/>
              </a:solidFill>
            </a:endParaRPr>
          </a:p>
          <a:p>
            <a:endParaRPr lang="it-IT" dirty="0"/>
          </a:p>
        </p:txBody>
      </p:sp>
      <p:sp>
        <p:nvSpPr>
          <p:cNvPr id="4" name="Segnaposto numero diapositiva 3"/>
          <p:cNvSpPr>
            <a:spLocks noGrp="1"/>
          </p:cNvSpPr>
          <p:nvPr>
            <p:ph type="sldNum" sz="quarter" idx="10"/>
          </p:nvPr>
        </p:nvSpPr>
        <p:spPr/>
        <p:txBody>
          <a:bodyPr/>
          <a:lstStyle/>
          <a:p>
            <a:fld id="{B115DD67-312B-429F-81F2-BA5B5D57A701}" type="slidenum">
              <a:rPr lang="it-IT" smtClean="0"/>
              <a:t>9</a:t>
            </a:fld>
            <a:endParaRPr lang="it-IT"/>
          </a:p>
        </p:txBody>
      </p:sp>
    </p:spTree>
    <p:extLst>
      <p:ext uri="{BB962C8B-B14F-4D97-AF65-F5344CB8AC3E}">
        <p14:creationId xmlns:p14="http://schemas.microsoft.com/office/powerpoint/2010/main" val="2982634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22E14-8B3A-47D3-A416-BFB07D4786FA}" type="slidenum">
              <a:rPr lang="en-US"/>
              <a:pPr/>
              <a:t>13</a:t>
            </a:fld>
            <a:endParaRPr lang="en-US"/>
          </a:p>
        </p:txBody>
      </p:sp>
      <p:sp>
        <p:nvSpPr>
          <p:cNvPr id="715778" name="Rectangle 2"/>
          <p:cNvSpPr>
            <a:spLocks noGrp="1" noRot="1" noChangeAspect="1" noChangeArrowheads="1" noTextEdit="1"/>
          </p:cNvSpPr>
          <p:nvPr>
            <p:ph type="sldImg"/>
          </p:nvPr>
        </p:nvSpPr>
        <p:spPr>
          <a:ln/>
        </p:spPr>
      </p:sp>
      <p:sp>
        <p:nvSpPr>
          <p:cNvPr id="715779" name="Rectangle 3"/>
          <p:cNvSpPr>
            <a:spLocks noGrp="1" noChangeArrowheads="1"/>
          </p:cNvSpPr>
          <p:nvPr>
            <p:ph type="body" idx="1"/>
          </p:nvPr>
        </p:nvSpPr>
        <p:spPr/>
        <p:txBody>
          <a:bodyPr/>
          <a:lstStyle/>
          <a:p>
            <a:endParaRPr lang="en-US" baseline="0" dirty="0" smtClean="0"/>
          </a:p>
        </p:txBody>
      </p:sp>
    </p:spTree>
    <p:extLst>
      <p:ext uri="{BB962C8B-B14F-4D97-AF65-F5344CB8AC3E}">
        <p14:creationId xmlns:p14="http://schemas.microsoft.com/office/powerpoint/2010/main" val="223994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9802729-D841-4282-92EE-CBA3B297BB1D}" type="datetimeFigureOut">
              <a:rPr lang="it-IT" smtClean="0"/>
              <a:t>15/07/2019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3279256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9802729-D841-4282-92EE-CBA3B297BB1D}" type="datetimeFigureOut">
              <a:rPr lang="it-IT" smtClean="0"/>
              <a:t>15/07/2019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2853659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9802729-D841-4282-92EE-CBA3B297BB1D}" type="datetimeFigureOut">
              <a:rPr lang="it-IT" smtClean="0"/>
              <a:t>15/07/2019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4236406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05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23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707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184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19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585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420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813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9802729-D841-4282-92EE-CBA3B297BB1D}" type="datetimeFigureOut">
              <a:rPr lang="it-IT" smtClean="0"/>
              <a:t>15/07/2019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4180657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344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688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032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9802729-D841-4282-92EE-CBA3B297BB1D}" type="datetimeFigureOut">
              <a:rPr lang="it-IT" smtClean="0"/>
              <a:t>15/07/2019</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318055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9802729-D841-4282-92EE-CBA3B297BB1D}" type="datetimeFigureOut">
              <a:rPr lang="it-IT" smtClean="0"/>
              <a:t>15/07/2019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3944299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9802729-D841-4282-92EE-CBA3B297BB1D}" type="datetimeFigureOut">
              <a:rPr lang="it-IT" smtClean="0"/>
              <a:t>15/07/2019</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5555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9802729-D841-4282-92EE-CBA3B297BB1D}" type="datetimeFigureOut">
              <a:rPr lang="it-IT" smtClean="0"/>
              <a:t>15/07/2019</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376552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802729-D841-4282-92EE-CBA3B297BB1D}" type="datetimeFigureOut">
              <a:rPr lang="it-IT" smtClean="0"/>
              <a:t>15/07/2019</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132096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9802729-D841-4282-92EE-CBA3B297BB1D}" type="datetimeFigureOut">
              <a:rPr lang="it-IT" smtClean="0"/>
              <a:t>15/07/2019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2615312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9802729-D841-4282-92EE-CBA3B297BB1D}" type="datetimeFigureOut">
              <a:rPr lang="it-IT" smtClean="0"/>
              <a:t>15/07/2019</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06E75C7D-2055-442F-985F-76BC22804D27}" type="slidenum">
              <a:rPr lang="it-IT" smtClean="0"/>
              <a:t>‹N›</a:t>
            </a:fld>
            <a:endParaRPr lang="it-IT"/>
          </a:p>
        </p:txBody>
      </p:sp>
    </p:spTree>
    <p:extLst>
      <p:ext uri="{BB962C8B-B14F-4D97-AF65-F5344CB8AC3E}">
        <p14:creationId xmlns:p14="http://schemas.microsoft.com/office/powerpoint/2010/main" val="10721309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802729-D841-4282-92EE-CBA3B297BB1D}" type="datetimeFigureOut">
              <a:rPr lang="it-IT" smtClean="0"/>
              <a:t>15/07/2019</a:t>
            </a:fld>
            <a:endParaRPr 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E75C7D-2055-442F-985F-76BC22804D27}" type="slidenum">
              <a:rPr lang="it-IT" smtClean="0"/>
              <a:t>‹N›</a:t>
            </a:fld>
            <a:endParaRPr lang="it-IT"/>
          </a:p>
        </p:txBody>
      </p:sp>
    </p:spTree>
    <p:extLst>
      <p:ext uri="{BB962C8B-B14F-4D97-AF65-F5344CB8AC3E}">
        <p14:creationId xmlns:p14="http://schemas.microsoft.com/office/powerpoint/2010/main" val="1471975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F70350-204D-4E2D-A338-4199ED27311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7/15/2019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23B811C1-5B3E-4256-8C3F-B50D65AA815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771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ti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7.jpe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gif"/><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jpeg"/><Relationship Id="rId15" Type="http://schemas.openxmlformats.org/officeDocument/2006/relationships/image" Target="../media/image15.gif"/><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3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emf"/><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6651" y="4688376"/>
            <a:ext cx="5292000" cy="2181008"/>
          </a:xfrm>
          <a:prstGeom prst="rect">
            <a:avLst/>
          </a:prstGeom>
        </p:spPr>
      </p:pic>
      <p:pic>
        <p:nvPicPr>
          <p:cNvPr id="14"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313" y="4845734"/>
            <a:ext cx="3727269" cy="1866292"/>
          </a:xfrm>
          <a:prstGeom prst="rect">
            <a:avLst/>
          </a:prstGeom>
        </p:spPr>
      </p:pic>
      <p:sp>
        <p:nvSpPr>
          <p:cNvPr id="5" name="Rettangolo 4"/>
          <p:cNvSpPr/>
          <p:nvPr/>
        </p:nvSpPr>
        <p:spPr>
          <a:xfrm>
            <a:off x="0" y="1743878"/>
            <a:ext cx="9148651" cy="2062103"/>
          </a:xfrm>
          <a:prstGeom prst="rect">
            <a:avLst/>
          </a:prstGeom>
          <a:solidFill>
            <a:srgbClr val="0D0D0D">
              <a:alpha val="58000"/>
            </a:srgbClr>
          </a:solidFill>
        </p:spPr>
        <p:txBody>
          <a:bodyPr wrap="square">
            <a:spAutoFit/>
          </a:bodyPr>
          <a:lstStyle/>
          <a:p>
            <a:pPr algn="ctr"/>
            <a:r>
              <a:rPr lang="en-US" sz="3200" dirty="0">
                <a:solidFill>
                  <a:schemeClr val="bg1"/>
                </a:solidFill>
              </a:rPr>
              <a:t>Investigation of the ionospheric irregularities on  global and regional </a:t>
            </a:r>
            <a:r>
              <a:rPr lang="en-US" sz="3200" dirty="0" smtClean="0">
                <a:solidFill>
                  <a:schemeClr val="bg1"/>
                </a:solidFill>
              </a:rPr>
              <a:t>scale</a:t>
            </a:r>
          </a:p>
          <a:p>
            <a:pPr algn="ctr"/>
            <a:endParaRPr lang="en-US" sz="3200" dirty="0" smtClean="0">
              <a:solidFill>
                <a:schemeClr val="bg1"/>
              </a:solidFill>
            </a:endParaRPr>
          </a:p>
          <a:p>
            <a:pPr algn="ctr"/>
            <a:r>
              <a:rPr lang="it-IT" sz="1600" dirty="0">
                <a:solidFill>
                  <a:schemeClr val="bg1"/>
                </a:solidFill>
              </a:rPr>
              <a:t>Vincenzo Romano, Lucilla </a:t>
            </a:r>
            <a:r>
              <a:rPr lang="it-IT" sz="1600" dirty="0" err="1">
                <a:solidFill>
                  <a:schemeClr val="bg1"/>
                </a:solidFill>
              </a:rPr>
              <a:t>Alfonsi</a:t>
            </a:r>
            <a:r>
              <a:rPr lang="it-IT" sz="1600" dirty="0">
                <a:solidFill>
                  <a:schemeClr val="bg1"/>
                </a:solidFill>
              </a:rPr>
              <a:t>, Claudio Cesaroni, Giorgiana De Franceschi, Ingrid </a:t>
            </a:r>
            <a:r>
              <a:rPr lang="it-IT" sz="1600" dirty="0" err="1">
                <a:solidFill>
                  <a:schemeClr val="bg1"/>
                </a:solidFill>
              </a:rPr>
              <a:t>Hunstad</a:t>
            </a:r>
            <a:r>
              <a:rPr lang="it-IT" sz="1600" dirty="0">
                <a:solidFill>
                  <a:schemeClr val="bg1"/>
                </a:solidFill>
              </a:rPr>
              <a:t>, Luca Spogli</a:t>
            </a:r>
          </a:p>
          <a:p>
            <a:pPr algn="ctr"/>
            <a:r>
              <a:rPr lang="it-IT" sz="1600" dirty="0">
                <a:solidFill>
                  <a:schemeClr val="bg1"/>
                </a:solidFill>
              </a:rPr>
              <a:t>Istituto Nazionale di Geofisica e Vulcanologia (INGV</a:t>
            </a:r>
            <a:r>
              <a:rPr lang="it-IT" sz="1600" dirty="0" smtClean="0">
                <a:solidFill>
                  <a:schemeClr val="bg1"/>
                </a:solidFill>
              </a:rPr>
              <a:t>)</a:t>
            </a:r>
            <a:endParaRPr lang="it-IT" sz="1200" dirty="0">
              <a:solidFill>
                <a:schemeClr val="bg1"/>
              </a:solidFill>
            </a:endParaRPr>
          </a:p>
        </p:txBody>
      </p:sp>
      <p:pic>
        <p:nvPicPr>
          <p:cNvPr id="10" name="Immagine 9" descr="INGV_LOGO_NEW_SCRITTA BANDIERA.png"/>
          <p:cNvPicPr>
            <a:picLocks noChangeAspect="1"/>
          </p:cNvPicPr>
          <p:nvPr/>
        </p:nvPicPr>
        <p:blipFill>
          <a:blip r:embed="rId5" cstate="print"/>
          <a:stretch>
            <a:fillRect/>
          </a:stretch>
        </p:blipFill>
        <p:spPr>
          <a:xfrm>
            <a:off x="59030" y="19980"/>
            <a:ext cx="1656058" cy="551500"/>
          </a:xfrm>
          <a:prstGeom prst="rect">
            <a:avLst/>
          </a:prstGeom>
        </p:spPr>
      </p:pic>
    </p:spTree>
    <p:extLst>
      <p:ext uri="{BB962C8B-B14F-4D97-AF65-F5344CB8AC3E}">
        <p14:creationId xmlns:p14="http://schemas.microsoft.com/office/powerpoint/2010/main" val="3543916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GB"/>
          </a:p>
        </p:txBody>
      </p:sp>
      <p:sp>
        <p:nvSpPr>
          <p:cNvPr id="3" name="Segnaposto contenuto 2"/>
          <p:cNvSpPr>
            <a:spLocks noGrp="1"/>
          </p:cNvSpPr>
          <p:nvPr>
            <p:ph idx="1"/>
          </p:nvPr>
        </p:nvSpPr>
        <p:spPr/>
        <p:txBody>
          <a:bodyPr/>
          <a:lstStyle/>
          <a:p>
            <a:endParaRPr lang="en-GB"/>
          </a:p>
        </p:txBody>
      </p:sp>
      <p:pic>
        <p:nvPicPr>
          <p:cNvPr id="4" name="Immagine 3"/>
          <p:cNvPicPr>
            <a:picLocks noChangeAspect="1"/>
          </p:cNvPicPr>
          <p:nvPr/>
        </p:nvPicPr>
        <p:blipFill>
          <a:blip r:embed="rId2"/>
          <a:stretch>
            <a:fillRect/>
          </a:stretch>
        </p:blipFill>
        <p:spPr>
          <a:xfrm>
            <a:off x="-37324" y="461924"/>
            <a:ext cx="9238712" cy="5801383"/>
          </a:xfrm>
          <a:prstGeom prst="rect">
            <a:avLst/>
          </a:prstGeom>
        </p:spPr>
      </p:pic>
    </p:spTree>
    <p:extLst>
      <p:ext uri="{BB962C8B-B14F-4D97-AF65-F5344CB8AC3E}">
        <p14:creationId xmlns:p14="http://schemas.microsoft.com/office/powerpoint/2010/main" val="8655733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778885"/>
            <a:ext cx="7122814" cy="1325563"/>
          </a:xfrm>
        </p:spPr>
        <p:txBody>
          <a:bodyPr/>
          <a:lstStyle/>
          <a:p>
            <a:pPr algn="ctr"/>
            <a:r>
              <a:rPr lang="it-IT" dirty="0" err="1" smtClean="0"/>
              <a:t>Thank</a:t>
            </a:r>
            <a:r>
              <a:rPr lang="it-IT" dirty="0" smtClean="0"/>
              <a:t> </a:t>
            </a:r>
            <a:r>
              <a:rPr lang="it-IT" dirty="0" err="1" smtClean="0"/>
              <a:t>you</a:t>
            </a:r>
            <a:r>
              <a:rPr lang="it-IT" dirty="0" smtClean="0"/>
              <a:t> for </a:t>
            </a:r>
            <a:r>
              <a:rPr lang="it-IT" dirty="0" err="1" smtClean="0"/>
              <a:t>your</a:t>
            </a:r>
            <a:r>
              <a:rPr lang="it-IT" dirty="0" smtClean="0"/>
              <a:t> </a:t>
            </a:r>
            <a:r>
              <a:rPr lang="it-IT" dirty="0" err="1" smtClean="0"/>
              <a:t>attention</a:t>
            </a:r>
            <a:r>
              <a:rPr lang="it-IT" dirty="0" smtClean="0"/>
              <a:t>!</a:t>
            </a:r>
            <a:br>
              <a:rPr lang="it-IT" dirty="0" smtClean="0"/>
            </a:br>
            <a:r>
              <a:rPr lang="it-IT" sz="2800" dirty="0" smtClean="0"/>
              <a:t>vincenzo.romano@ingv.it</a:t>
            </a:r>
            <a:endParaRPr lang="it-IT" sz="2800" dirty="0"/>
          </a:p>
        </p:txBody>
      </p:sp>
      <p:pic>
        <p:nvPicPr>
          <p:cNvPr id="4" name="Picture 10"/>
          <p:cNvPicPr>
            <a:picLocks noChangeAspect="1"/>
          </p:cNvPicPr>
          <p:nvPr/>
        </p:nvPicPr>
        <p:blipFill>
          <a:blip r:embed="rId2"/>
          <a:stretch>
            <a:fillRect/>
          </a:stretch>
        </p:blipFill>
        <p:spPr>
          <a:xfrm rot="1355007">
            <a:off x="3929949" y="790845"/>
            <a:ext cx="4826560" cy="2785900"/>
          </a:xfrm>
          <a:prstGeom prst="roundRect">
            <a:avLst>
              <a:gd name="adj" fmla="val 16879"/>
            </a:avLst>
          </a:prstGeom>
          <a:solidFill>
            <a:srgbClr val="FFFFFF">
              <a:shade val="85000"/>
            </a:srgbClr>
          </a:solidFill>
          <a:ln>
            <a:noFill/>
          </a:ln>
          <a:effectLst>
            <a:reflection blurRad="12700" stA="38000" endPos="28000" dist="5000" dir="5400000" sy="-100000" algn="bl" rotWithShape="0"/>
          </a:effectLst>
        </p:spPr>
      </p:pic>
      <p:grpSp>
        <p:nvGrpSpPr>
          <p:cNvPr id="7" name="Gruppo 6"/>
          <p:cNvGrpSpPr/>
          <p:nvPr/>
        </p:nvGrpSpPr>
        <p:grpSpPr>
          <a:xfrm>
            <a:off x="59030" y="19980"/>
            <a:ext cx="9044043" cy="551500"/>
            <a:chOff x="59030" y="19980"/>
            <a:chExt cx="9044043" cy="551500"/>
          </a:xfrm>
        </p:grpSpPr>
        <p:pic>
          <p:nvPicPr>
            <p:cNvPr id="10" name="Immagine 9"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11" name="Immagine 10"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spTree>
    <p:extLst>
      <p:ext uri="{BB962C8B-B14F-4D97-AF65-F5344CB8AC3E}">
        <p14:creationId xmlns:p14="http://schemas.microsoft.com/office/powerpoint/2010/main" val="2118245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Back-up</a:t>
            </a:r>
            <a:endParaRPr lang="it-IT" dirty="0"/>
          </a:p>
        </p:txBody>
      </p:sp>
    </p:spTree>
    <p:extLst>
      <p:ext uri="{BB962C8B-B14F-4D97-AF65-F5344CB8AC3E}">
        <p14:creationId xmlns:p14="http://schemas.microsoft.com/office/powerpoint/2010/main" val="10201085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5" name="Text Box 3"/>
          <p:cNvSpPr txBox="1">
            <a:spLocks noChangeArrowheads="1"/>
          </p:cNvSpPr>
          <p:nvPr/>
        </p:nvSpPr>
        <p:spPr bwMode="auto">
          <a:xfrm>
            <a:off x="21770" y="952128"/>
            <a:ext cx="4985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2400" b="1" dirty="0" smtClean="0">
                <a:solidFill>
                  <a:srgbClr val="C00000"/>
                </a:solidFill>
                <a:latin typeface="Arial" panose="020B0604020202020204" pitchFamily="34" charset="0"/>
                <a:cs typeface="Arial" panose="020B0604020202020204" pitchFamily="34" charset="0"/>
              </a:rPr>
              <a:t>Precise Point Positioning results</a:t>
            </a:r>
            <a:endParaRPr lang="en-US" sz="2400" b="1" dirty="0">
              <a:solidFill>
                <a:srgbClr val="C00000"/>
              </a:solidFill>
              <a:latin typeface="Arial" panose="020B0604020202020204" pitchFamily="34" charset="0"/>
              <a:cs typeface="Arial" panose="020B0604020202020204" pitchFamily="34" charset="0"/>
            </a:endParaRPr>
          </a:p>
        </p:txBody>
      </p:sp>
      <p:sp>
        <p:nvSpPr>
          <p:cNvPr id="8" name="CasellaDiTesto 7"/>
          <p:cNvSpPr txBox="1"/>
          <p:nvPr/>
        </p:nvSpPr>
        <p:spPr>
          <a:xfrm>
            <a:off x="-22412" y="0"/>
            <a:ext cx="9144000" cy="633507"/>
          </a:xfrm>
          <a:prstGeom prst="rect">
            <a:avLst/>
          </a:prstGeom>
          <a:noFill/>
        </p:spPr>
        <p:txBody>
          <a:bodyPr wrap="square" rtlCol="0">
            <a:spAutoFit/>
          </a:bodyPr>
          <a:lstStyle/>
          <a:p>
            <a:pPr defTabSz="457200" fontAlgn="base">
              <a:lnSpc>
                <a:spcPts val="2900"/>
              </a:lnSpc>
              <a:spcBef>
                <a:spcPct val="20000"/>
              </a:spcBef>
              <a:spcAft>
                <a:spcPct val="0"/>
              </a:spcAft>
              <a:buClr>
                <a:schemeClr val="bg2"/>
              </a:buClr>
              <a:buSzPct val="75000"/>
            </a:pPr>
            <a:r>
              <a:rPr lang="en-US" sz="2800" dirty="0">
                <a:solidFill>
                  <a:srgbClr val="1F66B5"/>
                </a:solidFill>
              </a:rPr>
              <a:t>Mitigation on high accuracy positioning</a:t>
            </a:r>
          </a:p>
          <a:p>
            <a:r>
              <a:rPr lang="en-US" sz="1100" b="1" dirty="0" smtClean="0"/>
              <a:t>In collaboration with University of Nottingham and Space Research Centre Polish Academy of Science</a:t>
            </a:r>
            <a:endParaRPr lang="it-IT" sz="1100" b="1" dirty="0"/>
          </a:p>
        </p:txBody>
      </p:sp>
      <p:pic>
        <p:nvPicPr>
          <p:cNvPr id="9" name="Picture 1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8304" y="791349"/>
            <a:ext cx="1202738" cy="48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66026" y="717095"/>
            <a:ext cx="940577" cy="57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594"/>
          <a:stretch/>
        </p:blipFill>
        <p:spPr>
          <a:xfrm>
            <a:off x="0" y="1853143"/>
            <a:ext cx="9060942" cy="2795057"/>
          </a:xfrm>
          <a:prstGeom prst="rect">
            <a:avLst/>
          </a:prstGeom>
        </p:spPr>
      </p:pic>
      <p:sp>
        <p:nvSpPr>
          <p:cNvPr id="2" name="TextBox 1"/>
          <p:cNvSpPr txBox="1"/>
          <p:nvPr/>
        </p:nvSpPr>
        <p:spPr>
          <a:xfrm>
            <a:off x="2514600" y="1611868"/>
            <a:ext cx="3973395" cy="369332"/>
          </a:xfrm>
          <a:prstGeom prst="rect">
            <a:avLst/>
          </a:prstGeom>
          <a:noFill/>
        </p:spPr>
        <p:txBody>
          <a:bodyPr wrap="none" rtlCol="0">
            <a:spAutoFit/>
          </a:bodyPr>
          <a:lstStyle/>
          <a:p>
            <a:r>
              <a:rPr lang="en-GB" b="1" dirty="0"/>
              <a:t>São José dos </a:t>
            </a:r>
            <a:r>
              <a:rPr lang="en-GB" b="1" dirty="0" smtClean="0"/>
              <a:t>Campos: 07 February 2012</a:t>
            </a:r>
            <a:endParaRPr lang="en-GB" b="1" dirty="0"/>
          </a:p>
        </p:txBody>
      </p:sp>
      <p:sp>
        <p:nvSpPr>
          <p:cNvPr id="18" name="Rectangle 6"/>
          <p:cNvSpPr/>
          <p:nvPr/>
        </p:nvSpPr>
        <p:spPr>
          <a:xfrm>
            <a:off x="3460774" y="6170722"/>
            <a:ext cx="2405108" cy="369332"/>
          </a:xfrm>
          <a:prstGeom prst="rect">
            <a:avLst/>
          </a:prstGeom>
        </p:spPr>
        <p:txBody>
          <a:bodyPr wrap="square">
            <a:spAutoFit/>
          </a:bodyPr>
          <a:lstStyle/>
          <a:p>
            <a:pPr algn="ctr">
              <a:spcAft>
                <a:spcPts val="600"/>
              </a:spcAft>
            </a:pPr>
            <a:r>
              <a:rPr lang="en-GB" dirty="0">
                <a:solidFill>
                  <a:schemeClr val="bg1">
                    <a:lumMod val="50000"/>
                  </a:schemeClr>
                </a:solidFill>
                <a:latin typeface="Gill Sans"/>
                <a:cs typeface="Gill Sans"/>
              </a:rPr>
              <a:t>www.spacearth.net</a:t>
            </a:r>
          </a:p>
        </p:txBody>
      </p:sp>
      <p:graphicFrame>
        <p:nvGraphicFramePr>
          <p:cNvPr id="11" name="Table 10"/>
          <p:cNvGraphicFramePr>
            <a:graphicFrameLocks noGrp="1"/>
          </p:cNvGraphicFramePr>
          <p:nvPr>
            <p:extLst/>
          </p:nvPr>
        </p:nvGraphicFramePr>
        <p:xfrm>
          <a:off x="381000" y="4953461"/>
          <a:ext cx="6618225" cy="1587658"/>
        </p:xfrm>
        <a:graphic>
          <a:graphicData uri="http://schemas.openxmlformats.org/drawingml/2006/table">
            <a:tbl>
              <a:tblPr firstRow="1" firstCol="1" bandRow="1"/>
              <a:tblGrid>
                <a:gridCol w="2113881">
                  <a:extLst>
                    <a:ext uri="{9D8B030D-6E8A-4147-A177-3AD203B41FA5}">
                      <a16:colId xmlns:a16="http://schemas.microsoft.com/office/drawing/2014/main" val="20000"/>
                    </a:ext>
                  </a:extLst>
                </a:gridCol>
                <a:gridCol w="1402668">
                  <a:extLst>
                    <a:ext uri="{9D8B030D-6E8A-4147-A177-3AD203B41FA5}">
                      <a16:colId xmlns:a16="http://schemas.microsoft.com/office/drawing/2014/main" val="20001"/>
                    </a:ext>
                  </a:extLst>
                </a:gridCol>
                <a:gridCol w="1481693">
                  <a:extLst>
                    <a:ext uri="{9D8B030D-6E8A-4147-A177-3AD203B41FA5}">
                      <a16:colId xmlns:a16="http://schemas.microsoft.com/office/drawing/2014/main" val="20002"/>
                    </a:ext>
                  </a:extLst>
                </a:gridCol>
                <a:gridCol w="1619983">
                  <a:extLst>
                    <a:ext uri="{9D8B030D-6E8A-4147-A177-3AD203B41FA5}">
                      <a16:colId xmlns:a16="http://schemas.microsoft.com/office/drawing/2014/main" val="20003"/>
                    </a:ext>
                  </a:extLst>
                </a:gridCol>
              </a:tblGrid>
              <a:tr h="399282">
                <a:tc rowSpan="2">
                  <a:txBody>
                    <a:bodyPr/>
                    <a:lstStyle/>
                    <a:p>
                      <a:pPr algn="ctr">
                        <a:lnSpc>
                          <a:spcPct val="115000"/>
                        </a:lnSpc>
                      </a:pPr>
                      <a:endParaRPr lang="en-GB" sz="1600" dirty="0">
                        <a:effectLst/>
                        <a:latin typeface="+mn-lt"/>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n-GB" sz="1600" b="1" dirty="0">
                          <a:solidFill>
                            <a:srgbClr val="000000"/>
                          </a:solidFill>
                          <a:effectLst/>
                          <a:latin typeface="+mn-lt"/>
                          <a:ea typeface="Times New Roman" panose="02020603050405020304" pitchFamily="18" charset="0"/>
                          <a:cs typeface="Calibri" panose="020F0502020204030204" pitchFamily="34" charset="0"/>
                        </a:rPr>
                        <a:t>RMS </a:t>
                      </a:r>
                      <a:r>
                        <a:rPr lang="en-GB" sz="1600" b="1" dirty="0" smtClean="0">
                          <a:solidFill>
                            <a:srgbClr val="000000"/>
                          </a:solidFill>
                          <a:effectLst/>
                          <a:latin typeface="+mn-lt"/>
                          <a:ea typeface="Times New Roman" panose="02020603050405020304" pitchFamily="18" charset="0"/>
                          <a:cs typeface="Calibri" panose="020F0502020204030204" pitchFamily="34" charset="0"/>
                        </a:rPr>
                        <a:t>of height error (m</a:t>
                      </a:r>
                      <a:r>
                        <a:rPr lang="en-GB" sz="1600" b="1" dirty="0">
                          <a:solidFill>
                            <a:srgbClr val="000000"/>
                          </a:solidFill>
                          <a:effectLst/>
                          <a:latin typeface="+mn-lt"/>
                          <a:ea typeface="Times New Roman" panose="02020603050405020304" pitchFamily="18" charset="0"/>
                          <a:cs typeface="Calibri" panose="020F0502020204030204" pitchFamily="34" charset="0"/>
                        </a:rPr>
                        <a:t>)</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hMerge="1">
                  <a:txBody>
                    <a:bodyPr/>
                    <a:lstStyle/>
                    <a:p>
                      <a:endParaRPr lang="en-GB"/>
                    </a:p>
                  </a:txBody>
                  <a:tcPr/>
                </a:tc>
                <a:tc>
                  <a:txBody>
                    <a:bodyPr/>
                    <a:lstStyle/>
                    <a:p>
                      <a:pPr algn="ctr">
                        <a:lnSpc>
                          <a:spcPct val="115000"/>
                        </a:lnSpc>
                      </a:pPr>
                      <a:endParaRPr lang="en-GB" sz="1600" dirty="0">
                        <a:effectLst/>
                        <a:latin typeface="+mn-lt"/>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99282">
                <a:tc vMerge="1">
                  <a:txBody>
                    <a:bodyPr/>
                    <a:lstStyle/>
                    <a:p>
                      <a:pPr>
                        <a:lnSpc>
                          <a:spcPct val="115000"/>
                        </a:lnSpc>
                      </a:pPr>
                      <a:endParaRPr lang="en-GB" sz="1100" dirty="0">
                        <a:effectLst/>
                        <a:latin typeface="Calibri" panose="020F0502020204030204"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GB" sz="1600" b="1" dirty="0" smtClean="0">
                          <a:solidFill>
                            <a:srgbClr val="0000CC"/>
                          </a:solidFill>
                          <a:effectLst/>
                          <a:latin typeface="+mn-lt"/>
                          <a:ea typeface="Times New Roman" panose="02020603050405020304" pitchFamily="18" charset="0"/>
                          <a:cs typeface="Calibri" panose="020F0502020204030204" pitchFamily="34" charset="0"/>
                        </a:rPr>
                        <a:t>Mitigated</a:t>
                      </a:r>
                      <a:endParaRPr lang="en-GB" sz="1600" b="1" dirty="0">
                        <a:solidFill>
                          <a:srgbClr val="0000CC"/>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dirty="0">
                          <a:solidFill>
                            <a:srgbClr val="FF0000"/>
                          </a:solidFill>
                          <a:effectLst/>
                          <a:latin typeface="+mn-lt"/>
                          <a:ea typeface="Times New Roman" panose="02020603050405020304" pitchFamily="18" charset="0"/>
                          <a:cs typeface="Calibri" panose="020F0502020204030204" pitchFamily="34" charset="0"/>
                        </a:rPr>
                        <a:t>Conventional</a:t>
                      </a:r>
                      <a:endParaRPr lang="en-GB" sz="16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b="1" dirty="0">
                          <a:solidFill>
                            <a:srgbClr val="006600"/>
                          </a:solidFill>
                          <a:effectLst/>
                          <a:latin typeface="+mn-lt"/>
                          <a:ea typeface="Times New Roman" panose="02020603050405020304" pitchFamily="18" charset="0"/>
                          <a:cs typeface="Calibri" panose="020F0502020204030204" pitchFamily="34" charset="0"/>
                        </a:rPr>
                        <a:t>Improvements</a:t>
                      </a:r>
                      <a:endParaRPr lang="en-GB" sz="1600" b="1" dirty="0">
                        <a:solidFill>
                          <a:srgbClr val="0066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1"/>
                  </a:ext>
                </a:extLst>
              </a:tr>
              <a:tr h="394547">
                <a:tc>
                  <a:txBody>
                    <a:bodyPr/>
                    <a:lstStyle/>
                    <a:p>
                      <a:pPr algn="ctr">
                        <a:lnSpc>
                          <a:spcPct val="115000"/>
                        </a:lnSpc>
                        <a:spcAft>
                          <a:spcPts val="0"/>
                        </a:spcAft>
                      </a:pPr>
                      <a:r>
                        <a:rPr lang="en-GB" sz="1600" b="1" dirty="0">
                          <a:solidFill>
                            <a:srgbClr val="000000"/>
                          </a:solidFill>
                          <a:effectLst/>
                          <a:latin typeface="+mn-lt"/>
                          <a:ea typeface="Times New Roman" panose="02020603050405020304" pitchFamily="18" charset="0"/>
                          <a:cs typeface="Calibri" panose="020F0502020204030204" pitchFamily="34" charset="0"/>
                        </a:rPr>
                        <a:t> During convergence</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600" b="1" dirty="0">
                          <a:solidFill>
                            <a:srgbClr val="0000CC"/>
                          </a:solidFill>
                          <a:effectLst/>
                          <a:latin typeface="+mn-lt"/>
                          <a:ea typeface="Times New Roman" panose="02020603050405020304" pitchFamily="18" charset="0"/>
                          <a:cs typeface="Calibri" panose="020F0502020204030204" pitchFamily="34" charset="0"/>
                        </a:rPr>
                        <a:t>0.21</a:t>
                      </a:r>
                      <a:endParaRPr lang="en-GB" sz="1600" b="1" dirty="0">
                        <a:solidFill>
                          <a:srgbClr val="0000CC"/>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dirty="0">
                          <a:solidFill>
                            <a:srgbClr val="FF0000"/>
                          </a:solidFill>
                          <a:effectLst/>
                          <a:latin typeface="+mn-lt"/>
                          <a:ea typeface="Times New Roman" panose="02020603050405020304" pitchFamily="18" charset="0"/>
                          <a:cs typeface="Calibri" panose="020F0502020204030204" pitchFamily="34" charset="0"/>
                        </a:rPr>
                        <a:t>0.51</a:t>
                      </a:r>
                      <a:endParaRPr lang="en-GB" sz="16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b="1" dirty="0">
                          <a:solidFill>
                            <a:srgbClr val="006600"/>
                          </a:solidFill>
                          <a:effectLst/>
                          <a:latin typeface="+mn-lt"/>
                          <a:ea typeface="Times New Roman" panose="02020603050405020304" pitchFamily="18" charset="0"/>
                          <a:cs typeface="Calibri" panose="020F0502020204030204" pitchFamily="34" charset="0"/>
                        </a:rPr>
                        <a:t>60%</a:t>
                      </a:r>
                      <a:endParaRPr lang="en-GB" sz="1600" b="1" dirty="0">
                        <a:solidFill>
                          <a:srgbClr val="0066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394547">
                <a:tc>
                  <a:txBody>
                    <a:bodyPr/>
                    <a:lstStyle/>
                    <a:p>
                      <a:pPr algn="ctr">
                        <a:lnSpc>
                          <a:spcPct val="115000"/>
                        </a:lnSpc>
                        <a:spcAft>
                          <a:spcPts val="0"/>
                        </a:spcAft>
                      </a:pPr>
                      <a:r>
                        <a:rPr lang="en-GB" sz="1600" b="1" dirty="0">
                          <a:solidFill>
                            <a:srgbClr val="000000"/>
                          </a:solidFill>
                          <a:effectLst/>
                          <a:latin typeface="+mn-lt"/>
                          <a:ea typeface="Times New Roman" panose="02020603050405020304" pitchFamily="18" charset="0"/>
                          <a:cs typeface="Calibri" panose="020F0502020204030204" pitchFamily="34" charset="0"/>
                        </a:rPr>
                        <a:t>After convergence</a:t>
                      </a:r>
                      <a:endParaRPr lang="en-GB" sz="1600" b="1" dirty="0">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E5F1"/>
                    </a:solidFill>
                  </a:tcPr>
                </a:tc>
                <a:tc>
                  <a:txBody>
                    <a:bodyPr/>
                    <a:lstStyle/>
                    <a:p>
                      <a:pPr algn="ctr">
                        <a:lnSpc>
                          <a:spcPct val="115000"/>
                        </a:lnSpc>
                        <a:spcAft>
                          <a:spcPts val="0"/>
                        </a:spcAft>
                      </a:pPr>
                      <a:r>
                        <a:rPr lang="en-GB" sz="1600" b="1" dirty="0">
                          <a:solidFill>
                            <a:srgbClr val="0000CC"/>
                          </a:solidFill>
                          <a:effectLst/>
                          <a:latin typeface="+mn-lt"/>
                          <a:ea typeface="Times New Roman" panose="02020603050405020304" pitchFamily="18" charset="0"/>
                          <a:cs typeface="Calibri" panose="020F0502020204030204" pitchFamily="34" charset="0"/>
                        </a:rPr>
                        <a:t>0.16</a:t>
                      </a:r>
                      <a:endParaRPr lang="en-GB" sz="1600" b="1" dirty="0">
                        <a:solidFill>
                          <a:srgbClr val="0000CC"/>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dirty="0">
                          <a:solidFill>
                            <a:srgbClr val="FF0000"/>
                          </a:solidFill>
                          <a:effectLst/>
                          <a:latin typeface="+mn-lt"/>
                          <a:ea typeface="Times New Roman" panose="02020603050405020304" pitchFamily="18" charset="0"/>
                          <a:cs typeface="Calibri" panose="020F0502020204030204" pitchFamily="34" charset="0"/>
                        </a:rPr>
                        <a:t>0.54</a:t>
                      </a:r>
                      <a:endParaRPr lang="en-GB" sz="160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CE1"/>
                    </a:solidFill>
                  </a:tcPr>
                </a:tc>
                <a:tc>
                  <a:txBody>
                    <a:bodyPr/>
                    <a:lstStyle/>
                    <a:p>
                      <a:pPr algn="ctr">
                        <a:lnSpc>
                          <a:spcPct val="115000"/>
                        </a:lnSpc>
                        <a:spcAft>
                          <a:spcPts val="0"/>
                        </a:spcAft>
                      </a:pPr>
                      <a:r>
                        <a:rPr lang="en-GB" sz="1600" b="1" dirty="0">
                          <a:solidFill>
                            <a:srgbClr val="006600"/>
                          </a:solidFill>
                          <a:effectLst/>
                          <a:latin typeface="+mn-lt"/>
                          <a:ea typeface="Times New Roman" panose="02020603050405020304" pitchFamily="18" charset="0"/>
                          <a:cs typeface="Calibri" panose="020F0502020204030204" pitchFamily="34" charset="0"/>
                        </a:rPr>
                        <a:t>69%</a:t>
                      </a:r>
                      <a:endParaRPr lang="en-GB" sz="1600" b="1" dirty="0">
                        <a:solidFill>
                          <a:srgbClr val="006600"/>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9D9"/>
                    </a:solidFill>
                  </a:tcPr>
                </a:tc>
                <a:extLst>
                  <a:ext uri="{0D108BD9-81ED-4DB2-BD59-A6C34878D82A}">
                    <a16:rowId xmlns:a16="http://schemas.microsoft.com/office/drawing/2014/main" val="10003"/>
                  </a:ext>
                </a:extLst>
              </a:tr>
            </a:tbl>
          </a:graphicData>
        </a:graphic>
      </p:graphicFrame>
      <p:grpSp>
        <p:nvGrpSpPr>
          <p:cNvPr id="5" name="Gruppo 4"/>
          <p:cNvGrpSpPr/>
          <p:nvPr/>
        </p:nvGrpSpPr>
        <p:grpSpPr>
          <a:xfrm>
            <a:off x="2829827" y="6220119"/>
            <a:ext cx="2177603" cy="382849"/>
            <a:chOff x="2829827" y="6220119"/>
            <a:chExt cx="2177603" cy="382849"/>
          </a:xfrm>
        </p:grpSpPr>
        <p:sp>
          <p:nvSpPr>
            <p:cNvPr id="12" name="Ovale 11"/>
            <p:cNvSpPr/>
            <p:nvPr/>
          </p:nvSpPr>
          <p:spPr>
            <a:xfrm>
              <a:off x="4245430" y="6221968"/>
              <a:ext cx="762000" cy="381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p:cNvSpPr/>
            <p:nvPr/>
          </p:nvSpPr>
          <p:spPr>
            <a:xfrm>
              <a:off x="2829827" y="6220119"/>
              <a:ext cx="762000" cy="3810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reccia a sinistra 2"/>
            <p:cNvSpPr/>
            <p:nvPr/>
          </p:nvSpPr>
          <p:spPr>
            <a:xfrm flipV="1">
              <a:off x="3648389" y="6313058"/>
              <a:ext cx="522973" cy="163942"/>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2" descr="Risultati immagini per spacearth technolog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3894" y="737744"/>
            <a:ext cx="1209426" cy="60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92841"/>
      </p:ext>
    </p:extLst>
  </p:cSld>
  <p:clrMapOvr>
    <a:masterClrMapping/>
  </p:clrMapOvr>
  <mc:AlternateContent xmlns:mc="http://schemas.openxmlformats.org/markup-compatibility/2006" xmlns:p14="http://schemas.microsoft.com/office/powerpoint/2010/main">
    <mc:Choice Requires="p14">
      <p:transition spd="slow" p14:dur="17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righ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36313" y="3"/>
            <a:ext cx="9013795" cy="928544"/>
            <a:chOff x="136313" y="3"/>
            <a:chExt cx="9013795" cy="928544"/>
          </a:xfrm>
        </p:grpSpPr>
        <p:grpSp>
          <p:nvGrpSpPr>
            <p:cNvPr id="5" name="Gruppo 4"/>
            <p:cNvGrpSpPr/>
            <p:nvPr/>
          </p:nvGrpSpPr>
          <p:grpSpPr>
            <a:xfrm>
              <a:off x="136313" y="3"/>
              <a:ext cx="9013795" cy="569560"/>
              <a:chOff x="136313" y="3"/>
              <a:chExt cx="9013795" cy="569560"/>
            </a:xfrm>
          </p:grpSpPr>
          <p:pic>
            <p:nvPicPr>
              <p:cNvPr id="7" name="Immagine 6" descr="header_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7089" y="3"/>
                <a:ext cx="3803019" cy="539999"/>
              </a:xfrm>
              <a:prstGeom prst="rect">
                <a:avLst/>
              </a:prstGeom>
            </p:spPr>
          </p:pic>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13" y="86923"/>
                <a:ext cx="601661" cy="482640"/>
              </a:xfrm>
              <a:prstGeom prst="rect">
                <a:avLst/>
              </a:prstGeom>
            </p:spPr>
          </p:pic>
        </p:grpSp>
        <p:sp>
          <p:nvSpPr>
            <p:cNvPr id="6" name="Rettangolo 5"/>
            <p:cNvSpPr/>
            <p:nvPr/>
          </p:nvSpPr>
          <p:spPr>
            <a:xfrm>
              <a:off x="1613534" y="282216"/>
              <a:ext cx="49390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solidFill>
                    <a:srgbClr val="222222"/>
                  </a:solidFill>
                  <a:latin typeface="Lora"/>
                </a:rPr>
                <a:t>Coordinated Ionospheric Radio and Optical</a:t>
              </a:r>
            </a:p>
            <a:p>
              <a:pPr algn="ctr"/>
              <a:r>
                <a:rPr lang="en-US" dirty="0">
                  <a:solidFill>
                    <a:srgbClr val="222222"/>
                  </a:solidFill>
                  <a:latin typeface="Lora"/>
                </a:rPr>
                <a:t>Observations Over Italy</a:t>
              </a:r>
              <a:endParaRPr lang="en-US" b="0" i="0" dirty="0">
                <a:solidFill>
                  <a:srgbClr val="222222"/>
                </a:solidFill>
                <a:effectLst/>
                <a:latin typeface="Lora"/>
              </a:endParaRPr>
            </a:p>
          </p:txBody>
        </p:sp>
      </p:grpSp>
      <p:grpSp>
        <p:nvGrpSpPr>
          <p:cNvPr id="9" name="Gruppo 8"/>
          <p:cNvGrpSpPr/>
          <p:nvPr/>
        </p:nvGrpSpPr>
        <p:grpSpPr>
          <a:xfrm>
            <a:off x="1698172" y="2421330"/>
            <a:ext cx="6177416" cy="2321589"/>
            <a:chOff x="5133860" y="824009"/>
            <a:chExt cx="6488934" cy="2734424"/>
          </a:xfrm>
        </p:grpSpPr>
        <p:pic>
          <p:nvPicPr>
            <p:cNvPr id="10" name="Immagine 9"/>
            <p:cNvPicPr/>
            <p:nvPr/>
          </p:nvPicPr>
          <p:blipFill rotWithShape="1">
            <a:blip r:embed="rId4">
              <a:extLst>
                <a:ext uri="{28A0092B-C50C-407E-A947-70E740481C1C}">
                  <a14:useLocalDpi xmlns:a14="http://schemas.microsoft.com/office/drawing/2010/main" val="0"/>
                </a:ext>
              </a:extLst>
            </a:blip>
            <a:srcRect l="24067" t="13814" r="24032" b="14427"/>
            <a:stretch/>
          </p:blipFill>
          <p:spPr bwMode="auto">
            <a:xfrm>
              <a:off x="5133860" y="824009"/>
              <a:ext cx="4306371" cy="2734424"/>
            </a:xfrm>
            <a:prstGeom prst="rect">
              <a:avLst/>
            </a:prstGeom>
            <a:ln>
              <a:noFill/>
            </a:ln>
            <a:extLst>
              <a:ext uri="{53640926-AAD7-44D8-BBD7-CCE9431645EC}">
                <a14:shadowObscured xmlns:a14="http://schemas.microsoft.com/office/drawing/2010/main"/>
              </a:ext>
            </a:extLst>
          </p:spPr>
        </p:pic>
        <p:pic>
          <p:nvPicPr>
            <p:cNvPr id="11" name="Immagine 10"/>
            <p:cNvPicPr>
              <a:picLocks noChangeAspect="1"/>
            </p:cNvPicPr>
            <p:nvPr/>
          </p:nvPicPr>
          <p:blipFill rotWithShape="1">
            <a:blip r:embed="rId5"/>
            <a:srcRect l="16364" t="1195" r="39205" b="17052"/>
            <a:stretch/>
          </p:blipFill>
          <p:spPr>
            <a:xfrm>
              <a:off x="9385145" y="896649"/>
              <a:ext cx="2237649" cy="2569352"/>
            </a:xfrm>
            <a:prstGeom prst="rect">
              <a:avLst/>
            </a:prstGeom>
          </p:spPr>
        </p:pic>
      </p:grpSp>
      <p:sp>
        <p:nvSpPr>
          <p:cNvPr id="12" name="Rettangolo 11"/>
          <p:cNvSpPr/>
          <p:nvPr/>
        </p:nvSpPr>
        <p:spPr>
          <a:xfrm>
            <a:off x="136312" y="1013219"/>
            <a:ext cx="8859641" cy="1323439"/>
          </a:xfrm>
          <a:prstGeom prst="rect">
            <a:avLst/>
          </a:prstGeom>
        </p:spPr>
        <p:txBody>
          <a:bodyPr wrap="square">
            <a:spAutoFit/>
          </a:bodyPr>
          <a:lstStyle/>
          <a:p>
            <a:pPr algn="just">
              <a:spcAft>
                <a:spcPts val="0"/>
              </a:spcAft>
            </a:pPr>
            <a:r>
              <a:rPr lang="en-GB" sz="1600" dirty="0">
                <a:ea typeface="Calibri" panose="020F0502020204030204" pitchFamily="34" charset="0"/>
              </a:rPr>
              <a:t>Study of </a:t>
            </a:r>
            <a:r>
              <a:rPr lang="en-GB" sz="1600" dirty="0" err="1">
                <a:ea typeface="Calibri" panose="020F0502020204030204" pitchFamily="34" charset="0"/>
              </a:rPr>
              <a:t>auroral</a:t>
            </a:r>
            <a:r>
              <a:rPr lang="en-GB" sz="1600" dirty="0">
                <a:ea typeface="Calibri" panose="020F0502020204030204" pitchFamily="34" charset="0"/>
              </a:rPr>
              <a:t> activity from all-sky imager in Asiago and TEC response from INGV RING network in Italy. </a:t>
            </a:r>
            <a:r>
              <a:rPr lang="en-GB" sz="1600" dirty="0" err="1">
                <a:ea typeface="Calibri" panose="020F0502020204030204" pitchFamily="34" charset="0"/>
              </a:rPr>
              <a:t>Auroral</a:t>
            </a:r>
            <a:r>
              <a:rPr lang="en-GB" sz="1600" dirty="0">
                <a:ea typeface="Calibri" panose="020F0502020204030204" pitchFamily="34" charset="0"/>
              </a:rPr>
              <a:t> activity was responsible for the presence of </a:t>
            </a:r>
            <a:r>
              <a:rPr lang="en-GB" sz="1600" b="1" dirty="0">
                <a:ea typeface="Calibri" panose="020F0502020204030204" pitchFamily="34" charset="0"/>
              </a:rPr>
              <a:t>small amplitude TEC waves propagating at about 500 m/s and wavelength of ~1350 km typical of LSTIDs</a:t>
            </a:r>
            <a:r>
              <a:rPr lang="en-GB" sz="1600" dirty="0">
                <a:ea typeface="Calibri" panose="020F0502020204030204" pitchFamily="34" charset="0"/>
              </a:rPr>
              <a:t>, revealed by the application of the EEMD method to TEC measurements from ground-based GPS stations.</a:t>
            </a:r>
          </a:p>
          <a:p>
            <a:pPr algn="just">
              <a:spcAft>
                <a:spcPts val="0"/>
              </a:spcAft>
            </a:pPr>
            <a:endParaRPr lang="en-GB" sz="1600" dirty="0">
              <a:ea typeface="Calibri" panose="020F0502020204030204" pitchFamily="34" charset="0"/>
            </a:endParaRPr>
          </a:p>
        </p:txBody>
      </p:sp>
      <p:sp>
        <p:nvSpPr>
          <p:cNvPr id="14" name="Rettangolo 13"/>
          <p:cNvSpPr/>
          <p:nvPr/>
        </p:nvSpPr>
        <p:spPr>
          <a:xfrm>
            <a:off x="6801512" y="6470321"/>
            <a:ext cx="2023952" cy="307777"/>
          </a:xfrm>
          <a:prstGeom prst="rect">
            <a:avLst/>
          </a:prstGeom>
        </p:spPr>
        <p:txBody>
          <a:bodyPr wrap="none">
            <a:spAutoFit/>
          </a:bodyPr>
          <a:lstStyle/>
          <a:p>
            <a:pPr algn="just">
              <a:spcAft>
                <a:spcPts val="0"/>
              </a:spcAft>
            </a:pPr>
            <a:r>
              <a:rPr lang="en-GB" sz="1400" i="1" dirty="0">
                <a:ea typeface="Calibri" panose="020F0502020204030204" pitchFamily="34" charset="0"/>
              </a:rPr>
              <a:t>Cesaroni et al., JGR, 2017</a:t>
            </a:r>
          </a:p>
        </p:txBody>
      </p:sp>
      <p:sp>
        <p:nvSpPr>
          <p:cNvPr id="15" name="Rettangolo 14"/>
          <p:cNvSpPr/>
          <p:nvPr/>
        </p:nvSpPr>
        <p:spPr>
          <a:xfrm>
            <a:off x="136312" y="4907194"/>
            <a:ext cx="8859641" cy="1477328"/>
          </a:xfrm>
          <a:prstGeom prst="rect">
            <a:avLst/>
          </a:prstGeom>
        </p:spPr>
        <p:txBody>
          <a:bodyPr wrap="square">
            <a:spAutoFit/>
          </a:bodyPr>
          <a:lstStyle/>
          <a:p>
            <a:r>
              <a:rPr lang="en-US" dirty="0"/>
              <a:t>TEC oscillating components from </a:t>
            </a:r>
            <a:r>
              <a:rPr lang="en-US" dirty="0" smtClean="0"/>
              <a:t>TEOL </a:t>
            </a:r>
            <a:r>
              <a:rPr lang="en-US" dirty="0"/>
              <a:t>(45.20°N, 11.40°E, red line), </a:t>
            </a:r>
            <a:r>
              <a:rPr lang="en-US" dirty="0" smtClean="0"/>
              <a:t>INGR </a:t>
            </a:r>
            <a:r>
              <a:rPr lang="en-US" dirty="0"/>
              <a:t>(41.83°N, 12.51°E, blue line), and </a:t>
            </a:r>
            <a:r>
              <a:rPr lang="en-US" dirty="0" smtClean="0"/>
              <a:t>CORL (37.89°N</a:t>
            </a:r>
            <a:r>
              <a:rPr lang="en-US" dirty="0"/>
              <a:t>, 13.30°E, yellow line) stations on 15 November between 01:30 and 6:00 UT. Oblique lines connect the peaks </a:t>
            </a:r>
            <a:r>
              <a:rPr lang="en-US" dirty="0" smtClean="0"/>
              <a:t>of the </a:t>
            </a:r>
            <a:r>
              <a:rPr lang="en-US" dirty="0" err="1"/>
              <a:t>vTEC</a:t>
            </a:r>
            <a:r>
              <a:rPr lang="en-US" dirty="0"/>
              <a:t> oscillatory components that are used to evaluate the velocity of the wavy perturbation along the path </a:t>
            </a:r>
            <a:r>
              <a:rPr lang="en-US" dirty="0" smtClean="0"/>
              <a:t>TEOL-INGR (black </a:t>
            </a:r>
            <a:r>
              <a:rPr lang="en-US" dirty="0"/>
              <a:t>thick line) and </a:t>
            </a:r>
            <a:r>
              <a:rPr lang="en-US" dirty="0" smtClean="0"/>
              <a:t>INGR-CORL </a:t>
            </a:r>
            <a:r>
              <a:rPr lang="en-US" dirty="0"/>
              <a:t>(green thick line).</a:t>
            </a:r>
            <a:endParaRPr lang="it-IT" dirty="0"/>
          </a:p>
        </p:txBody>
      </p:sp>
    </p:spTree>
    <p:extLst>
      <p:ext uri="{BB962C8B-B14F-4D97-AF65-F5344CB8AC3E}">
        <p14:creationId xmlns:p14="http://schemas.microsoft.com/office/powerpoint/2010/main" val="211052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po 23"/>
          <p:cNvGrpSpPr/>
          <p:nvPr/>
        </p:nvGrpSpPr>
        <p:grpSpPr>
          <a:xfrm>
            <a:off x="59030" y="19980"/>
            <a:ext cx="9044043" cy="551500"/>
            <a:chOff x="59030" y="19980"/>
            <a:chExt cx="9044043" cy="551500"/>
          </a:xfrm>
        </p:grpSpPr>
        <p:pic>
          <p:nvPicPr>
            <p:cNvPr id="32" name="Immagine 31"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33" name="Immagine 32"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sp>
        <p:nvSpPr>
          <p:cNvPr id="15" name="Rettangolo 14"/>
          <p:cNvSpPr/>
          <p:nvPr/>
        </p:nvSpPr>
        <p:spPr>
          <a:xfrm>
            <a:off x="2164052" y="282216"/>
            <a:ext cx="493901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smtClean="0">
                <a:solidFill>
                  <a:srgbClr val="222222"/>
                </a:solidFill>
                <a:latin typeface="Lora"/>
              </a:rPr>
              <a:t>Ionospheric Scintillation GNSS Network</a:t>
            </a:r>
            <a:endParaRPr lang="en-US" b="0" i="0" dirty="0">
              <a:solidFill>
                <a:srgbClr val="222222"/>
              </a:solidFill>
              <a:effectLst/>
              <a:latin typeface="Lora"/>
            </a:endParaRPr>
          </a:p>
        </p:txBody>
      </p:sp>
      <p:pic>
        <p:nvPicPr>
          <p:cNvPr id="18" name="Immagin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9739" y="970496"/>
            <a:ext cx="2211581" cy="1476000"/>
          </a:xfrm>
          <a:prstGeom prst="rect">
            <a:avLst/>
          </a:prstGeom>
        </p:spPr>
      </p:pic>
      <p:pic>
        <p:nvPicPr>
          <p:cNvPr id="19" name="Immagin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9985" y="970496"/>
            <a:ext cx="2188666" cy="1476000"/>
          </a:xfrm>
          <a:prstGeom prst="rect">
            <a:avLst/>
          </a:prstGeom>
        </p:spPr>
      </p:pic>
      <p:sp>
        <p:nvSpPr>
          <p:cNvPr id="20" name="Segnaposto contenuto 2"/>
          <p:cNvSpPr>
            <a:spLocks noGrp="1"/>
          </p:cNvSpPr>
          <p:nvPr>
            <p:ph idx="1"/>
          </p:nvPr>
        </p:nvSpPr>
        <p:spPr>
          <a:xfrm>
            <a:off x="224334" y="2839739"/>
            <a:ext cx="7338152" cy="3990718"/>
          </a:xfrm>
        </p:spPr>
        <p:txBody>
          <a:bodyPr vert="horz" lIns="91440" tIns="45720" rIns="91440" bIns="45720" rtlCol="0" anchor="t">
            <a:normAutofit fontScale="85000" lnSpcReduction="10000"/>
          </a:bodyPr>
          <a:lstStyle/>
          <a:p>
            <a:r>
              <a:rPr lang="en-US" dirty="0"/>
              <a:t>First receiver installed at Ny-</a:t>
            </a:r>
            <a:r>
              <a:rPr lang="en-US" dirty="0" err="1"/>
              <a:t>Alesund</a:t>
            </a:r>
            <a:r>
              <a:rPr lang="en-US" dirty="0"/>
              <a:t> (Svalbard) in 2003</a:t>
            </a:r>
          </a:p>
          <a:p>
            <a:r>
              <a:rPr lang="en-US" dirty="0">
                <a:solidFill>
                  <a:schemeClr val="tx1"/>
                </a:solidFill>
              </a:rPr>
              <a:t>Polar ionosphere</a:t>
            </a:r>
          </a:p>
          <a:p>
            <a:pPr lvl="1"/>
            <a:r>
              <a:rPr lang="en-US" sz="1800" dirty="0"/>
              <a:t>Svalbard islands </a:t>
            </a:r>
            <a:r>
              <a:rPr lang="en-US" sz="1800" dirty="0" smtClean="0"/>
              <a:t>(3|NyAlesund</a:t>
            </a:r>
            <a:r>
              <a:rPr lang="en-US" sz="1800" dirty="0"/>
              <a:t>, Longyearbyen)</a:t>
            </a:r>
            <a:endParaRPr lang="en-US" sz="1800" dirty="0">
              <a:cs typeface="Calibri"/>
            </a:endParaRPr>
          </a:p>
          <a:p>
            <a:pPr lvl="1"/>
            <a:r>
              <a:rPr lang="en-US" sz="1800" dirty="0"/>
              <a:t>Antarctica (5|MZS, Concordia, SANAE)</a:t>
            </a:r>
          </a:p>
          <a:p>
            <a:pPr marL="457200" lvl="1" indent="0">
              <a:buNone/>
            </a:pPr>
            <a:endParaRPr lang="en-US" sz="900" dirty="0"/>
          </a:p>
          <a:p>
            <a:r>
              <a:rPr lang="en-US" dirty="0">
                <a:solidFill>
                  <a:schemeClr val="tx1"/>
                </a:solidFill>
              </a:rPr>
              <a:t>Mid latitude ionosphere</a:t>
            </a:r>
          </a:p>
          <a:p>
            <a:pPr lvl="1"/>
            <a:r>
              <a:rPr lang="en-US" sz="1800" dirty="0"/>
              <a:t>Chania (Crete) </a:t>
            </a:r>
          </a:p>
          <a:p>
            <a:pPr lvl="1"/>
            <a:r>
              <a:rPr lang="en-US" sz="1800" dirty="0"/>
              <a:t>Lampedusa (Sicily, Italy)</a:t>
            </a:r>
          </a:p>
          <a:p>
            <a:r>
              <a:rPr lang="en-US" dirty="0">
                <a:solidFill>
                  <a:schemeClr val="tx1"/>
                </a:solidFill>
              </a:rPr>
              <a:t>Equatorial Ionosphere</a:t>
            </a:r>
          </a:p>
          <a:p>
            <a:pPr lvl="1"/>
            <a:r>
              <a:rPr lang="en-US" sz="1800" dirty="0"/>
              <a:t>Tucumán (Argentina)</a:t>
            </a:r>
          </a:p>
          <a:p>
            <a:pPr lvl="1"/>
            <a:r>
              <a:rPr lang="en-US" sz="1800" dirty="0"/>
              <a:t>Sao Paulo (Brazil)</a:t>
            </a:r>
          </a:p>
          <a:p>
            <a:pPr lvl="1"/>
            <a:r>
              <a:rPr lang="en-US" sz="1800" b="1" dirty="0">
                <a:solidFill>
                  <a:srgbClr val="FF0000"/>
                </a:solidFill>
              </a:rPr>
              <a:t>New station has been installed in Kenya </a:t>
            </a:r>
            <a:r>
              <a:rPr lang="en-US" sz="1800" b="1" dirty="0" smtClean="0">
                <a:solidFill>
                  <a:srgbClr val="FF0000"/>
                </a:solidFill>
              </a:rPr>
              <a:t>in May 2019 </a:t>
            </a:r>
            <a:endParaRPr lang="en-US" sz="1800" b="1" dirty="0">
              <a:solidFill>
                <a:srgbClr val="FF0000"/>
              </a:solidFill>
            </a:endParaRPr>
          </a:p>
          <a:p>
            <a:pPr marL="457200" lvl="1" indent="0">
              <a:buNone/>
            </a:pPr>
            <a:r>
              <a:rPr lang="en-US" sz="1800" b="1" dirty="0">
                <a:solidFill>
                  <a:srgbClr val="FF0000"/>
                </a:solidFill>
              </a:rPr>
              <a:t>     In collaboration with Embry-Riddle Aeronautical University (USA) and </a:t>
            </a:r>
            <a:r>
              <a:rPr lang="en-US" sz="1800" b="1" dirty="0" err="1">
                <a:solidFill>
                  <a:srgbClr val="FF0000"/>
                </a:solidFill>
              </a:rPr>
              <a:t>Pwani</a:t>
            </a:r>
            <a:r>
              <a:rPr lang="en-US" sz="1800" b="1" dirty="0">
                <a:solidFill>
                  <a:srgbClr val="FF0000"/>
                </a:solidFill>
              </a:rPr>
              <a:t> University (KEN)</a:t>
            </a:r>
            <a:endParaRPr lang="en-US" sz="2000" b="1" dirty="0">
              <a:solidFill>
                <a:srgbClr val="FF0000"/>
              </a:solidFill>
            </a:endParaRPr>
          </a:p>
          <a:p>
            <a:pPr lvl="1"/>
            <a:endParaRPr lang="it-IT" sz="2000" dirty="0"/>
          </a:p>
          <a:p>
            <a:pPr lvl="1"/>
            <a:endParaRPr lang="it-IT" sz="2000" dirty="0"/>
          </a:p>
        </p:txBody>
      </p:sp>
      <p:sp>
        <p:nvSpPr>
          <p:cNvPr id="21" name="Rectangle 5"/>
          <p:cNvSpPr>
            <a:spLocks noChangeArrowheads="1"/>
          </p:cNvSpPr>
          <p:nvPr/>
        </p:nvSpPr>
        <p:spPr bwMode="auto">
          <a:xfrm>
            <a:off x="5777861" y="260830"/>
            <a:ext cx="4251140" cy="276999"/>
          </a:xfrm>
          <a:prstGeom prst="rect">
            <a:avLst/>
          </a:prstGeom>
          <a:noFill/>
          <a:ln w="9525">
            <a:noFill/>
            <a:miter lim="800000"/>
            <a:headEnd/>
            <a:tailEnd/>
          </a:ln>
        </p:spPr>
        <p:txBody>
          <a:bodyPr>
            <a:spAutoFit/>
          </a:bodyPr>
          <a:lstStyle/>
          <a:p>
            <a:pPr algn="r"/>
            <a:endParaRPr lang="it-IT" sz="1200" dirty="0">
              <a:solidFill>
                <a:prstClr val="black"/>
              </a:solidFill>
            </a:endParaRPr>
          </a:p>
        </p:txBody>
      </p:sp>
      <p:pic>
        <p:nvPicPr>
          <p:cNvPr id="22" name="Immagin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36392" y="970496"/>
            <a:ext cx="1700557" cy="1476000"/>
          </a:xfrm>
          <a:prstGeom prst="rect">
            <a:avLst/>
          </a:prstGeom>
        </p:spPr>
      </p:pic>
      <p:pic>
        <p:nvPicPr>
          <p:cNvPr id="25" name="Immagine 24"/>
          <p:cNvPicPr>
            <a:picLocks noChangeAspect="1"/>
          </p:cNvPicPr>
          <p:nvPr/>
        </p:nvPicPr>
        <p:blipFill rotWithShape="1">
          <a:blip r:embed="rId8"/>
          <a:srcRect l="29255" t="20796" r="31352" b="9824"/>
          <a:stretch/>
        </p:blipFill>
        <p:spPr>
          <a:xfrm>
            <a:off x="826200" y="971544"/>
            <a:ext cx="1488841" cy="1474952"/>
          </a:xfrm>
          <a:prstGeom prst="rect">
            <a:avLst/>
          </a:prstGeom>
        </p:spPr>
      </p:pic>
      <p:pic>
        <p:nvPicPr>
          <p:cNvPr id="26" name="Immagine 25"/>
          <p:cNvPicPr>
            <a:picLocks noChangeAspect="1"/>
          </p:cNvPicPr>
          <p:nvPr/>
        </p:nvPicPr>
        <p:blipFill rotWithShape="1">
          <a:blip r:embed="rId9"/>
          <a:srcRect t="30442" b="34443"/>
          <a:stretch/>
        </p:blipFill>
        <p:spPr>
          <a:xfrm>
            <a:off x="3760417" y="5572244"/>
            <a:ext cx="1343880" cy="449084"/>
          </a:xfrm>
          <a:prstGeom prst="rect">
            <a:avLst/>
          </a:prstGeom>
        </p:spPr>
      </p:pic>
      <p:pic>
        <p:nvPicPr>
          <p:cNvPr id="27" name="Immagine 26"/>
          <p:cNvPicPr>
            <a:picLocks noChangeAspect="1"/>
          </p:cNvPicPr>
          <p:nvPr/>
        </p:nvPicPr>
        <p:blipFill rotWithShape="1">
          <a:blip r:embed="rId10"/>
          <a:srcRect l="12245" t="26397" r="10660" b="17511"/>
          <a:stretch/>
        </p:blipFill>
        <p:spPr>
          <a:xfrm>
            <a:off x="5814792" y="3573337"/>
            <a:ext cx="1460875" cy="551887"/>
          </a:xfrm>
          <a:prstGeom prst="rect">
            <a:avLst/>
          </a:prstGeom>
        </p:spPr>
      </p:pic>
      <p:pic>
        <p:nvPicPr>
          <p:cNvPr id="28" name="Immagine 27"/>
          <p:cNvPicPr>
            <a:picLocks noChangeAspect="1"/>
          </p:cNvPicPr>
          <p:nvPr/>
        </p:nvPicPr>
        <p:blipFill>
          <a:blip r:embed="rId11"/>
          <a:stretch>
            <a:fillRect/>
          </a:stretch>
        </p:blipFill>
        <p:spPr>
          <a:xfrm>
            <a:off x="5245013" y="5572244"/>
            <a:ext cx="1392653" cy="475097"/>
          </a:xfrm>
          <a:prstGeom prst="rect">
            <a:avLst/>
          </a:prstGeom>
        </p:spPr>
      </p:pic>
      <p:pic>
        <p:nvPicPr>
          <p:cNvPr id="29" name="Immagine 8" descr="Immagine che contiene esterni, segnale&#10;&#10;Descrizione generata con affidabilità molto elevata">
            <a:extLst>
              <a:ext uri="{FF2B5EF4-FFF2-40B4-BE49-F238E27FC236}">
                <a16:creationId xmlns:a16="http://schemas.microsoft.com/office/drawing/2014/main" id="{3FCFB17A-B553-497F-94B4-C4AA57BD8255}"/>
              </a:ext>
            </a:extLst>
          </p:cNvPr>
          <p:cNvPicPr>
            <a:picLocks noChangeAspect="1"/>
          </p:cNvPicPr>
          <p:nvPr/>
        </p:nvPicPr>
        <p:blipFill>
          <a:blip r:embed="rId12"/>
          <a:stretch>
            <a:fillRect/>
          </a:stretch>
        </p:blipFill>
        <p:spPr>
          <a:xfrm>
            <a:off x="7274359" y="6148655"/>
            <a:ext cx="662590" cy="631040"/>
          </a:xfrm>
          <a:prstGeom prst="rect">
            <a:avLst/>
          </a:prstGeom>
        </p:spPr>
      </p:pic>
      <p:pic>
        <p:nvPicPr>
          <p:cNvPr id="30" name="Immagine 17" descr="Immagine che contiene oggetto&#10;&#10;Descrizione generata con affidabilità elevata">
            <a:extLst>
              <a:ext uri="{FF2B5EF4-FFF2-40B4-BE49-F238E27FC236}">
                <a16:creationId xmlns:a16="http://schemas.microsoft.com/office/drawing/2014/main" id="{1AEB27E9-DFD6-477C-9299-BAAD1CF31F80}"/>
              </a:ext>
            </a:extLst>
          </p:cNvPr>
          <p:cNvPicPr>
            <a:picLocks noChangeAspect="1"/>
          </p:cNvPicPr>
          <p:nvPr/>
        </p:nvPicPr>
        <p:blipFill>
          <a:blip r:embed="rId13"/>
          <a:stretch>
            <a:fillRect/>
          </a:stretch>
        </p:blipFill>
        <p:spPr>
          <a:xfrm>
            <a:off x="6769147" y="5548651"/>
            <a:ext cx="1255749" cy="522281"/>
          </a:xfrm>
          <a:prstGeom prst="rect">
            <a:avLst/>
          </a:prstGeom>
        </p:spPr>
      </p:pic>
      <p:pic>
        <p:nvPicPr>
          <p:cNvPr id="2050" name="Picture 2" descr="pnr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04297" y="3501807"/>
            <a:ext cx="607191" cy="5830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cnr dirigibile italia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75667" y="3583159"/>
            <a:ext cx="584451" cy="5735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enea lampedusa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2435" y="4608486"/>
            <a:ext cx="554607" cy="5350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TEI crete 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95806" y="4717504"/>
            <a:ext cx="1328957" cy="2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39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po 31"/>
          <p:cNvGrpSpPr/>
          <p:nvPr/>
        </p:nvGrpSpPr>
        <p:grpSpPr>
          <a:xfrm>
            <a:off x="59030" y="19980"/>
            <a:ext cx="9044043" cy="551500"/>
            <a:chOff x="59030" y="19980"/>
            <a:chExt cx="9044043" cy="551500"/>
          </a:xfrm>
        </p:grpSpPr>
        <p:pic>
          <p:nvPicPr>
            <p:cNvPr id="33" name="Immagine 32"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36" name="Immagine 35"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sp>
        <p:nvSpPr>
          <p:cNvPr id="15" name="Rettangolo 14"/>
          <p:cNvSpPr/>
          <p:nvPr/>
        </p:nvSpPr>
        <p:spPr>
          <a:xfrm>
            <a:off x="2145379" y="235082"/>
            <a:ext cx="493901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srgbClr val="222222"/>
                </a:solidFill>
                <a:latin typeface="Lora"/>
              </a:rPr>
              <a:t>Ionospheric Scintillation </a:t>
            </a:r>
          </a:p>
          <a:p>
            <a:pPr algn="ctr"/>
            <a:r>
              <a:rPr lang="en-US" dirty="0">
                <a:solidFill>
                  <a:srgbClr val="222222"/>
                </a:solidFill>
                <a:latin typeface="Lora"/>
              </a:rPr>
              <a:t>Data Management System</a:t>
            </a:r>
          </a:p>
        </p:txBody>
      </p:sp>
      <p:pic>
        <p:nvPicPr>
          <p:cNvPr id="3" name="Immagine 2">
            <a:extLst>
              <a:ext uri="{FF2B5EF4-FFF2-40B4-BE49-F238E27FC236}">
                <a16:creationId xmlns:a16="http://schemas.microsoft.com/office/drawing/2014/main" id="{96767D90-27B3-49B5-A07C-4E0CEE4385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31" y="1463698"/>
            <a:ext cx="501376" cy="486844"/>
          </a:xfrm>
          <a:prstGeom prst="rect">
            <a:avLst/>
          </a:prstGeom>
        </p:spPr>
      </p:pic>
      <p:pic>
        <p:nvPicPr>
          <p:cNvPr id="10" name="Immagine 9">
            <a:extLst>
              <a:ext uri="{FF2B5EF4-FFF2-40B4-BE49-F238E27FC236}">
                <a16:creationId xmlns:a16="http://schemas.microsoft.com/office/drawing/2014/main" id="{0D971223-5C7D-448D-A97C-76AE92B8D2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809" y="1889352"/>
            <a:ext cx="501376" cy="486844"/>
          </a:xfrm>
          <a:prstGeom prst="rect">
            <a:avLst/>
          </a:prstGeom>
        </p:spPr>
      </p:pic>
      <p:pic>
        <p:nvPicPr>
          <p:cNvPr id="11" name="Immagine 10">
            <a:extLst>
              <a:ext uri="{FF2B5EF4-FFF2-40B4-BE49-F238E27FC236}">
                <a16:creationId xmlns:a16="http://schemas.microsoft.com/office/drawing/2014/main" id="{8D3065D4-E457-4149-BAD1-631739E97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791" y="1953761"/>
            <a:ext cx="501376" cy="486844"/>
          </a:xfrm>
          <a:prstGeom prst="rect">
            <a:avLst/>
          </a:prstGeom>
        </p:spPr>
      </p:pic>
      <p:pic>
        <p:nvPicPr>
          <p:cNvPr id="25" name="Immagine 24">
            <a:extLst>
              <a:ext uri="{FF2B5EF4-FFF2-40B4-BE49-F238E27FC236}">
                <a16:creationId xmlns:a16="http://schemas.microsoft.com/office/drawing/2014/main" id="{77FC0998-792F-4168-8219-612723E3A667}"/>
              </a:ext>
            </a:extLst>
          </p:cNvPr>
          <p:cNvPicPr>
            <a:picLocks noChangeAspect="1"/>
          </p:cNvPicPr>
          <p:nvPr/>
        </p:nvPicPr>
        <p:blipFill rotWithShape="1">
          <a:blip r:embed="rId6">
            <a:extLst>
              <a:ext uri="{28A0092B-C50C-407E-A947-70E740481C1C}">
                <a14:useLocalDpi xmlns:a14="http://schemas.microsoft.com/office/drawing/2010/main" val="0"/>
              </a:ext>
            </a:extLst>
          </a:blip>
          <a:srcRect l="16704" t="7426" r="12785"/>
          <a:stretch/>
        </p:blipFill>
        <p:spPr>
          <a:xfrm>
            <a:off x="3029898" y="1818635"/>
            <a:ext cx="566882" cy="1012426"/>
          </a:xfrm>
          <a:prstGeom prst="rect">
            <a:avLst/>
          </a:prstGeom>
        </p:spPr>
      </p:pic>
      <p:pic>
        <p:nvPicPr>
          <p:cNvPr id="27" name="Immagine 26">
            <a:extLst>
              <a:ext uri="{FF2B5EF4-FFF2-40B4-BE49-F238E27FC236}">
                <a16:creationId xmlns:a16="http://schemas.microsoft.com/office/drawing/2014/main" id="{F3C4111A-9BAA-4482-B3FD-311C57A16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34" t="13427" r="10824" b="7556"/>
          <a:stretch/>
        </p:blipFill>
        <p:spPr>
          <a:xfrm>
            <a:off x="4190469" y="1620473"/>
            <a:ext cx="492210" cy="512301"/>
          </a:xfrm>
          <a:prstGeom prst="rect">
            <a:avLst/>
          </a:prstGeom>
        </p:spPr>
      </p:pic>
      <p:pic>
        <p:nvPicPr>
          <p:cNvPr id="29" name="Immagine 28">
            <a:extLst>
              <a:ext uri="{FF2B5EF4-FFF2-40B4-BE49-F238E27FC236}">
                <a16:creationId xmlns:a16="http://schemas.microsoft.com/office/drawing/2014/main" id="{2E00E795-E969-4322-B73D-CD47549F16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878274">
            <a:off x="3668281" y="1939453"/>
            <a:ext cx="510472" cy="201690"/>
          </a:xfrm>
          <a:prstGeom prst="rect">
            <a:avLst/>
          </a:prstGeom>
        </p:spPr>
      </p:pic>
      <p:pic>
        <p:nvPicPr>
          <p:cNvPr id="31" name="Immagine 30">
            <a:extLst>
              <a:ext uri="{FF2B5EF4-FFF2-40B4-BE49-F238E27FC236}">
                <a16:creationId xmlns:a16="http://schemas.microsoft.com/office/drawing/2014/main" id="{25A899A8-4295-4A56-9680-3D2568D423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4884" y="1462193"/>
            <a:ext cx="863085" cy="341009"/>
          </a:xfrm>
          <a:prstGeom prst="rect">
            <a:avLst/>
          </a:prstGeom>
        </p:spPr>
      </p:pic>
      <p:pic>
        <p:nvPicPr>
          <p:cNvPr id="35" name="Immagine 34" descr="Immagine che contiene elettronico, martinetto&#10;&#10;Descrizione generata automaticamente">
            <a:extLst>
              <a:ext uri="{FF2B5EF4-FFF2-40B4-BE49-F238E27FC236}">
                <a16:creationId xmlns:a16="http://schemas.microsoft.com/office/drawing/2014/main" id="{2977F332-DDEB-47E8-A8D4-CCC22C200C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6829" y="1211145"/>
            <a:ext cx="784755" cy="777455"/>
          </a:xfrm>
          <a:prstGeom prst="rect">
            <a:avLst/>
          </a:prstGeom>
        </p:spPr>
      </p:pic>
      <p:sp>
        <p:nvSpPr>
          <p:cNvPr id="41" name="CasellaDiTesto 40">
            <a:extLst>
              <a:ext uri="{FF2B5EF4-FFF2-40B4-BE49-F238E27FC236}">
                <a16:creationId xmlns:a16="http://schemas.microsoft.com/office/drawing/2014/main" id="{4EC92D1E-8B85-402C-804D-1A250F07C0F3}"/>
              </a:ext>
            </a:extLst>
          </p:cNvPr>
          <p:cNvSpPr txBox="1"/>
          <p:nvPr/>
        </p:nvSpPr>
        <p:spPr>
          <a:xfrm>
            <a:off x="91986" y="2442651"/>
            <a:ext cx="17315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Remote stations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CasellaDiTesto 42">
            <a:extLst>
              <a:ext uri="{FF2B5EF4-FFF2-40B4-BE49-F238E27FC236}">
                <a16:creationId xmlns:a16="http://schemas.microsoft.com/office/drawing/2014/main" id="{1836BFFF-A191-4286-80D2-980C57F821AC}"/>
              </a:ext>
            </a:extLst>
          </p:cNvPr>
          <p:cNvSpPr txBox="1"/>
          <p:nvPr/>
        </p:nvSpPr>
        <p:spPr>
          <a:xfrm>
            <a:off x="4690231" y="1691957"/>
            <a:ext cx="104984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Database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CasellaDiTesto 43">
            <a:extLst>
              <a:ext uri="{FF2B5EF4-FFF2-40B4-BE49-F238E27FC236}">
                <a16:creationId xmlns:a16="http://schemas.microsoft.com/office/drawing/2014/main" id="{48744C4E-39D8-4B36-BE59-460B5B49A6F5}"/>
              </a:ext>
            </a:extLst>
          </p:cNvPr>
          <p:cNvSpPr txBox="1"/>
          <p:nvPr/>
        </p:nvSpPr>
        <p:spPr>
          <a:xfrm>
            <a:off x="7937222" y="1462193"/>
            <a:ext cx="9257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Clients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7">
            <a:extLst>
              <a:ext uri="{FF2B5EF4-FFF2-40B4-BE49-F238E27FC236}">
                <a16:creationId xmlns:a16="http://schemas.microsoft.com/office/drawing/2014/main" id="{DB9F29F1-640C-45A0-B107-3FEC0829EF1B}"/>
              </a:ext>
            </a:extLst>
          </p:cNvPr>
          <p:cNvSpPr>
            <a:spLocks noChangeArrowheads="1"/>
          </p:cNvSpPr>
          <p:nvPr/>
        </p:nvSpPr>
        <p:spPr bwMode="auto">
          <a:xfrm>
            <a:off x="132165" y="6063191"/>
            <a:ext cx="8879670" cy="70788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Data are accessible at the </a:t>
            </a:r>
            <a:r>
              <a:rPr kumimoji="0" lang="en-GB" sz="2000" b="0" i="1" u="none" strike="noStrike" kern="1200" cap="none" spc="0" normalizeH="0" baseline="0" noProof="0" dirty="0">
                <a:ln>
                  <a:noFill/>
                </a:ln>
                <a:solidFill>
                  <a:srgbClr val="FF0000"/>
                </a:solidFill>
                <a:effectLst/>
                <a:uLnTx/>
                <a:uFillTx/>
                <a:latin typeface="Calibri" panose="020F0502020204030204"/>
                <a:ea typeface="+mn-ea"/>
                <a:cs typeface="+mn-cs"/>
              </a:rPr>
              <a:t>electronic Space Weather upper atmosphere</a:t>
            </a: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 website</a:t>
            </a:r>
            <a:endParaRPr kumimoji="0" lang="en-GB" sz="2000" b="1" i="0" u="sng"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rPr>
              <a:t>http://</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eswuax.rm.ingv.it</a:t>
            </a:r>
            <a:endParaRPr kumimoji="0" lang="en-GB" sz="20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Immagine 4" descr="Immagine che contiene clipart&#10;&#10;Descrizione generata automaticamente">
            <a:extLst>
              <a:ext uri="{FF2B5EF4-FFF2-40B4-BE49-F238E27FC236}">
                <a16:creationId xmlns:a16="http://schemas.microsoft.com/office/drawing/2014/main" id="{A9F36727-A94A-40C9-BF52-2192A0A9747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70351" y="2296899"/>
            <a:ext cx="549397" cy="613046"/>
          </a:xfrm>
          <a:prstGeom prst="rect">
            <a:avLst/>
          </a:prstGeom>
        </p:spPr>
      </p:pic>
      <p:pic>
        <p:nvPicPr>
          <p:cNvPr id="30" name="Immagine 29">
            <a:extLst>
              <a:ext uri="{FF2B5EF4-FFF2-40B4-BE49-F238E27FC236}">
                <a16:creationId xmlns:a16="http://schemas.microsoft.com/office/drawing/2014/main" id="{32AB193D-5ABD-4FCE-ADCA-6A52212646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57119">
            <a:off x="3669235" y="2311060"/>
            <a:ext cx="510473" cy="201690"/>
          </a:xfrm>
          <a:prstGeom prst="rect">
            <a:avLst/>
          </a:prstGeom>
        </p:spPr>
      </p:pic>
      <p:sp>
        <p:nvSpPr>
          <p:cNvPr id="34" name="CasellaDiTesto 33">
            <a:extLst>
              <a:ext uri="{FF2B5EF4-FFF2-40B4-BE49-F238E27FC236}">
                <a16:creationId xmlns:a16="http://schemas.microsoft.com/office/drawing/2014/main" id="{1530B53F-42C2-4BFD-B9A9-B0623EFE39E9}"/>
              </a:ext>
            </a:extLst>
          </p:cNvPr>
          <p:cNvSpPr txBox="1"/>
          <p:nvPr/>
        </p:nvSpPr>
        <p:spPr>
          <a:xfrm>
            <a:off x="4696212" y="2400609"/>
            <a:ext cx="88825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Backup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CasellaDiTesto 36">
            <a:extLst>
              <a:ext uri="{FF2B5EF4-FFF2-40B4-BE49-F238E27FC236}">
                <a16:creationId xmlns:a16="http://schemas.microsoft.com/office/drawing/2014/main" id="{3911D207-94AB-47FC-9BF0-087F4B081B51}"/>
              </a:ext>
            </a:extLst>
          </p:cNvPr>
          <p:cNvSpPr txBox="1"/>
          <p:nvPr/>
        </p:nvSpPr>
        <p:spPr>
          <a:xfrm>
            <a:off x="2930033" y="1490038"/>
            <a:ext cx="86810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Server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2" name="Immagine 21">
            <a:extLst>
              <a:ext uri="{FF2B5EF4-FFF2-40B4-BE49-F238E27FC236}">
                <a16:creationId xmlns:a16="http://schemas.microsoft.com/office/drawing/2014/main" id="{D39939E7-02E5-4AAC-B104-0050CEBE008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00740" y="2403033"/>
            <a:ext cx="656934" cy="618953"/>
          </a:xfrm>
          <a:prstGeom prst="rect">
            <a:avLst/>
          </a:prstGeom>
        </p:spPr>
      </p:pic>
      <p:sp>
        <p:nvSpPr>
          <p:cNvPr id="23" name="Rettangolo con angoli arrotondati 22">
            <a:extLst>
              <a:ext uri="{FF2B5EF4-FFF2-40B4-BE49-F238E27FC236}">
                <a16:creationId xmlns:a16="http://schemas.microsoft.com/office/drawing/2014/main" id="{791EAA20-E4F3-4BC4-8098-882B0428A0F4}"/>
              </a:ext>
            </a:extLst>
          </p:cNvPr>
          <p:cNvSpPr/>
          <p:nvPr/>
        </p:nvSpPr>
        <p:spPr>
          <a:xfrm>
            <a:off x="2739293" y="1347464"/>
            <a:ext cx="3000782" cy="1694645"/>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Immagine 44">
            <a:extLst>
              <a:ext uri="{FF2B5EF4-FFF2-40B4-BE49-F238E27FC236}">
                <a16:creationId xmlns:a16="http://schemas.microsoft.com/office/drawing/2014/main" id="{119AF09A-2592-425F-9866-307111DAE5C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03984" y="2528315"/>
            <a:ext cx="863085" cy="341009"/>
          </a:xfrm>
          <a:prstGeom prst="rect">
            <a:avLst/>
          </a:prstGeom>
        </p:spPr>
      </p:pic>
      <p:sp>
        <p:nvSpPr>
          <p:cNvPr id="24" name="CasellaDiTesto 23">
            <a:extLst>
              <a:ext uri="{FF2B5EF4-FFF2-40B4-BE49-F238E27FC236}">
                <a16:creationId xmlns:a16="http://schemas.microsoft.com/office/drawing/2014/main" id="{10103F73-B63C-449E-9FE4-F43C17D7CBB2}"/>
              </a:ext>
            </a:extLst>
          </p:cNvPr>
          <p:cNvSpPr txBox="1"/>
          <p:nvPr/>
        </p:nvSpPr>
        <p:spPr>
          <a:xfrm>
            <a:off x="7656202" y="2385896"/>
            <a:ext cx="148779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World Wide Web</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 name="Connettore 2 7">
            <a:extLst>
              <a:ext uri="{FF2B5EF4-FFF2-40B4-BE49-F238E27FC236}">
                <a16:creationId xmlns:a16="http://schemas.microsoft.com/office/drawing/2014/main" id="{E2E98C3E-CB21-4F91-A84F-B518A39AFA8F}"/>
              </a:ext>
            </a:extLst>
          </p:cNvPr>
          <p:cNvCxnSpPr>
            <a:cxnSpLocks/>
          </p:cNvCxnSpPr>
          <p:nvPr/>
        </p:nvCxnSpPr>
        <p:spPr>
          <a:xfrm flipV="1">
            <a:off x="1850481" y="2065248"/>
            <a:ext cx="625818"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9" name="Immagine 8">
            <a:extLst>
              <a:ext uri="{FF2B5EF4-FFF2-40B4-BE49-F238E27FC236}">
                <a16:creationId xmlns:a16="http://schemas.microsoft.com/office/drawing/2014/main" id="{624EAA8B-2C04-4317-A049-65A05A1504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5533" y="3198321"/>
            <a:ext cx="6374754" cy="2742588"/>
          </a:xfrm>
          <a:prstGeom prst="rect">
            <a:avLst/>
          </a:prstGeom>
        </p:spPr>
      </p:pic>
    </p:spTree>
    <p:extLst>
      <p:ext uri="{BB962C8B-B14F-4D97-AF65-F5344CB8AC3E}">
        <p14:creationId xmlns:p14="http://schemas.microsoft.com/office/powerpoint/2010/main" val="22293216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17"/>
          <p:cNvGrpSpPr/>
          <p:nvPr/>
        </p:nvGrpSpPr>
        <p:grpSpPr>
          <a:xfrm>
            <a:off x="59030" y="19980"/>
            <a:ext cx="9044043" cy="551500"/>
            <a:chOff x="59030" y="19980"/>
            <a:chExt cx="9044043" cy="551500"/>
          </a:xfrm>
        </p:grpSpPr>
        <p:pic>
          <p:nvPicPr>
            <p:cNvPr id="19" name="Immagine 18"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20" name="Immagine 19"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pic>
        <p:nvPicPr>
          <p:cNvPr id="6" name="Immagine 5" descr="Immagine che contiene screenshot, testo&#10;&#10;Descrizione generata automaticamente">
            <a:extLst>
              <a:ext uri="{FF2B5EF4-FFF2-40B4-BE49-F238E27FC236}">
                <a16:creationId xmlns:a16="http://schemas.microsoft.com/office/drawing/2014/main" id="{A063B50F-DDEE-407F-99C1-8AACC763B6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499" y="1326200"/>
            <a:ext cx="6270002" cy="429678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Immagine 2" descr="Immagine che contiene mappa, testo, screenshot&#10;&#10;Descrizione generata automaticamente">
            <a:extLst>
              <a:ext uri="{FF2B5EF4-FFF2-40B4-BE49-F238E27FC236}">
                <a16:creationId xmlns:a16="http://schemas.microsoft.com/office/drawing/2014/main" id="{B7D07428-CD24-47BF-8BDC-BB5D08D115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0615" y="3352313"/>
            <a:ext cx="7064943" cy="3301578"/>
          </a:xfrm>
          <a:prstGeom prst="rect">
            <a:avLst/>
          </a:prstGeom>
        </p:spPr>
      </p:pic>
      <p:sp>
        <p:nvSpPr>
          <p:cNvPr id="15" name="Rettangolo 14"/>
          <p:cNvSpPr/>
          <p:nvPr/>
        </p:nvSpPr>
        <p:spPr>
          <a:xfrm>
            <a:off x="2052075" y="282216"/>
            <a:ext cx="4939018" cy="646331"/>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dirty="0">
                <a:solidFill>
                  <a:srgbClr val="222222"/>
                </a:solidFill>
                <a:latin typeface="Lora"/>
              </a:rPr>
              <a:t>Ionospheric Scintillation </a:t>
            </a:r>
          </a:p>
          <a:p>
            <a:pPr algn="ctr"/>
            <a:r>
              <a:rPr lang="en-US" dirty="0">
                <a:solidFill>
                  <a:srgbClr val="222222"/>
                </a:solidFill>
                <a:latin typeface="Lora"/>
              </a:rPr>
              <a:t>Data Management System</a:t>
            </a:r>
          </a:p>
        </p:txBody>
      </p:sp>
      <p:sp>
        <p:nvSpPr>
          <p:cNvPr id="43" name="Rettangolo 42">
            <a:extLst>
              <a:ext uri="{FF2B5EF4-FFF2-40B4-BE49-F238E27FC236}">
                <a16:creationId xmlns:a16="http://schemas.microsoft.com/office/drawing/2014/main" id="{083647C8-79DB-47E9-BA4A-F463A6A81349}"/>
              </a:ext>
            </a:extLst>
          </p:cNvPr>
          <p:cNvSpPr/>
          <p:nvPr/>
        </p:nvSpPr>
        <p:spPr>
          <a:xfrm>
            <a:off x="1517890" y="927551"/>
            <a:ext cx="1943524" cy="380118"/>
          </a:xfrm>
          <a:prstGeom prst="rect">
            <a:avLst/>
          </a:prstGeom>
        </p:spPr>
        <p:txBody>
          <a:bodyPr wrap="square">
            <a:spAutoFit/>
          </a:bodyPr>
          <a:lstStyle/>
          <a:p>
            <a:pPr lvl="0" defTabSz="914400">
              <a:defRPr/>
            </a:pPr>
            <a:r>
              <a:rPr lang="it-IT" u="sng" dirty="0">
                <a:solidFill>
                  <a:srgbClr val="222222"/>
                </a:solidFill>
              </a:rPr>
              <a:t>e</a:t>
            </a:r>
            <a:r>
              <a:rPr lang="en-US" u="sng" dirty="0" err="1">
                <a:solidFill>
                  <a:srgbClr val="222222"/>
                </a:solidFill>
              </a:rPr>
              <a:t>SWua</a:t>
            </a:r>
            <a:r>
              <a:rPr lang="en-US" u="sng" dirty="0">
                <a:solidFill>
                  <a:srgbClr val="222222"/>
                </a:solidFill>
              </a:rPr>
              <a:t> Homepage</a:t>
            </a:r>
          </a:p>
        </p:txBody>
      </p:sp>
      <p:sp>
        <p:nvSpPr>
          <p:cNvPr id="62" name="CasellaDiTesto 61">
            <a:extLst>
              <a:ext uri="{FF2B5EF4-FFF2-40B4-BE49-F238E27FC236}">
                <a16:creationId xmlns:a16="http://schemas.microsoft.com/office/drawing/2014/main" id="{4BA0DCC3-5768-481E-915F-16794E5423F7}"/>
              </a:ext>
            </a:extLst>
          </p:cNvPr>
          <p:cNvSpPr txBox="1"/>
          <p:nvPr/>
        </p:nvSpPr>
        <p:spPr>
          <a:xfrm>
            <a:off x="401590" y="5781753"/>
            <a:ext cx="1549508" cy="320602"/>
          </a:xfrm>
          <a:prstGeom prst="rect">
            <a:avLst/>
          </a:prstGeom>
          <a:noFill/>
        </p:spPr>
        <p:txBody>
          <a:bodyPr wrap="square" rtlCol="0">
            <a:spAutoFit/>
          </a:bodyPr>
          <a:lstStyle/>
          <a:p>
            <a:r>
              <a:rPr lang="it-IT" sz="1500" u="sng" dirty="0" err="1">
                <a:solidFill>
                  <a:srgbClr val="FF0000"/>
                </a:solidFill>
              </a:rPr>
              <a:t>Scintillation</a:t>
            </a:r>
            <a:r>
              <a:rPr lang="it-IT" sz="1500" u="sng" dirty="0">
                <a:solidFill>
                  <a:srgbClr val="FF0000"/>
                </a:solidFill>
              </a:rPr>
              <a:t> data</a:t>
            </a:r>
            <a:endParaRPr lang="en-US" sz="1500" u="sng" dirty="0">
              <a:solidFill>
                <a:srgbClr val="FF0000"/>
              </a:solidFill>
            </a:endParaRPr>
          </a:p>
        </p:txBody>
      </p:sp>
      <p:sp>
        <p:nvSpPr>
          <p:cNvPr id="63" name="CasellaDiTesto 62">
            <a:extLst>
              <a:ext uri="{FF2B5EF4-FFF2-40B4-BE49-F238E27FC236}">
                <a16:creationId xmlns:a16="http://schemas.microsoft.com/office/drawing/2014/main" id="{CF75D56E-B006-4534-8B5C-0F88C6471755}"/>
              </a:ext>
            </a:extLst>
          </p:cNvPr>
          <p:cNvSpPr txBox="1"/>
          <p:nvPr/>
        </p:nvSpPr>
        <p:spPr>
          <a:xfrm>
            <a:off x="6848636" y="2545674"/>
            <a:ext cx="883473" cy="323165"/>
          </a:xfrm>
          <a:prstGeom prst="rect">
            <a:avLst/>
          </a:prstGeom>
          <a:noFill/>
        </p:spPr>
        <p:txBody>
          <a:bodyPr wrap="square" rtlCol="0">
            <a:spAutoFit/>
          </a:bodyPr>
          <a:lstStyle/>
          <a:p>
            <a:r>
              <a:rPr lang="it-IT" sz="1500" u="sng" dirty="0">
                <a:solidFill>
                  <a:srgbClr val="FF0000"/>
                </a:solidFill>
              </a:rPr>
              <a:t>TEC data</a:t>
            </a:r>
            <a:endParaRPr lang="en-US" sz="1500" u="sng" dirty="0">
              <a:solidFill>
                <a:srgbClr val="FF0000"/>
              </a:solidFill>
            </a:endParaRPr>
          </a:p>
        </p:txBody>
      </p:sp>
      <p:pic>
        <p:nvPicPr>
          <p:cNvPr id="16" name="Immagine 15"/>
          <p:cNvPicPr>
            <a:picLocks noChangeAspect="1"/>
          </p:cNvPicPr>
          <p:nvPr/>
        </p:nvPicPr>
        <p:blipFill rotWithShape="1">
          <a:blip r:embed="rId7"/>
          <a:srcRect l="12245" t="26397" r="10660" b="17511"/>
          <a:stretch/>
        </p:blipFill>
        <p:spPr>
          <a:xfrm>
            <a:off x="659422" y="6173455"/>
            <a:ext cx="1033844" cy="390564"/>
          </a:xfrm>
          <a:prstGeom prst="rect">
            <a:avLst/>
          </a:prstGeom>
        </p:spPr>
      </p:pic>
      <p:sp>
        <p:nvSpPr>
          <p:cNvPr id="8" name="Ovale 7"/>
          <p:cNvSpPr/>
          <p:nvPr/>
        </p:nvSpPr>
        <p:spPr>
          <a:xfrm>
            <a:off x="3370603" y="2619269"/>
            <a:ext cx="1173150" cy="2545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sp>
        <p:nvSpPr>
          <p:cNvPr id="22" name="Ovale 21"/>
          <p:cNvSpPr/>
          <p:nvPr/>
        </p:nvSpPr>
        <p:spPr>
          <a:xfrm>
            <a:off x="5237938" y="2614254"/>
            <a:ext cx="1173150" cy="2545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noFill/>
            </a:endParaRPr>
          </a:p>
        </p:txBody>
      </p:sp>
      <p:pic>
        <p:nvPicPr>
          <p:cNvPr id="26" name="Immagine 12" descr="Immagine che contiene testo, mappa&#10;&#10;Descrizione generata con affidabilità molto elevata">
            <a:extLst>
              <a:ext uri="{FF2B5EF4-FFF2-40B4-BE49-F238E27FC236}">
                <a16:creationId xmlns:a16="http://schemas.microsoft.com/office/drawing/2014/main" id="{442DC12D-EB01-4CD9-95D2-8827AA14D12A}"/>
              </a:ext>
            </a:extLst>
          </p:cNvPr>
          <p:cNvPicPr>
            <a:picLocks noChangeAspect="1"/>
          </p:cNvPicPr>
          <p:nvPr/>
        </p:nvPicPr>
        <p:blipFill rotWithShape="1">
          <a:blip r:embed="rId8"/>
          <a:srcRect r="1125"/>
          <a:stretch/>
        </p:blipFill>
        <p:spPr>
          <a:xfrm>
            <a:off x="4189865" y="161285"/>
            <a:ext cx="4788293" cy="2335550"/>
          </a:xfrm>
          <a:prstGeom prst="rect">
            <a:avLst/>
          </a:prstGeom>
          <a:ln>
            <a:noFill/>
          </a:ln>
        </p:spPr>
      </p:pic>
    </p:spTree>
    <p:extLst>
      <p:ext uri="{BB962C8B-B14F-4D97-AF65-F5344CB8AC3E}">
        <p14:creationId xmlns:p14="http://schemas.microsoft.com/office/powerpoint/2010/main" val="210214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2"/>
                                        </p:tgtEl>
                                        <p:attrNameLst>
                                          <p:attrName>style.visibility</p:attrName>
                                        </p:attrNameLst>
                                      </p:cBhvr>
                                      <p:to>
                                        <p:strVal val="visible"/>
                                      </p:to>
                                    </p:set>
                                    <p:animEffect transition="in" filter="fade">
                                      <p:cBhvr>
                                        <p:cTn id="13" dur="500"/>
                                        <p:tgtEl>
                                          <p:spTgt spid="6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P spid="8"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po 15"/>
          <p:cNvGrpSpPr/>
          <p:nvPr/>
        </p:nvGrpSpPr>
        <p:grpSpPr>
          <a:xfrm>
            <a:off x="59030" y="19980"/>
            <a:ext cx="9044043" cy="551500"/>
            <a:chOff x="59030" y="19980"/>
            <a:chExt cx="9044043" cy="551500"/>
          </a:xfrm>
        </p:grpSpPr>
        <p:pic>
          <p:nvPicPr>
            <p:cNvPr id="17" name="Immagine 16" descr="header_gree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18" name="Immagine 17" descr="INGV_LOGO_NEW_SCRITTA BANDIERA.png"/>
            <p:cNvPicPr>
              <a:picLocks noChangeAspect="1"/>
            </p:cNvPicPr>
            <p:nvPr/>
          </p:nvPicPr>
          <p:blipFill>
            <a:blip r:embed="rId3" cstate="print"/>
            <a:stretch>
              <a:fillRect/>
            </a:stretch>
          </p:blipFill>
          <p:spPr>
            <a:xfrm>
              <a:off x="59030" y="19980"/>
              <a:ext cx="1656058" cy="551500"/>
            </a:xfrm>
            <a:prstGeom prst="rect">
              <a:avLst/>
            </a:prstGeom>
          </p:spPr>
        </p:pic>
      </p:grpSp>
      <p:sp>
        <p:nvSpPr>
          <p:cNvPr id="4" name="CasellaDiTesto 3"/>
          <p:cNvSpPr txBox="1"/>
          <p:nvPr/>
        </p:nvSpPr>
        <p:spPr>
          <a:xfrm>
            <a:off x="59030" y="1033691"/>
            <a:ext cx="9044043" cy="1323439"/>
          </a:xfrm>
          <a:prstGeom prst="rect">
            <a:avLst/>
          </a:prstGeom>
          <a:noFill/>
        </p:spPr>
        <p:txBody>
          <a:bodyPr wrap="square" rtlCol="0">
            <a:spAutoFit/>
          </a:bodyPr>
          <a:lstStyle/>
          <a:p>
            <a:pPr algn="just"/>
            <a:r>
              <a:rPr lang="it-IT" sz="1600" b="1" dirty="0" err="1"/>
              <a:t>Scintillations</a:t>
            </a:r>
            <a:r>
              <a:rPr lang="it-IT" sz="1600" b="1" dirty="0"/>
              <a:t> and </a:t>
            </a:r>
            <a:r>
              <a:rPr lang="it-IT" sz="1600" b="1" dirty="0" err="1"/>
              <a:t>refractive</a:t>
            </a:r>
            <a:r>
              <a:rPr lang="it-IT" sz="1600" b="1" dirty="0"/>
              <a:t> </a:t>
            </a:r>
            <a:r>
              <a:rPr lang="it-IT" sz="1600" b="1" dirty="0" err="1"/>
              <a:t>effects</a:t>
            </a:r>
            <a:r>
              <a:rPr lang="it-IT" sz="1600" b="1" dirty="0"/>
              <a:t> </a:t>
            </a:r>
            <a:r>
              <a:rPr lang="it-IT" sz="1600" dirty="0" err="1"/>
              <a:t>derived</a:t>
            </a:r>
            <a:r>
              <a:rPr lang="it-IT" sz="1600" dirty="0"/>
              <a:t> from the </a:t>
            </a:r>
            <a:r>
              <a:rPr lang="it-IT" sz="1600" b="1" dirty="0" err="1"/>
              <a:t>longest</a:t>
            </a:r>
            <a:r>
              <a:rPr lang="it-IT" sz="1600" b="1" dirty="0"/>
              <a:t> data </a:t>
            </a:r>
            <a:r>
              <a:rPr lang="it-IT" sz="1600" b="1" dirty="0" err="1"/>
              <a:t>series</a:t>
            </a:r>
            <a:r>
              <a:rPr lang="it-IT" sz="1600" b="1" dirty="0"/>
              <a:t> </a:t>
            </a:r>
            <a:r>
              <a:rPr lang="it-IT" sz="1600" b="1" dirty="0" err="1"/>
              <a:t>ever</a:t>
            </a:r>
            <a:r>
              <a:rPr lang="it-IT" sz="1600" b="1" dirty="0"/>
              <a:t> </a:t>
            </a:r>
            <a:r>
              <a:rPr lang="it-IT" sz="1600" b="1" dirty="0" err="1"/>
              <a:t>collected</a:t>
            </a:r>
            <a:r>
              <a:rPr lang="it-IT" sz="1600" dirty="0"/>
              <a:t> to </a:t>
            </a:r>
            <a:r>
              <a:rPr lang="it-IT" sz="1600" dirty="0" err="1"/>
              <a:t>study</a:t>
            </a:r>
            <a:r>
              <a:rPr lang="it-IT" sz="1600" dirty="0"/>
              <a:t> the </a:t>
            </a:r>
            <a:r>
              <a:rPr lang="it-IT" sz="1600" dirty="0" err="1"/>
              <a:t>ionospheric</a:t>
            </a:r>
            <a:r>
              <a:rPr lang="it-IT" sz="1600" dirty="0"/>
              <a:t> </a:t>
            </a:r>
            <a:r>
              <a:rPr lang="it-IT" sz="1600" dirty="0" err="1"/>
              <a:t>response</a:t>
            </a:r>
            <a:r>
              <a:rPr lang="it-IT" sz="1600" dirty="0"/>
              <a:t> to the </a:t>
            </a:r>
            <a:r>
              <a:rPr lang="it-IT" sz="1600" dirty="0" err="1"/>
              <a:t>geospace</a:t>
            </a:r>
            <a:r>
              <a:rPr lang="it-IT" sz="1600" dirty="0"/>
              <a:t> </a:t>
            </a:r>
            <a:r>
              <a:rPr lang="it-IT" sz="1600" dirty="0" err="1"/>
              <a:t>conditions</a:t>
            </a:r>
            <a:r>
              <a:rPr lang="it-IT" sz="1600" dirty="0"/>
              <a:t>. The data are </a:t>
            </a:r>
            <a:r>
              <a:rPr lang="it-IT" sz="1600" dirty="0" err="1"/>
              <a:t>acquired</a:t>
            </a:r>
            <a:r>
              <a:rPr lang="it-IT" sz="1600" dirty="0"/>
              <a:t> by a GNSS </a:t>
            </a:r>
            <a:r>
              <a:rPr lang="it-IT" sz="1600" dirty="0" err="1"/>
              <a:t>receiver</a:t>
            </a:r>
            <a:r>
              <a:rPr lang="it-IT" sz="1600" dirty="0"/>
              <a:t> </a:t>
            </a:r>
            <a:r>
              <a:rPr lang="it-IT" sz="1600" dirty="0" err="1"/>
              <a:t>operating</a:t>
            </a:r>
            <a:r>
              <a:rPr lang="it-IT" sz="1600" dirty="0"/>
              <a:t> </a:t>
            </a:r>
            <a:r>
              <a:rPr lang="it-IT" sz="1600" dirty="0" err="1"/>
              <a:t>at</a:t>
            </a:r>
            <a:r>
              <a:rPr lang="it-IT" sz="1600" dirty="0"/>
              <a:t> </a:t>
            </a:r>
            <a:r>
              <a:rPr lang="it-IT" sz="1600" dirty="0" err="1"/>
              <a:t>Ny</a:t>
            </a:r>
            <a:r>
              <a:rPr lang="it-IT" sz="1600" dirty="0"/>
              <a:t> </a:t>
            </a:r>
            <a:r>
              <a:rPr lang="it-IT" sz="1600" dirty="0" err="1"/>
              <a:t>Ålesund</a:t>
            </a:r>
            <a:r>
              <a:rPr lang="it-IT" sz="1600" dirty="0"/>
              <a:t> (Svalbard, </a:t>
            </a:r>
            <a:r>
              <a:rPr lang="it-IT" sz="1600" dirty="0" err="1"/>
              <a:t>Norway</a:t>
            </a:r>
            <a:r>
              <a:rPr lang="it-IT" sz="1600" dirty="0"/>
              <a:t>) and show the </a:t>
            </a:r>
            <a:r>
              <a:rPr lang="it-IT" sz="1600" b="1" dirty="0" err="1"/>
              <a:t>presence</a:t>
            </a:r>
            <a:r>
              <a:rPr lang="it-IT" sz="1600" b="1" dirty="0"/>
              <a:t> of </a:t>
            </a:r>
            <a:r>
              <a:rPr lang="it-IT" sz="1600" b="1" dirty="0" err="1"/>
              <a:t>ionospheric</a:t>
            </a:r>
            <a:r>
              <a:rPr lang="it-IT" sz="1600" b="1" dirty="0"/>
              <a:t> </a:t>
            </a:r>
            <a:r>
              <a:rPr lang="it-IT" sz="1600" b="1" dirty="0" err="1"/>
              <a:t>irregularities</a:t>
            </a:r>
            <a:r>
              <a:rPr lang="it-IT" sz="1600" b="1" dirty="0"/>
              <a:t> from the </a:t>
            </a:r>
            <a:r>
              <a:rPr lang="it-IT" sz="1600" b="1" dirty="0" err="1"/>
              <a:t>auroral</a:t>
            </a:r>
            <a:r>
              <a:rPr lang="it-IT" sz="1600" b="1" dirty="0"/>
              <a:t> </a:t>
            </a:r>
            <a:r>
              <a:rPr lang="it-IT" sz="1600" b="1" dirty="0" err="1"/>
              <a:t>oval</a:t>
            </a:r>
            <a:r>
              <a:rPr lang="it-IT" sz="1600" b="1" dirty="0"/>
              <a:t> </a:t>
            </a:r>
            <a:r>
              <a:rPr lang="it-IT" sz="1600" b="1" dirty="0" err="1"/>
              <a:t>boundaries</a:t>
            </a:r>
            <a:r>
              <a:rPr lang="it-IT" sz="1600" b="1" dirty="0"/>
              <a:t> to the </a:t>
            </a:r>
            <a:r>
              <a:rPr lang="it-IT" sz="1600" b="1" dirty="0" err="1"/>
              <a:t>polar</a:t>
            </a:r>
            <a:r>
              <a:rPr lang="it-IT" sz="1600" b="1" dirty="0"/>
              <a:t> </a:t>
            </a:r>
            <a:r>
              <a:rPr lang="it-IT" sz="1600" b="1" dirty="0" err="1"/>
              <a:t>cap</a:t>
            </a:r>
            <a:r>
              <a:rPr lang="it-IT" sz="1600" b="1" dirty="0"/>
              <a:t> </a:t>
            </a:r>
            <a:r>
              <a:rPr lang="it-IT" sz="1600" b="1" dirty="0" err="1"/>
              <a:t>sorted</a:t>
            </a:r>
            <a:r>
              <a:rPr lang="it-IT" sz="1600" b="1" dirty="0"/>
              <a:t> </a:t>
            </a:r>
            <a:r>
              <a:rPr lang="it-IT" sz="1600" dirty="0" err="1"/>
              <a:t>according</a:t>
            </a:r>
            <a:r>
              <a:rPr lang="it-IT" sz="1600" dirty="0"/>
              <a:t> to </a:t>
            </a:r>
            <a:r>
              <a:rPr lang="it-IT" sz="1600" dirty="0" err="1"/>
              <a:t>different</a:t>
            </a:r>
            <a:r>
              <a:rPr lang="it-IT" sz="1600" dirty="0"/>
              <a:t> </a:t>
            </a:r>
            <a:r>
              <a:rPr lang="it-IT" sz="1600" dirty="0" err="1"/>
              <a:t>levels</a:t>
            </a:r>
            <a:r>
              <a:rPr lang="it-IT" sz="1600" dirty="0"/>
              <a:t> of </a:t>
            </a:r>
            <a:r>
              <a:rPr lang="it-IT" sz="1600" dirty="0" err="1"/>
              <a:t>geomagnetic</a:t>
            </a:r>
            <a:r>
              <a:rPr lang="it-IT" sz="1600" dirty="0"/>
              <a:t> </a:t>
            </a:r>
            <a:r>
              <a:rPr lang="it-IT" sz="1600" dirty="0" err="1"/>
              <a:t>activity</a:t>
            </a:r>
            <a:r>
              <a:rPr lang="it-IT" sz="1600" dirty="0"/>
              <a:t>. </a:t>
            </a:r>
            <a:r>
              <a:rPr lang="it-IT" sz="1600" dirty="0" err="1"/>
              <a:t>Such</a:t>
            </a:r>
            <a:r>
              <a:rPr lang="it-IT" sz="1600" dirty="0"/>
              <a:t> </a:t>
            </a:r>
            <a:r>
              <a:rPr lang="it-IT" sz="1600" dirty="0" err="1"/>
              <a:t>assessment</a:t>
            </a:r>
            <a:r>
              <a:rPr lang="it-IT" sz="1600" dirty="0"/>
              <a:t> can </a:t>
            </a:r>
            <a:r>
              <a:rPr lang="it-IT" sz="1600" dirty="0" err="1"/>
              <a:t>significantly</a:t>
            </a:r>
            <a:r>
              <a:rPr lang="it-IT" sz="1600" dirty="0"/>
              <a:t> help the </a:t>
            </a:r>
            <a:r>
              <a:rPr lang="it-IT" sz="1600" dirty="0" err="1"/>
              <a:t>development</a:t>
            </a:r>
            <a:r>
              <a:rPr lang="it-IT" sz="1600" dirty="0"/>
              <a:t> of </a:t>
            </a:r>
            <a:r>
              <a:rPr lang="it-IT" sz="1600" b="1" dirty="0" err="1"/>
              <a:t>forecasting</a:t>
            </a:r>
            <a:r>
              <a:rPr lang="it-IT" sz="1600" b="1" dirty="0"/>
              <a:t> </a:t>
            </a:r>
            <a:r>
              <a:rPr lang="it-IT" sz="1600" b="1" dirty="0" err="1"/>
              <a:t>models</a:t>
            </a:r>
            <a:r>
              <a:rPr lang="it-IT" sz="1600" b="1" dirty="0"/>
              <a:t> </a:t>
            </a:r>
            <a:r>
              <a:rPr lang="it-IT" sz="1600" b="1" dirty="0" err="1"/>
              <a:t>supporting</a:t>
            </a:r>
            <a:r>
              <a:rPr lang="it-IT" sz="1600" b="1" dirty="0"/>
              <a:t> the GNSS-</a:t>
            </a:r>
            <a:r>
              <a:rPr lang="it-IT" sz="1600" b="1" dirty="0" err="1"/>
              <a:t>based</a:t>
            </a:r>
            <a:r>
              <a:rPr lang="it-IT" sz="1600" b="1" dirty="0"/>
              <a:t> </a:t>
            </a:r>
            <a:r>
              <a:rPr lang="it-IT" sz="1600" b="1" dirty="0" err="1"/>
              <a:t>operations</a:t>
            </a:r>
            <a:r>
              <a:rPr lang="it-IT" sz="1600" b="1" dirty="0" smtClean="0"/>
              <a:t>.</a:t>
            </a:r>
            <a:endParaRPr lang="it-IT" sz="1600" b="1" dirty="0"/>
          </a:p>
        </p:txBody>
      </p:sp>
      <p:sp>
        <p:nvSpPr>
          <p:cNvPr id="8" name="Rettangolo 7"/>
          <p:cNvSpPr/>
          <p:nvPr/>
        </p:nvSpPr>
        <p:spPr>
          <a:xfrm>
            <a:off x="2199615" y="232231"/>
            <a:ext cx="49390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solidFill>
                  <a:srgbClr val="222222"/>
                </a:solidFill>
                <a:latin typeface="Lora"/>
              </a:rPr>
              <a:t>The ionospheric irregularities climatology over Svalbard from solar cycle 23</a:t>
            </a:r>
            <a:endParaRPr lang="en-US" b="0" i="0" dirty="0">
              <a:solidFill>
                <a:srgbClr val="222222"/>
              </a:solidFill>
              <a:effectLst/>
              <a:latin typeface="Lora"/>
            </a:endParaRPr>
          </a:p>
        </p:txBody>
      </p:sp>
      <p:sp>
        <p:nvSpPr>
          <p:cNvPr id="12" name="Rettangolo 11"/>
          <p:cNvSpPr/>
          <p:nvPr/>
        </p:nvSpPr>
        <p:spPr>
          <a:xfrm>
            <a:off x="59030" y="6413958"/>
            <a:ext cx="3579909" cy="307777"/>
          </a:xfrm>
          <a:prstGeom prst="rect">
            <a:avLst/>
          </a:prstGeom>
        </p:spPr>
        <p:txBody>
          <a:bodyPr wrap="square">
            <a:spAutoFit/>
          </a:bodyPr>
          <a:lstStyle/>
          <a:p>
            <a:r>
              <a:rPr lang="it-IT" sz="1400" i="1" dirty="0"/>
              <a:t>De Franceschi </a:t>
            </a:r>
            <a:r>
              <a:rPr lang="it-IT" sz="1400" i="1" dirty="0" smtClean="0"/>
              <a:t>G. et al., </a:t>
            </a:r>
            <a:r>
              <a:rPr lang="it-IT" sz="1400" i="1" dirty="0" err="1" smtClean="0"/>
              <a:t>Scientific</a:t>
            </a:r>
            <a:r>
              <a:rPr lang="it-IT" sz="1400" i="1" dirty="0" smtClean="0"/>
              <a:t> Report., 2019</a:t>
            </a:r>
            <a:endParaRPr lang="it-IT" sz="1400" i="1" dirty="0"/>
          </a:p>
        </p:txBody>
      </p:sp>
      <p:sp>
        <p:nvSpPr>
          <p:cNvPr id="14" name="Rettangolo 13"/>
          <p:cNvSpPr/>
          <p:nvPr/>
        </p:nvSpPr>
        <p:spPr>
          <a:xfrm>
            <a:off x="59030" y="2848073"/>
            <a:ext cx="2135645" cy="2554545"/>
          </a:xfrm>
          <a:prstGeom prst="rect">
            <a:avLst/>
          </a:prstGeom>
        </p:spPr>
        <p:txBody>
          <a:bodyPr wrap="square">
            <a:spAutoFit/>
          </a:bodyPr>
          <a:lstStyle/>
          <a:p>
            <a:r>
              <a:rPr lang="en-US" sz="1600" i="1" dirty="0"/>
              <a:t>Scintillation </a:t>
            </a:r>
            <a:r>
              <a:rPr lang="en-US" sz="1600" i="1" dirty="0" smtClean="0"/>
              <a:t>occurrence </a:t>
            </a:r>
            <a:r>
              <a:rPr lang="en-US" sz="1600" i="1" dirty="0"/>
              <a:t>of </a:t>
            </a:r>
            <a:r>
              <a:rPr lang="en-US" sz="1600" i="1" dirty="0" err="1"/>
              <a:t>σ</a:t>
            </a:r>
            <a:r>
              <a:rPr lang="en-US" sz="1600" i="1" baseline="-25000" dirty="0" err="1"/>
              <a:t>Φ</a:t>
            </a:r>
            <a:r>
              <a:rPr lang="en-US" sz="1600" i="1" dirty="0"/>
              <a:t> </a:t>
            </a:r>
            <a:r>
              <a:rPr lang="en-US" sz="1600" i="1" dirty="0" smtClean="0"/>
              <a:t>and S4 climatology </a:t>
            </a:r>
            <a:r>
              <a:rPr lang="en-US" sz="1600" i="1" dirty="0"/>
              <a:t>maps sorted according different level of </a:t>
            </a:r>
            <a:r>
              <a:rPr lang="en-US" sz="1600" i="1" dirty="0" err="1"/>
              <a:t>Kp</a:t>
            </a:r>
            <a:r>
              <a:rPr lang="en-US" sz="1600" i="1" dirty="0"/>
              <a:t>: quiet (left plots</a:t>
            </a:r>
            <a:r>
              <a:rPr lang="en-US" sz="1600" i="1" dirty="0" smtClean="0"/>
              <a:t>), minor/moderate </a:t>
            </a:r>
            <a:r>
              <a:rPr lang="en-US" sz="1600" i="1" dirty="0"/>
              <a:t>G1-G2 (middle plots) and strong/severe/extreme G3-G4-G5 (right plots).</a:t>
            </a:r>
            <a:endParaRPr lang="it-IT" sz="1600" i="1" dirty="0"/>
          </a:p>
        </p:txBody>
      </p:sp>
      <p:grpSp>
        <p:nvGrpSpPr>
          <p:cNvPr id="2" name="Gruppo 1"/>
          <p:cNvGrpSpPr/>
          <p:nvPr/>
        </p:nvGrpSpPr>
        <p:grpSpPr>
          <a:xfrm>
            <a:off x="3552529" y="2267340"/>
            <a:ext cx="5641910" cy="6255577"/>
            <a:chOff x="1625598" y="1898059"/>
            <a:chExt cx="5061069" cy="5863421"/>
          </a:xfrm>
        </p:grpSpPr>
        <p:pic>
          <p:nvPicPr>
            <p:cNvPr id="5" name="Immagine 4"/>
            <p:cNvPicPr>
              <a:picLocks noChangeAspect="1"/>
            </p:cNvPicPr>
            <p:nvPr/>
          </p:nvPicPr>
          <p:blipFill>
            <a:blip r:embed="rId4"/>
            <a:stretch>
              <a:fillRect/>
            </a:stretch>
          </p:blipFill>
          <p:spPr>
            <a:xfrm>
              <a:off x="1625598" y="1898059"/>
              <a:ext cx="5061069" cy="2250985"/>
            </a:xfrm>
            <a:prstGeom prst="rect">
              <a:avLst/>
            </a:prstGeom>
          </p:spPr>
        </p:pic>
        <p:pic>
          <p:nvPicPr>
            <p:cNvPr id="10" name="Immagine 9"/>
            <p:cNvPicPr>
              <a:picLocks noChangeAspect="1"/>
            </p:cNvPicPr>
            <p:nvPr/>
          </p:nvPicPr>
          <p:blipFill rotWithShape="1">
            <a:blip r:embed="rId5"/>
            <a:srcRect l="12836"/>
            <a:stretch/>
          </p:blipFill>
          <p:spPr>
            <a:xfrm>
              <a:off x="3116419" y="2536327"/>
              <a:ext cx="1930133" cy="5225153"/>
            </a:xfrm>
            <a:prstGeom prst="rect">
              <a:avLst/>
            </a:prstGeom>
            <a:scene3d>
              <a:camera prst="orthographicFront">
                <a:rot lat="0" lon="0" rev="16200000"/>
              </a:camera>
              <a:lightRig rig="threePt" dir="t"/>
            </a:scene3d>
          </p:spPr>
        </p:pic>
      </p:grpSp>
      <p:pic>
        <p:nvPicPr>
          <p:cNvPr id="19" name="Immagine 18"/>
          <p:cNvPicPr>
            <a:picLocks noChangeAspect="1"/>
          </p:cNvPicPr>
          <p:nvPr/>
        </p:nvPicPr>
        <p:blipFill>
          <a:blip r:embed="rId6"/>
          <a:stretch>
            <a:fillRect/>
          </a:stretch>
        </p:blipFill>
        <p:spPr>
          <a:xfrm>
            <a:off x="2631643" y="2852839"/>
            <a:ext cx="1421899" cy="256210"/>
          </a:xfrm>
          <a:prstGeom prst="rect">
            <a:avLst/>
          </a:prstGeom>
        </p:spPr>
      </p:pic>
      <p:pic>
        <p:nvPicPr>
          <p:cNvPr id="20" name="Immagine 19"/>
          <p:cNvPicPr>
            <a:picLocks noChangeAspect="1"/>
          </p:cNvPicPr>
          <p:nvPr/>
        </p:nvPicPr>
        <p:blipFill rotWithShape="1">
          <a:blip r:embed="rId5"/>
          <a:srcRect l="2325" t="39259" r="87141" b="41990"/>
          <a:stretch/>
        </p:blipFill>
        <p:spPr>
          <a:xfrm>
            <a:off x="3225958" y="4488023"/>
            <a:ext cx="225111" cy="945461"/>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0674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59030" y="19980"/>
            <a:ext cx="9044043" cy="551500"/>
            <a:chOff x="59030" y="19980"/>
            <a:chExt cx="9044043" cy="551500"/>
          </a:xfrm>
        </p:grpSpPr>
        <p:pic>
          <p:nvPicPr>
            <p:cNvPr id="11" name="Immagine 10"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14" name="Immagine 13"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sp>
        <p:nvSpPr>
          <p:cNvPr id="7" name="Rettangolo 6"/>
          <p:cNvSpPr/>
          <p:nvPr/>
        </p:nvSpPr>
        <p:spPr>
          <a:xfrm>
            <a:off x="1940107" y="282216"/>
            <a:ext cx="569233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solidFill>
                  <a:srgbClr val="222222"/>
                </a:solidFill>
                <a:latin typeface="Lora"/>
              </a:rPr>
              <a:t>Formation of ionospheric irregularities over Southeast Asia during the 2015 St. Patrick's Day storm</a:t>
            </a:r>
            <a:endParaRPr lang="en-US" b="0" i="0" dirty="0">
              <a:solidFill>
                <a:srgbClr val="222222"/>
              </a:solidFill>
              <a:effectLst/>
              <a:latin typeface="Lora"/>
            </a:endParaRPr>
          </a:p>
        </p:txBody>
      </p:sp>
      <p:pic>
        <p:nvPicPr>
          <p:cNvPr id="8" name="Picture 16"/>
          <p:cNvPicPr/>
          <p:nvPr/>
        </p:nvPicPr>
        <p:blipFill rotWithShape="1">
          <a:blip r:embed="rId5" cstate="print">
            <a:extLst>
              <a:ext uri="{28A0092B-C50C-407E-A947-70E740481C1C}">
                <a14:useLocalDpi xmlns:a14="http://schemas.microsoft.com/office/drawing/2010/main" val="0"/>
              </a:ext>
            </a:extLst>
          </a:blip>
          <a:srcRect l="24108" r="27559" b="66319"/>
          <a:stretch/>
        </p:blipFill>
        <p:spPr bwMode="auto">
          <a:xfrm>
            <a:off x="2004291" y="2392218"/>
            <a:ext cx="5061444" cy="3027058"/>
          </a:xfrm>
          <a:prstGeom prst="rect">
            <a:avLst/>
          </a:prstGeom>
          <a:ln>
            <a:noFill/>
          </a:ln>
          <a:extLst>
            <a:ext uri="{53640926-AAD7-44D8-BBD7-CCE9431645EC}">
              <a14:shadowObscured xmlns:a14="http://schemas.microsoft.com/office/drawing/2010/main"/>
            </a:ext>
          </a:extLst>
        </p:spPr>
      </p:pic>
      <p:sp>
        <p:nvSpPr>
          <p:cNvPr id="9" name="Rettangolo 8"/>
          <p:cNvSpPr/>
          <p:nvPr/>
        </p:nvSpPr>
        <p:spPr>
          <a:xfrm>
            <a:off x="179468" y="1254929"/>
            <a:ext cx="8833516" cy="1384995"/>
          </a:xfrm>
          <a:prstGeom prst="rect">
            <a:avLst/>
          </a:prstGeom>
        </p:spPr>
        <p:txBody>
          <a:bodyPr wrap="square">
            <a:spAutoFit/>
          </a:bodyPr>
          <a:lstStyle/>
          <a:p>
            <a:pPr algn="just"/>
            <a:r>
              <a:rPr lang="en-US" sz="1400" dirty="0"/>
              <a:t>Study of </a:t>
            </a:r>
            <a:r>
              <a:rPr lang="en-US" sz="1400" b="1" dirty="0"/>
              <a:t>TEC and </a:t>
            </a:r>
            <a:r>
              <a:rPr lang="en-US" sz="1400" b="1" dirty="0" err="1"/>
              <a:t>ionospheric</a:t>
            </a:r>
            <a:r>
              <a:rPr lang="en-US" sz="1400" b="1" dirty="0"/>
              <a:t> scintillation </a:t>
            </a:r>
            <a:r>
              <a:rPr lang="en-US" sz="1400" dirty="0"/>
              <a:t>during the St. Patrick storm 2015 over South-East Asia. The longitudinal mean of </a:t>
            </a:r>
            <a:r>
              <a:rPr lang="en-US" sz="1400" b="1" dirty="0"/>
              <a:t>ΔTEC values </a:t>
            </a:r>
            <a:r>
              <a:rPr lang="en-US" sz="1400" dirty="0"/>
              <a:t>is compared with </a:t>
            </a:r>
            <a:r>
              <a:rPr lang="en-US" sz="1400" b="1" dirty="0"/>
              <a:t>S4 values </a:t>
            </a:r>
            <a:r>
              <a:rPr lang="en-US" sz="1400" dirty="0"/>
              <a:t>greater than 0.1 (black dots). To relate ΔTEC and scintillation to the different phases of the storm evolution, the </a:t>
            </a:r>
            <a:r>
              <a:rPr lang="en-US" sz="1400" dirty="0" err="1"/>
              <a:t>Dst</a:t>
            </a:r>
            <a:r>
              <a:rPr lang="en-US" sz="1400" dirty="0"/>
              <a:t> index has been also superimposed in the figure </a:t>
            </a:r>
            <a:r>
              <a:rPr lang="en-US" sz="1400" dirty="0" smtClean="0"/>
              <a:t>(violet </a:t>
            </a:r>
            <a:r>
              <a:rPr lang="en-US" sz="1400" dirty="0"/>
              <a:t>line). Black tick dashed and isoclinic lines represent the magnetic equator an the average position of the EIA crests. This study provided </a:t>
            </a:r>
            <a:r>
              <a:rPr lang="en-US" sz="1400" b="1" dirty="0"/>
              <a:t>new insights on enhancement and inhibition of low latitude scintillations</a:t>
            </a:r>
          </a:p>
          <a:p>
            <a:pPr algn="just"/>
            <a:endParaRPr lang="en-US" sz="1400" b="1" dirty="0"/>
          </a:p>
        </p:txBody>
      </p:sp>
      <p:sp>
        <p:nvSpPr>
          <p:cNvPr id="12" name="Rettangolo 11"/>
          <p:cNvSpPr/>
          <p:nvPr/>
        </p:nvSpPr>
        <p:spPr>
          <a:xfrm>
            <a:off x="6881916" y="6454970"/>
            <a:ext cx="1836400" cy="307777"/>
          </a:xfrm>
          <a:prstGeom prst="rect">
            <a:avLst/>
          </a:prstGeom>
        </p:spPr>
        <p:txBody>
          <a:bodyPr wrap="none">
            <a:spAutoFit/>
          </a:bodyPr>
          <a:lstStyle/>
          <a:p>
            <a:pPr algn="just"/>
            <a:r>
              <a:rPr lang="it-IT" sz="1400" i="1" dirty="0"/>
              <a:t>Spogli et al., JGR, 2016</a:t>
            </a:r>
            <a:endParaRPr lang="en-US" sz="1400" i="1" dirty="0"/>
          </a:p>
        </p:txBody>
      </p:sp>
      <p:sp>
        <p:nvSpPr>
          <p:cNvPr id="13" name="Rettangolo 12"/>
          <p:cNvSpPr/>
          <p:nvPr/>
        </p:nvSpPr>
        <p:spPr>
          <a:xfrm>
            <a:off x="418011" y="5419276"/>
            <a:ext cx="8725989" cy="1077218"/>
          </a:xfrm>
          <a:prstGeom prst="rect">
            <a:avLst/>
          </a:prstGeom>
        </p:spPr>
        <p:txBody>
          <a:bodyPr wrap="square">
            <a:spAutoFit/>
          </a:bodyPr>
          <a:lstStyle/>
          <a:p>
            <a:r>
              <a:rPr lang="en-US" sz="1600" dirty="0"/>
              <a:t>Mean value of ΔTEC </a:t>
            </a:r>
            <a:r>
              <a:rPr lang="en-US" sz="1600" dirty="0" smtClean="0"/>
              <a:t>for the </a:t>
            </a:r>
            <a:r>
              <a:rPr lang="en-US" sz="1600" dirty="0"/>
              <a:t>longitudinal sectors </a:t>
            </a:r>
            <a:r>
              <a:rPr lang="en-US" sz="1600" dirty="0" smtClean="0"/>
              <a:t>90°E – 135°E as </a:t>
            </a:r>
            <a:r>
              <a:rPr lang="en-US" sz="1600" dirty="0"/>
              <a:t>a function of latitude from 15 to 26 March 2016. Dimension of the black dots is proportional to S4 and is shown only if S4 &gt; 0.1. The purple line is the </a:t>
            </a:r>
            <a:r>
              <a:rPr lang="en-US" sz="1600" dirty="0" err="1"/>
              <a:t>Dst</a:t>
            </a:r>
            <a:r>
              <a:rPr lang="en-US" sz="1600" dirty="0"/>
              <a:t> index. The black dashed lines represent the position of the dip equator as measured by the Swarm constellation of satellites and the isoclinic lines at ±15° and ±20°.</a:t>
            </a:r>
            <a:endParaRPr lang="it-IT" sz="1600" dirty="0"/>
          </a:p>
        </p:txBody>
      </p:sp>
    </p:spTree>
    <p:extLst>
      <p:ext uri="{BB962C8B-B14F-4D97-AF65-F5344CB8AC3E}">
        <p14:creationId xmlns:p14="http://schemas.microsoft.com/office/powerpoint/2010/main" val="148412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o 11"/>
          <p:cNvGrpSpPr/>
          <p:nvPr/>
        </p:nvGrpSpPr>
        <p:grpSpPr>
          <a:xfrm>
            <a:off x="59030" y="19980"/>
            <a:ext cx="9044043" cy="551500"/>
            <a:chOff x="59030" y="19980"/>
            <a:chExt cx="9044043" cy="551500"/>
          </a:xfrm>
        </p:grpSpPr>
        <p:pic>
          <p:nvPicPr>
            <p:cNvPr id="13" name="Immagine 12" descr="header_gree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14" name="Immagine 13" descr="INGV_LOGO_NEW_SCRITTA BANDIERA.png"/>
            <p:cNvPicPr>
              <a:picLocks noChangeAspect="1"/>
            </p:cNvPicPr>
            <p:nvPr/>
          </p:nvPicPr>
          <p:blipFill>
            <a:blip r:embed="rId3" cstate="print"/>
            <a:stretch>
              <a:fillRect/>
            </a:stretch>
          </p:blipFill>
          <p:spPr>
            <a:xfrm>
              <a:off x="59030" y="19980"/>
              <a:ext cx="1656058" cy="551500"/>
            </a:xfrm>
            <a:prstGeom prst="rect">
              <a:avLst/>
            </a:prstGeom>
          </p:spPr>
        </p:pic>
      </p:grpSp>
      <p:sp>
        <p:nvSpPr>
          <p:cNvPr id="7" name="Rettangolo 6"/>
          <p:cNvSpPr/>
          <p:nvPr/>
        </p:nvSpPr>
        <p:spPr>
          <a:xfrm>
            <a:off x="1958767" y="282216"/>
            <a:ext cx="4939018"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a:solidFill>
                  <a:srgbClr val="222222"/>
                </a:solidFill>
                <a:latin typeface="Lora"/>
              </a:rPr>
              <a:t>L-band scintillations and calibrated total electron content gradients</a:t>
            </a:r>
            <a:endParaRPr lang="en-US" b="0" i="0" dirty="0">
              <a:solidFill>
                <a:srgbClr val="222222"/>
              </a:solidFill>
              <a:effectLst/>
              <a:latin typeface="Lora"/>
            </a:endParaRPr>
          </a:p>
        </p:txBody>
      </p:sp>
      <p:sp>
        <p:nvSpPr>
          <p:cNvPr id="8" name="Rettangolo 7"/>
          <p:cNvSpPr/>
          <p:nvPr/>
        </p:nvSpPr>
        <p:spPr>
          <a:xfrm>
            <a:off x="209030" y="1046223"/>
            <a:ext cx="8859641" cy="1477328"/>
          </a:xfrm>
          <a:prstGeom prst="rect">
            <a:avLst/>
          </a:prstGeom>
        </p:spPr>
        <p:txBody>
          <a:bodyPr wrap="square">
            <a:spAutoFit/>
          </a:bodyPr>
          <a:lstStyle/>
          <a:p>
            <a:r>
              <a:rPr lang="en-US" dirty="0"/>
              <a:t>This work presents a contribution to the understanding of the ionospheric triggering of L-band scintillation in the region over </a:t>
            </a:r>
            <a:r>
              <a:rPr lang="en-US" dirty="0" smtClean="0"/>
              <a:t>São Paulo </a:t>
            </a:r>
            <a:r>
              <a:rPr lang="en-US" dirty="0"/>
              <a:t>state in Brazil, under high solar activity. In particular, a climatological analysis of Global Navigation Satellite </a:t>
            </a:r>
            <a:r>
              <a:rPr lang="en-US" dirty="0" smtClean="0"/>
              <a:t>Systems (GNSS</a:t>
            </a:r>
            <a:r>
              <a:rPr lang="en-US" dirty="0"/>
              <a:t>) data acquired in 2012 is presented to highlight the relationship between intensity and variability of the total </a:t>
            </a:r>
            <a:r>
              <a:rPr lang="en-US" dirty="0" smtClean="0"/>
              <a:t>electron content </a:t>
            </a:r>
            <a:r>
              <a:rPr lang="en-US" dirty="0"/>
              <a:t>(TEC) gradients and the occurrence of ionospheric scintillation.</a:t>
            </a:r>
            <a:endParaRPr lang="it-IT" dirty="0"/>
          </a:p>
        </p:txBody>
      </p:sp>
      <p:sp>
        <p:nvSpPr>
          <p:cNvPr id="10" name="Rettangolo 9"/>
          <p:cNvSpPr/>
          <p:nvPr/>
        </p:nvSpPr>
        <p:spPr>
          <a:xfrm>
            <a:off x="209029" y="5235827"/>
            <a:ext cx="8859641" cy="923330"/>
          </a:xfrm>
          <a:prstGeom prst="rect">
            <a:avLst/>
          </a:prstGeom>
        </p:spPr>
        <p:txBody>
          <a:bodyPr wrap="square">
            <a:spAutoFit/>
          </a:bodyPr>
          <a:lstStyle/>
          <a:p>
            <a:r>
              <a:rPr lang="en-US" dirty="0"/>
              <a:t>Climatological maps of different ionospheric parameters from GBSC for </a:t>
            </a:r>
            <a:r>
              <a:rPr lang="en-US" dirty="0" smtClean="0"/>
              <a:t>summer </a:t>
            </a:r>
            <a:r>
              <a:rPr lang="en-US" dirty="0"/>
              <a:t>days. </a:t>
            </a:r>
            <a:r>
              <a:rPr lang="en-US" dirty="0" smtClean="0"/>
              <a:t>S4 occurrence (left), standard deviation of </a:t>
            </a:r>
            <a:r>
              <a:rPr lang="en-US" dirty="0"/>
              <a:t>calibrated </a:t>
            </a:r>
            <a:r>
              <a:rPr lang="en-US" dirty="0" smtClean="0"/>
              <a:t>TEC gradients </a:t>
            </a:r>
            <a:r>
              <a:rPr lang="en-US" dirty="0"/>
              <a:t>along N-S direction (in TECU </a:t>
            </a:r>
            <a:r>
              <a:rPr lang="en-US" dirty="0" smtClean="0"/>
              <a:t>km</a:t>
            </a:r>
            <a:r>
              <a:rPr lang="en-US" baseline="30000" dirty="0" smtClean="0"/>
              <a:t>-1</a:t>
            </a:r>
            <a:r>
              <a:rPr lang="en-US" dirty="0" smtClean="0"/>
              <a:t>, right). Black </a:t>
            </a:r>
            <a:r>
              <a:rPr lang="en-US" dirty="0"/>
              <a:t>lines represent 15th southern magnetic parallel.</a:t>
            </a:r>
            <a:endParaRPr lang="it-IT" dirty="0"/>
          </a:p>
        </p:txBody>
      </p:sp>
      <p:sp>
        <p:nvSpPr>
          <p:cNvPr id="11" name="Rettangolo 10"/>
          <p:cNvSpPr/>
          <p:nvPr/>
        </p:nvSpPr>
        <p:spPr>
          <a:xfrm>
            <a:off x="209030" y="6254410"/>
            <a:ext cx="8599572" cy="369332"/>
          </a:xfrm>
          <a:prstGeom prst="rect">
            <a:avLst/>
          </a:prstGeom>
        </p:spPr>
        <p:txBody>
          <a:bodyPr wrap="square">
            <a:spAutoFit/>
          </a:bodyPr>
          <a:lstStyle/>
          <a:p>
            <a:r>
              <a:rPr lang="it-IT" i="1" dirty="0" smtClean="0"/>
              <a:t>Cesaroni </a:t>
            </a:r>
            <a:r>
              <a:rPr lang="it-IT" i="1" dirty="0"/>
              <a:t>C</a:t>
            </a:r>
            <a:r>
              <a:rPr lang="it-IT" i="1" dirty="0" smtClean="0"/>
              <a:t>. et al., J</a:t>
            </a:r>
            <a:r>
              <a:rPr lang="it-IT" i="1" dirty="0"/>
              <a:t>. Space </a:t>
            </a:r>
            <a:r>
              <a:rPr lang="it-IT" i="1" dirty="0" err="1"/>
              <a:t>Weather</a:t>
            </a:r>
            <a:r>
              <a:rPr lang="it-IT" i="1" dirty="0"/>
              <a:t> Space </a:t>
            </a:r>
            <a:r>
              <a:rPr lang="it-IT" i="1" dirty="0" err="1"/>
              <a:t>Clim</a:t>
            </a:r>
            <a:r>
              <a:rPr lang="it-IT" i="1" dirty="0" smtClean="0"/>
              <a:t>., 2015</a:t>
            </a:r>
            <a:endParaRPr lang="it-IT" i="1" dirty="0"/>
          </a:p>
        </p:txBody>
      </p:sp>
      <p:pic>
        <p:nvPicPr>
          <p:cNvPr id="2" name="Immagine 1"/>
          <p:cNvPicPr>
            <a:picLocks noChangeAspect="1"/>
          </p:cNvPicPr>
          <p:nvPr/>
        </p:nvPicPr>
        <p:blipFill rotWithShape="1">
          <a:blip r:embed="rId4"/>
          <a:srcRect t="66177" r="50997"/>
          <a:stretch/>
        </p:blipFill>
        <p:spPr>
          <a:xfrm>
            <a:off x="4815247" y="2475643"/>
            <a:ext cx="3747001" cy="2808092"/>
          </a:xfrm>
          <a:prstGeom prst="rect">
            <a:avLst/>
          </a:prstGeom>
        </p:spPr>
      </p:pic>
      <p:pic>
        <p:nvPicPr>
          <p:cNvPr id="15" name="Immagine 14"/>
          <p:cNvPicPr>
            <a:picLocks noChangeAspect="1"/>
          </p:cNvPicPr>
          <p:nvPr/>
        </p:nvPicPr>
        <p:blipFill rotWithShape="1">
          <a:blip r:embed="rId4"/>
          <a:srcRect r="53906" b="67313"/>
          <a:stretch/>
        </p:blipFill>
        <p:spPr>
          <a:xfrm>
            <a:off x="1114352" y="2475643"/>
            <a:ext cx="3524497" cy="2713757"/>
          </a:xfrm>
          <a:prstGeom prst="rect">
            <a:avLst/>
          </a:prstGeom>
        </p:spPr>
      </p:pic>
    </p:spTree>
    <p:extLst>
      <p:ext uri="{BB962C8B-B14F-4D97-AF65-F5344CB8AC3E}">
        <p14:creationId xmlns:p14="http://schemas.microsoft.com/office/powerpoint/2010/main" val="274750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o 22"/>
          <p:cNvGrpSpPr/>
          <p:nvPr/>
        </p:nvGrpSpPr>
        <p:grpSpPr>
          <a:xfrm>
            <a:off x="59030" y="19980"/>
            <a:ext cx="9044043" cy="551500"/>
            <a:chOff x="59030" y="19980"/>
            <a:chExt cx="9044043" cy="551500"/>
          </a:xfrm>
        </p:grpSpPr>
        <p:pic>
          <p:nvPicPr>
            <p:cNvPr id="25" name="Immagine 24" descr="header_gree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27" name="Immagine 26" descr="INGV_LOGO_NEW_SCRITTA BANDIERA.png"/>
            <p:cNvPicPr>
              <a:picLocks noChangeAspect="1"/>
            </p:cNvPicPr>
            <p:nvPr/>
          </p:nvPicPr>
          <p:blipFill>
            <a:blip r:embed="rId3" cstate="print"/>
            <a:stretch>
              <a:fillRect/>
            </a:stretch>
          </p:blipFill>
          <p:spPr>
            <a:xfrm>
              <a:off x="59030" y="19980"/>
              <a:ext cx="1656058" cy="551500"/>
            </a:xfrm>
            <a:prstGeom prst="rect">
              <a:avLst/>
            </a:prstGeom>
          </p:spPr>
        </p:pic>
      </p:grpSp>
      <p:sp>
        <p:nvSpPr>
          <p:cNvPr id="7" name="Rettangolo 6"/>
          <p:cNvSpPr/>
          <p:nvPr/>
        </p:nvSpPr>
        <p:spPr>
          <a:xfrm>
            <a:off x="2117388" y="282216"/>
            <a:ext cx="493901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smtClean="0">
                <a:solidFill>
                  <a:srgbClr val="222222"/>
                </a:solidFill>
                <a:latin typeface="Lora"/>
              </a:rPr>
              <a:t>Short-term </a:t>
            </a:r>
            <a:r>
              <a:rPr lang="en-US" dirty="0">
                <a:solidFill>
                  <a:srgbClr val="222222"/>
                </a:solidFill>
                <a:latin typeface="Lora"/>
              </a:rPr>
              <a:t>forecasting of </a:t>
            </a:r>
            <a:r>
              <a:rPr lang="en-US" dirty="0" smtClean="0">
                <a:solidFill>
                  <a:srgbClr val="222222"/>
                </a:solidFill>
                <a:latin typeface="Lora"/>
              </a:rPr>
              <a:t>TEC </a:t>
            </a:r>
            <a:r>
              <a:rPr lang="en-US" dirty="0">
                <a:solidFill>
                  <a:srgbClr val="222222"/>
                </a:solidFill>
                <a:latin typeface="Lora"/>
              </a:rPr>
              <a:t>and scintillation</a:t>
            </a:r>
            <a:endParaRPr lang="en-US" b="0" i="0" dirty="0">
              <a:solidFill>
                <a:srgbClr val="222222"/>
              </a:solidFill>
              <a:effectLst/>
              <a:latin typeface="Lora"/>
            </a:endParaRPr>
          </a:p>
        </p:txBody>
      </p:sp>
      <p:sp>
        <p:nvSpPr>
          <p:cNvPr id="8" name="Rettangolo 7"/>
          <p:cNvSpPr/>
          <p:nvPr/>
        </p:nvSpPr>
        <p:spPr>
          <a:xfrm>
            <a:off x="5986646" y="6447693"/>
            <a:ext cx="3029017" cy="307777"/>
          </a:xfrm>
          <a:prstGeom prst="rect">
            <a:avLst/>
          </a:prstGeom>
        </p:spPr>
        <p:txBody>
          <a:bodyPr wrap="square">
            <a:spAutoFit/>
          </a:bodyPr>
          <a:lstStyle/>
          <a:p>
            <a:r>
              <a:rPr lang="it-IT" sz="1400" i="1" dirty="0" err="1" smtClean="0"/>
              <a:t>Grzesiak</a:t>
            </a:r>
            <a:r>
              <a:rPr lang="it-IT" sz="1400" i="1" dirty="0"/>
              <a:t> M</a:t>
            </a:r>
            <a:r>
              <a:rPr lang="it-IT" sz="1400" i="1" dirty="0" smtClean="0"/>
              <a:t>. et al., Radio </a:t>
            </a:r>
            <a:r>
              <a:rPr lang="it-IT" sz="1400" i="1" dirty="0"/>
              <a:t>Science, </a:t>
            </a:r>
            <a:r>
              <a:rPr lang="it-IT" sz="1400" i="1" dirty="0" smtClean="0"/>
              <a:t>2018</a:t>
            </a:r>
            <a:endParaRPr lang="it-IT" sz="1400" i="1" dirty="0"/>
          </a:p>
        </p:txBody>
      </p:sp>
      <p:sp>
        <p:nvSpPr>
          <p:cNvPr id="9" name="Rettangolo 8"/>
          <p:cNvSpPr/>
          <p:nvPr/>
        </p:nvSpPr>
        <p:spPr>
          <a:xfrm>
            <a:off x="136312" y="851776"/>
            <a:ext cx="8824807" cy="923330"/>
          </a:xfrm>
          <a:prstGeom prst="rect">
            <a:avLst/>
          </a:prstGeom>
        </p:spPr>
        <p:txBody>
          <a:bodyPr wrap="square">
            <a:spAutoFit/>
          </a:bodyPr>
          <a:lstStyle/>
          <a:p>
            <a:r>
              <a:rPr lang="en-US" dirty="0" smtClean="0"/>
              <a:t>A </a:t>
            </a:r>
            <a:r>
              <a:rPr lang="en-US" dirty="0"/>
              <a:t>novel empirical technique for the regional, short-term (from seconds to </a:t>
            </a:r>
            <a:r>
              <a:rPr lang="en-US" dirty="0" smtClean="0"/>
              <a:t>minutes) forecasting </a:t>
            </a:r>
            <a:r>
              <a:rPr lang="en-US" dirty="0"/>
              <a:t>of both TEC (total electron content) and scintillation indices on Global Navigation Satellite System signals.</a:t>
            </a:r>
            <a:endParaRPr lang="it-IT" dirty="0"/>
          </a:p>
        </p:txBody>
      </p:sp>
      <p:sp>
        <p:nvSpPr>
          <p:cNvPr id="10" name="TextBox 12"/>
          <p:cNvSpPr txBox="1"/>
          <p:nvPr/>
        </p:nvSpPr>
        <p:spPr>
          <a:xfrm>
            <a:off x="6408945" y="3476578"/>
            <a:ext cx="2597658" cy="400110"/>
          </a:xfrm>
          <a:prstGeom prst="rect">
            <a:avLst/>
          </a:prstGeom>
          <a:noFill/>
        </p:spPr>
        <p:txBody>
          <a:bodyPr wrap="square" rtlCol="0">
            <a:spAutoFit/>
          </a:bodyPr>
          <a:lstStyle/>
          <a:p>
            <a:r>
              <a:rPr lang="it-IT" sz="2000" i="1" dirty="0" err="1" smtClean="0"/>
              <a:t>Forcasted</a:t>
            </a:r>
            <a:r>
              <a:rPr lang="it-IT" i="1" dirty="0" smtClean="0"/>
              <a:t> TEC map</a:t>
            </a:r>
            <a:endParaRPr lang="it-IT" i="1" dirty="0"/>
          </a:p>
        </p:txBody>
      </p:sp>
      <p:pic>
        <p:nvPicPr>
          <p:cNvPr id="11"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8473" y="1731339"/>
            <a:ext cx="1202738" cy="487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41461" y="1686181"/>
            <a:ext cx="940577" cy="578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Immagine 12"/>
          <p:cNvPicPr>
            <a:picLocks noChangeAspect="1"/>
          </p:cNvPicPr>
          <p:nvPr/>
        </p:nvPicPr>
        <p:blipFill>
          <a:blip r:embed="rId6"/>
          <a:stretch>
            <a:fillRect/>
          </a:stretch>
        </p:blipFill>
        <p:spPr>
          <a:xfrm>
            <a:off x="3141644" y="3326917"/>
            <a:ext cx="2720914" cy="567689"/>
          </a:xfrm>
          <a:prstGeom prst="rect">
            <a:avLst/>
          </a:prstGeom>
          <a:ln>
            <a:solidFill>
              <a:schemeClr val="tx1"/>
            </a:solidFill>
          </a:ln>
        </p:spPr>
      </p:pic>
      <p:sp>
        <p:nvSpPr>
          <p:cNvPr id="14" name="Rectangle 22"/>
          <p:cNvSpPr/>
          <p:nvPr/>
        </p:nvSpPr>
        <p:spPr>
          <a:xfrm>
            <a:off x="21389" y="5846634"/>
            <a:ext cx="3126609" cy="9705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16" name="Immagine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4194" y="1738772"/>
            <a:ext cx="2893963" cy="18047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50203" t="1853" r="8898" b="2704"/>
          <a:stretch/>
        </p:blipFill>
        <p:spPr bwMode="auto">
          <a:xfrm>
            <a:off x="163536" y="1749317"/>
            <a:ext cx="2836140" cy="443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2"/>
          <p:cNvSpPr txBox="1"/>
          <p:nvPr/>
        </p:nvSpPr>
        <p:spPr>
          <a:xfrm>
            <a:off x="197515" y="6232250"/>
            <a:ext cx="3352799" cy="369332"/>
          </a:xfrm>
          <a:prstGeom prst="rect">
            <a:avLst/>
          </a:prstGeom>
          <a:noFill/>
        </p:spPr>
        <p:txBody>
          <a:bodyPr wrap="square" rtlCol="0">
            <a:spAutoFit/>
          </a:bodyPr>
          <a:lstStyle/>
          <a:p>
            <a:r>
              <a:rPr lang="it-IT" i="1" dirty="0" smtClean="0"/>
              <a:t>0 to 20 </a:t>
            </a:r>
            <a:r>
              <a:rPr lang="it-IT" i="1" dirty="0" err="1" smtClean="0"/>
              <a:t>min</a:t>
            </a:r>
            <a:r>
              <a:rPr lang="it-IT" i="1" dirty="0" smtClean="0"/>
              <a:t> </a:t>
            </a:r>
            <a:r>
              <a:rPr lang="it-IT" i="1" dirty="0" err="1" smtClean="0"/>
              <a:t>forecasting</a:t>
            </a:r>
            <a:r>
              <a:rPr lang="it-IT" i="1" dirty="0" smtClean="0"/>
              <a:t> </a:t>
            </a:r>
            <a:r>
              <a:rPr lang="it-IT" i="1" dirty="0" err="1" smtClean="0"/>
              <a:t>horizon</a:t>
            </a:r>
            <a:r>
              <a:rPr lang="it-IT" i="1" dirty="0" smtClean="0"/>
              <a:t> </a:t>
            </a:r>
            <a:endParaRPr lang="it-IT" i="1" dirty="0"/>
          </a:p>
        </p:txBody>
      </p:sp>
      <p:sp>
        <p:nvSpPr>
          <p:cNvPr id="20" name="TextBox 12"/>
          <p:cNvSpPr txBox="1"/>
          <p:nvPr/>
        </p:nvSpPr>
        <p:spPr>
          <a:xfrm>
            <a:off x="5785505" y="5969070"/>
            <a:ext cx="3431298" cy="400110"/>
          </a:xfrm>
          <a:prstGeom prst="rect">
            <a:avLst/>
          </a:prstGeom>
          <a:noFill/>
        </p:spPr>
        <p:txBody>
          <a:bodyPr wrap="square" rtlCol="0">
            <a:spAutoFit/>
          </a:bodyPr>
          <a:lstStyle/>
          <a:p>
            <a:pPr algn="ctr"/>
            <a:r>
              <a:rPr lang="it-IT" sz="2000" i="1" dirty="0" smtClean="0"/>
              <a:t>Model </a:t>
            </a:r>
            <a:r>
              <a:rPr lang="it-IT" sz="2000" i="1" dirty="0" err="1"/>
              <a:t>f</a:t>
            </a:r>
            <a:r>
              <a:rPr lang="it-IT" sz="2000" i="1" dirty="0" err="1" smtClean="0"/>
              <a:t>orecasting</a:t>
            </a:r>
            <a:r>
              <a:rPr lang="it-IT" sz="2000" i="1" dirty="0" smtClean="0"/>
              <a:t> </a:t>
            </a:r>
            <a:r>
              <a:rPr lang="it-IT" sz="2000" i="1" dirty="0" err="1"/>
              <a:t>r</a:t>
            </a:r>
            <a:r>
              <a:rPr lang="it-IT" sz="2000" i="1" dirty="0" err="1" smtClean="0"/>
              <a:t>esolution</a:t>
            </a:r>
            <a:endParaRPr lang="it-IT" sz="2000" i="1" dirty="0"/>
          </a:p>
        </p:txBody>
      </p:sp>
      <p:sp>
        <p:nvSpPr>
          <p:cNvPr id="21" name="Rettangolo 20"/>
          <p:cNvSpPr/>
          <p:nvPr/>
        </p:nvSpPr>
        <p:spPr>
          <a:xfrm>
            <a:off x="3441461" y="3983969"/>
            <a:ext cx="2414246" cy="1077218"/>
          </a:xfrm>
          <a:prstGeom prst="rect">
            <a:avLst/>
          </a:prstGeom>
        </p:spPr>
        <p:txBody>
          <a:bodyPr wrap="square">
            <a:spAutoFit/>
          </a:bodyPr>
          <a:lstStyle/>
          <a:p>
            <a:r>
              <a:rPr lang="en-GB" sz="1600" dirty="0" smtClean="0"/>
              <a:t>International patent n. </a:t>
            </a:r>
            <a:r>
              <a:rPr lang="en-GB" sz="1600" dirty="0" err="1" smtClean="0"/>
              <a:t>PCT</a:t>
            </a:r>
            <a:r>
              <a:rPr lang="en-GB" sz="1600" dirty="0" smtClean="0"/>
              <a:t>/IT/2016/000126 “Forecasting model for Scintillation and TEC”</a:t>
            </a:r>
            <a:endParaRPr lang="en-GB" sz="1600" dirty="0"/>
          </a:p>
        </p:txBody>
      </p:sp>
      <p:grpSp>
        <p:nvGrpSpPr>
          <p:cNvPr id="2" name="Gruppo 1"/>
          <p:cNvGrpSpPr/>
          <p:nvPr/>
        </p:nvGrpSpPr>
        <p:grpSpPr>
          <a:xfrm>
            <a:off x="5703243" y="4116963"/>
            <a:ext cx="3324914" cy="1888449"/>
            <a:chOff x="6466538" y="4080621"/>
            <a:chExt cx="2205465" cy="1065153"/>
          </a:xfrm>
        </p:grpSpPr>
        <p:pic>
          <p:nvPicPr>
            <p:cNvPr id="18" name="Immagine 9"/>
            <p:cNvPicPr>
              <a:picLocks noChangeAspect="1"/>
            </p:cNvPicPr>
            <p:nvPr/>
          </p:nvPicPr>
          <p:blipFill rotWithShape="1">
            <a:blip r:embed="rId9"/>
            <a:srcRect r="33525"/>
            <a:stretch/>
          </p:blipFill>
          <p:spPr>
            <a:xfrm>
              <a:off x="6466538" y="4080621"/>
              <a:ext cx="2205465" cy="1065153"/>
            </a:xfrm>
            <a:prstGeom prst="rect">
              <a:avLst/>
            </a:prstGeom>
          </p:spPr>
        </p:pic>
        <p:sp>
          <p:nvSpPr>
            <p:cNvPr id="24" name="Ovale 23"/>
            <p:cNvSpPr/>
            <p:nvPr/>
          </p:nvSpPr>
          <p:spPr>
            <a:xfrm>
              <a:off x="7205089" y="4945536"/>
              <a:ext cx="274961" cy="162795"/>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e 25"/>
            <p:cNvSpPr/>
            <p:nvPr/>
          </p:nvSpPr>
          <p:spPr>
            <a:xfrm>
              <a:off x="8301975" y="4943448"/>
              <a:ext cx="274961" cy="162795"/>
            </a:xfrm>
            <a:prstGeom prst="ellipse">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26" name="Picture 2" descr="Risultati immagini per spacearth technolog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71209" y="2293189"/>
            <a:ext cx="2021658" cy="1010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02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animBg="1"/>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p:cNvGrpSpPr/>
          <p:nvPr/>
        </p:nvGrpSpPr>
        <p:grpSpPr>
          <a:xfrm>
            <a:off x="59030" y="19980"/>
            <a:ext cx="9044043" cy="551500"/>
            <a:chOff x="59030" y="19980"/>
            <a:chExt cx="9044043" cy="551500"/>
          </a:xfrm>
        </p:grpSpPr>
        <p:pic>
          <p:nvPicPr>
            <p:cNvPr id="9" name="Immagine 8" descr="header_g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636" y="36285"/>
              <a:ext cx="2254437" cy="341746"/>
            </a:xfrm>
            <a:prstGeom prst="rect">
              <a:avLst/>
            </a:prstGeom>
          </p:spPr>
        </p:pic>
        <p:pic>
          <p:nvPicPr>
            <p:cNvPr id="10" name="Immagine 9" descr="INGV_LOGO_NEW_SCRITTA BANDIERA.png"/>
            <p:cNvPicPr>
              <a:picLocks noChangeAspect="1"/>
            </p:cNvPicPr>
            <p:nvPr/>
          </p:nvPicPr>
          <p:blipFill>
            <a:blip r:embed="rId4" cstate="print"/>
            <a:stretch>
              <a:fillRect/>
            </a:stretch>
          </p:blipFill>
          <p:spPr>
            <a:xfrm>
              <a:off x="59030" y="19980"/>
              <a:ext cx="1656058" cy="551500"/>
            </a:xfrm>
            <a:prstGeom prst="rect">
              <a:avLst/>
            </a:prstGeom>
          </p:spPr>
        </p:pic>
      </p:grpSp>
      <p:sp>
        <p:nvSpPr>
          <p:cNvPr id="15" name="Rettangolo 14"/>
          <p:cNvSpPr/>
          <p:nvPr/>
        </p:nvSpPr>
        <p:spPr>
          <a:xfrm>
            <a:off x="2052080" y="282216"/>
            <a:ext cx="4939018"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400" dirty="0" smtClean="0">
                <a:solidFill>
                  <a:srgbClr val="222222"/>
                </a:solidFill>
                <a:latin typeface="Lora"/>
              </a:rPr>
              <a:t>Final Remarks</a:t>
            </a:r>
            <a:endParaRPr lang="en-US" sz="2400" b="0" i="0" dirty="0">
              <a:solidFill>
                <a:srgbClr val="222222"/>
              </a:solidFill>
              <a:effectLst/>
              <a:latin typeface="Lora"/>
            </a:endParaRPr>
          </a:p>
        </p:txBody>
      </p:sp>
      <p:sp>
        <p:nvSpPr>
          <p:cNvPr id="2" name="CasellaDiTesto 1"/>
          <p:cNvSpPr txBox="1"/>
          <p:nvPr/>
        </p:nvSpPr>
        <p:spPr>
          <a:xfrm>
            <a:off x="0" y="880343"/>
            <a:ext cx="8979050" cy="5509200"/>
          </a:xfrm>
          <a:prstGeom prst="rect">
            <a:avLst/>
          </a:prstGeom>
          <a:noFill/>
        </p:spPr>
        <p:txBody>
          <a:bodyPr wrap="square" rtlCol="0">
            <a:spAutoFit/>
          </a:bodyPr>
          <a:lstStyle/>
          <a:p>
            <a:pPr marL="285750" indent="-285750" algn="just">
              <a:buFont typeface="Arial" panose="020B0604020202020204" pitchFamily="34" charset="0"/>
              <a:buChar char="•"/>
            </a:pPr>
            <a:r>
              <a:rPr lang="en-GB" sz="2200" dirty="0" smtClean="0"/>
              <a:t>Ionospheric irregularities can be studied by means of GNSS receivers especially configured to record ionospheric scintillations and TEC gradients.</a:t>
            </a:r>
          </a:p>
          <a:p>
            <a:pPr marL="285750" indent="-285750" algn="just">
              <a:buFont typeface="Arial" panose="020B0604020202020204" pitchFamily="34" charset="0"/>
              <a:buChar char="•"/>
            </a:pPr>
            <a:endParaRPr lang="en-GB" sz="2200" dirty="0" smtClean="0"/>
          </a:p>
          <a:p>
            <a:pPr marL="285750" indent="-285750" algn="just">
              <a:buFont typeface="Arial" panose="020B0604020202020204" pitchFamily="34" charset="0"/>
              <a:buChar char="•"/>
            </a:pPr>
            <a:r>
              <a:rPr lang="en-GB" sz="2200" dirty="0" smtClean="0"/>
              <a:t>INGV matured a solid experience in studies based on GNSS data analysis integrated with auxiliary data acquired by ground and space-based instruments </a:t>
            </a:r>
          </a:p>
          <a:p>
            <a:pPr marL="285750" indent="-285750" algn="just">
              <a:buFont typeface="Arial" panose="020B0604020202020204" pitchFamily="34" charset="0"/>
              <a:buChar char="•"/>
            </a:pPr>
            <a:endParaRPr lang="en-GB" sz="2200" dirty="0" smtClean="0"/>
          </a:p>
          <a:p>
            <a:pPr marL="285750" indent="-285750" algn="just">
              <a:buFont typeface="Arial" panose="020B0604020202020204" pitchFamily="34" charset="0"/>
              <a:buChar char="•"/>
            </a:pPr>
            <a:r>
              <a:rPr lang="en-GB" sz="2200" dirty="0" smtClean="0"/>
              <a:t>Thanks to skills achieved analysing long data series, INGV developed tools for TEC and scintillations </a:t>
            </a:r>
            <a:r>
              <a:rPr lang="en-GB" sz="2200" dirty="0"/>
              <a:t>forecasting</a:t>
            </a:r>
            <a:endParaRPr lang="en-GB" sz="2200" dirty="0" smtClean="0"/>
          </a:p>
          <a:p>
            <a:pPr marL="285750" indent="-285750" algn="just">
              <a:buFont typeface="Arial" panose="020B0604020202020204" pitchFamily="34" charset="0"/>
              <a:buChar char="•"/>
            </a:pPr>
            <a:endParaRPr lang="en-GB" sz="2200" dirty="0" smtClean="0"/>
          </a:p>
          <a:p>
            <a:pPr marL="285750" indent="-285750" algn="just">
              <a:buFont typeface="Arial" panose="020B0604020202020204" pitchFamily="34" charset="0"/>
              <a:buChar char="•"/>
            </a:pPr>
            <a:r>
              <a:rPr lang="en-GB" sz="2200" dirty="0" smtClean="0"/>
              <a:t>INGV manages directly several GNSS stations for ionospheric monitoring, among the others also the station in </a:t>
            </a:r>
            <a:r>
              <a:rPr lang="en-GB" sz="2200" dirty="0" err="1"/>
              <a:t>Ny</a:t>
            </a:r>
            <a:r>
              <a:rPr lang="en-GB" sz="2200" dirty="0"/>
              <a:t> </a:t>
            </a:r>
            <a:r>
              <a:rPr lang="en-GB" sz="2200" dirty="0" err="1"/>
              <a:t>Ålesund</a:t>
            </a:r>
            <a:r>
              <a:rPr lang="en-GB" sz="2200" dirty="0"/>
              <a:t> </a:t>
            </a:r>
            <a:r>
              <a:rPr lang="en-GB" sz="2200" dirty="0" smtClean="0"/>
              <a:t>with the longest data series ever </a:t>
            </a:r>
            <a:r>
              <a:rPr lang="en-GB" sz="2200" dirty="0"/>
              <a:t>collected for scientific </a:t>
            </a:r>
            <a:r>
              <a:rPr lang="en-GB" sz="2200" dirty="0" smtClean="0"/>
              <a:t>purposes; INGV adopts an open access data policy</a:t>
            </a:r>
            <a:endParaRPr lang="en-GB" sz="2200" dirty="0"/>
          </a:p>
          <a:p>
            <a:pPr algn="just"/>
            <a:endParaRPr lang="en-GB" sz="2200" dirty="0"/>
          </a:p>
          <a:p>
            <a:pPr marL="285750" indent="-285750" algn="just">
              <a:buFont typeface="Arial" panose="020B0604020202020204" pitchFamily="34" charset="0"/>
              <a:buChar char="•"/>
            </a:pPr>
            <a:r>
              <a:rPr lang="en-US" sz="2200" dirty="0"/>
              <a:t>New </a:t>
            </a:r>
            <a:r>
              <a:rPr lang="en-US" sz="2200" dirty="0" smtClean="0"/>
              <a:t>collaborations </a:t>
            </a:r>
            <a:r>
              <a:rPr lang="en-US" sz="2200" dirty="0"/>
              <a:t>on experimental and scientific activities </a:t>
            </a:r>
            <a:r>
              <a:rPr lang="en-US" sz="2200" dirty="0" smtClean="0"/>
              <a:t>are welcome</a:t>
            </a:r>
            <a:endParaRPr lang="en-US" sz="2200" dirty="0"/>
          </a:p>
        </p:txBody>
      </p:sp>
    </p:spTree>
    <p:extLst>
      <p:ext uri="{BB962C8B-B14F-4D97-AF65-F5344CB8AC3E}">
        <p14:creationId xmlns:p14="http://schemas.microsoft.com/office/powerpoint/2010/main" val="159380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i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1186</TotalTime>
  <Words>1364</Words>
  <Application>Microsoft Office PowerPoint</Application>
  <PresentationFormat>Presentazione su schermo (4:3)</PresentationFormat>
  <Paragraphs>108</Paragraphs>
  <Slides>14</Slides>
  <Notes>7</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14</vt:i4>
      </vt:variant>
    </vt:vector>
  </HeadingPairs>
  <TitlesOfParts>
    <vt:vector size="22" baseType="lpstr">
      <vt:lpstr>Arial</vt:lpstr>
      <vt:lpstr>Calibri</vt:lpstr>
      <vt:lpstr>Calibri Light</vt:lpstr>
      <vt:lpstr>Gill Sans</vt:lpstr>
      <vt:lpstr>Lora</vt:lpstr>
      <vt:lpstr>Times New Roman</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Thank you for your attention! vincenzo.romano@ingv.it</vt:lpstr>
      <vt:lpstr>Back-up</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Introduzione alle attività dell’INGV</dc:title>
  <dc:creator>ls</dc:creator>
  <cp:lastModifiedBy>Vincenzo Romano</cp:lastModifiedBy>
  <cp:revision>66</cp:revision>
  <dcterms:created xsi:type="dcterms:W3CDTF">2018-10-15T08:35:43Z</dcterms:created>
  <dcterms:modified xsi:type="dcterms:W3CDTF">2019-07-15T13:56:32Z</dcterms:modified>
</cp:coreProperties>
</file>