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7"/>
  </p:notesMasterIdLst>
  <p:handoutMasterIdLst>
    <p:handoutMasterId r:id="rId18"/>
  </p:handoutMasterIdLst>
  <p:sldIdLst>
    <p:sldId id="299" r:id="rId3"/>
    <p:sldId id="401" r:id="rId4"/>
    <p:sldId id="402" r:id="rId5"/>
    <p:sldId id="403" r:id="rId6"/>
    <p:sldId id="405" r:id="rId7"/>
    <p:sldId id="431" r:id="rId8"/>
    <p:sldId id="432" r:id="rId9"/>
    <p:sldId id="433" r:id="rId10"/>
    <p:sldId id="435" r:id="rId11"/>
    <p:sldId id="436" r:id="rId12"/>
    <p:sldId id="437" r:id="rId13"/>
    <p:sldId id="418" r:id="rId14"/>
    <p:sldId id="421" r:id="rId15"/>
    <p:sldId id="438"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5" d="100"/>
          <a:sy n="75" d="100"/>
        </p:scale>
        <p:origin x="66" y="72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5"/>
          </a:xfrm>
          <a:prstGeom prst="rect">
            <a:avLst/>
          </a:prstGeom>
        </p:spPr>
        <p:txBody>
          <a:bodyPr vert="horz" lIns="91266" tIns="45633" rIns="91266" bIns="45633" rtlCol="0"/>
          <a:lstStyle>
            <a:lvl1pPr algn="l">
              <a:defRPr sz="1200"/>
            </a:lvl1pPr>
          </a:lstStyle>
          <a:p>
            <a:endParaRPr lang="en-GB"/>
          </a:p>
        </p:txBody>
      </p:sp>
      <p:sp>
        <p:nvSpPr>
          <p:cNvPr id="3" name="Date Placeholder 2"/>
          <p:cNvSpPr>
            <a:spLocks noGrp="1"/>
          </p:cNvSpPr>
          <p:nvPr>
            <p:ph type="dt" sz="quarter" idx="1"/>
          </p:nvPr>
        </p:nvSpPr>
        <p:spPr>
          <a:xfrm>
            <a:off x="3850443" y="0"/>
            <a:ext cx="2945660" cy="498055"/>
          </a:xfrm>
          <a:prstGeom prst="rect">
            <a:avLst/>
          </a:prstGeom>
        </p:spPr>
        <p:txBody>
          <a:bodyPr vert="horz" lIns="91266" tIns="45633" rIns="91266" bIns="45633" rtlCol="0"/>
          <a:lstStyle>
            <a:lvl1pPr algn="r">
              <a:defRPr sz="1200"/>
            </a:lvl1pPr>
          </a:lstStyle>
          <a:p>
            <a:fld id="{19BF87F6-C946-4047-832B-E21F3DF0A31B}" type="datetimeFigureOut">
              <a:rPr lang="en-GB" smtClean="0"/>
              <a:t>15/07/2019</a:t>
            </a:fld>
            <a:endParaRPr lang="en-GB"/>
          </a:p>
        </p:txBody>
      </p:sp>
      <p:sp>
        <p:nvSpPr>
          <p:cNvPr id="4" name="Footer Placeholder 3"/>
          <p:cNvSpPr>
            <a:spLocks noGrp="1"/>
          </p:cNvSpPr>
          <p:nvPr>
            <p:ph type="ftr" sz="quarter" idx="2"/>
          </p:nvPr>
        </p:nvSpPr>
        <p:spPr>
          <a:xfrm>
            <a:off x="0" y="9428584"/>
            <a:ext cx="2945660" cy="498054"/>
          </a:xfrm>
          <a:prstGeom prst="rect">
            <a:avLst/>
          </a:prstGeom>
        </p:spPr>
        <p:txBody>
          <a:bodyPr vert="horz" lIns="91266" tIns="45633" rIns="91266" bIns="45633"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60" cy="498054"/>
          </a:xfrm>
          <a:prstGeom prst="rect">
            <a:avLst/>
          </a:prstGeom>
        </p:spPr>
        <p:txBody>
          <a:bodyPr vert="horz" lIns="91266" tIns="45633" rIns="91266" bIns="45633" rtlCol="0" anchor="b"/>
          <a:lstStyle>
            <a:lvl1pPr algn="r">
              <a:defRPr sz="1200"/>
            </a:lvl1pPr>
          </a:lstStyle>
          <a:p>
            <a:fld id="{1295E721-F0B1-4376-A00B-F79A8E795DB5}" type="slidenum">
              <a:rPr lang="en-GB" smtClean="0"/>
              <a:t>‹#›</a:t>
            </a:fld>
            <a:endParaRPr lang="en-GB"/>
          </a:p>
        </p:txBody>
      </p:sp>
    </p:spTree>
    <p:extLst>
      <p:ext uri="{BB962C8B-B14F-4D97-AF65-F5344CB8AC3E}">
        <p14:creationId xmlns:p14="http://schemas.microsoft.com/office/powerpoint/2010/main" val="3843688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73" cy="496095"/>
          </a:xfrm>
          <a:prstGeom prst="rect">
            <a:avLst/>
          </a:prstGeom>
        </p:spPr>
        <p:txBody>
          <a:bodyPr vert="horz" lIns="91266" tIns="45633" rIns="91266" bIns="45633" rtlCol="0"/>
          <a:lstStyle>
            <a:lvl1pPr algn="l">
              <a:defRPr sz="1200"/>
            </a:lvl1pPr>
          </a:lstStyle>
          <a:p>
            <a:endParaRPr lang="en-US"/>
          </a:p>
        </p:txBody>
      </p:sp>
      <p:sp>
        <p:nvSpPr>
          <p:cNvPr id="3" name="Date Placeholder 2"/>
          <p:cNvSpPr>
            <a:spLocks noGrp="1"/>
          </p:cNvSpPr>
          <p:nvPr>
            <p:ph type="dt" idx="1"/>
          </p:nvPr>
        </p:nvSpPr>
        <p:spPr>
          <a:xfrm>
            <a:off x="3851118" y="0"/>
            <a:ext cx="2944972" cy="496095"/>
          </a:xfrm>
          <a:prstGeom prst="rect">
            <a:avLst/>
          </a:prstGeom>
        </p:spPr>
        <p:txBody>
          <a:bodyPr vert="horz" lIns="91266" tIns="45633" rIns="91266" bIns="45633" rtlCol="0"/>
          <a:lstStyle>
            <a:lvl1pPr algn="r">
              <a:defRPr sz="1200"/>
            </a:lvl1pPr>
          </a:lstStyle>
          <a:p>
            <a:fld id="{3DCF4BF3-376A-AA4B-BCC6-30D3B2AB004A}" type="datetimeFigureOut">
              <a:rPr lang="en-US" smtClean="0"/>
              <a:t>7/15/2019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66" tIns="45633" rIns="91266" bIns="45633" rtlCol="0" anchor="ctr"/>
          <a:lstStyle/>
          <a:p>
            <a:endParaRPr lang="en-US"/>
          </a:p>
        </p:txBody>
      </p:sp>
      <p:sp>
        <p:nvSpPr>
          <p:cNvPr id="5" name="Notes Placeholder 4"/>
          <p:cNvSpPr>
            <a:spLocks noGrp="1"/>
          </p:cNvSpPr>
          <p:nvPr>
            <p:ph type="body" sz="quarter" idx="3"/>
          </p:nvPr>
        </p:nvSpPr>
        <p:spPr>
          <a:xfrm>
            <a:off x="679610" y="4715273"/>
            <a:ext cx="5438456" cy="4466432"/>
          </a:xfrm>
          <a:prstGeom prst="rect">
            <a:avLst/>
          </a:prstGeom>
        </p:spPr>
        <p:txBody>
          <a:bodyPr vert="horz" lIns="91266" tIns="45633" rIns="91266" bIns="45633"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959"/>
            <a:ext cx="2944973" cy="496094"/>
          </a:xfrm>
          <a:prstGeom prst="rect">
            <a:avLst/>
          </a:prstGeom>
        </p:spPr>
        <p:txBody>
          <a:bodyPr vert="horz" lIns="91266" tIns="45633" rIns="91266" bIns="45633" rtlCol="0" anchor="b"/>
          <a:lstStyle>
            <a:lvl1pPr algn="l">
              <a:defRPr sz="1200"/>
            </a:lvl1pPr>
          </a:lstStyle>
          <a:p>
            <a:endParaRPr lang="en-US"/>
          </a:p>
        </p:txBody>
      </p:sp>
      <p:sp>
        <p:nvSpPr>
          <p:cNvPr id="7" name="Slide Number Placeholder 6"/>
          <p:cNvSpPr>
            <a:spLocks noGrp="1"/>
          </p:cNvSpPr>
          <p:nvPr>
            <p:ph type="sldNum" sz="quarter" idx="5"/>
          </p:nvPr>
        </p:nvSpPr>
        <p:spPr>
          <a:xfrm>
            <a:off x="3851118" y="9428959"/>
            <a:ext cx="2944972" cy="496094"/>
          </a:xfrm>
          <a:prstGeom prst="rect">
            <a:avLst/>
          </a:prstGeom>
        </p:spPr>
        <p:txBody>
          <a:bodyPr vert="horz" lIns="91266" tIns="45633" rIns="91266" bIns="45633" rtlCol="0" anchor="b"/>
          <a:lstStyle>
            <a:lvl1pPr algn="r">
              <a:defRPr sz="1200"/>
            </a:lvl1pPr>
          </a:lstStyle>
          <a:p>
            <a:fld id="{3595371F-EE35-C24C-9908-E4A78849FD77}" type="slidenum">
              <a:rPr lang="en-US" smtClean="0"/>
              <a:t>‹#›</a:t>
            </a:fld>
            <a:endParaRPr lang="en-US"/>
          </a:p>
        </p:txBody>
      </p:sp>
    </p:spTree>
    <p:extLst>
      <p:ext uri="{BB962C8B-B14F-4D97-AF65-F5344CB8AC3E}">
        <p14:creationId xmlns:p14="http://schemas.microsoft.com/office/powerpoint/2010/main" val="19078600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05016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B3799F-14C5-FD4C-9303-7F8A51F2D356}" type="datetimeFigureOut">
              <a:rPr lang="en-US" smtClean="0"/>
              <a:t>7/15/2019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3179B42-91EA-5B45-BCEA-C305E7DDD442}" type="slidenum">
              <a:rPr lang="en-US" smtClean="0"/>
              <a:t>‹#›</a:t>
            </a:fld>
            <a:endParaRPr lang="en-US"/>
          </a:p>
        </p:txBody>
      </p:sp>
    </p:spTree>
    <p:extLst>
      <p:ext uri="{BB962C8B-B14F-4D97-AF65-F5344CB8AC3E}">
        <p14:creationId xmlns:p14="http://schemas.microsoft.com/office/powerpoint/2010/main" val="400729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983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112307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2"/>
          <p:cNvSpPr>
            <a:spLocks noChangeShapeType="1"/>
          </p:cNvSpPr>
          <p:nvPr userDrawn="1"/>
        </p:nvSpPr>
        <p:spPr bwMode="auto">
          <a:xfrm>
            <a:off x="0" y="6597650"/>
            <a:ext cx="12192000" cy="0"/>
          </a:xfrm>
          <a:prstGeom prst="line">
            <a:avLst/>
          </a:prstGeom>
          <a:noFill/>
          <a:ln w="50800">
            <a:solidFill>
              <a:srgbClr val="FF88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000000"/>
              </a:solidFill>
            </a:endParaRPr>
          </a:p>
        </p:txBody>
      </p:sp>
      <p:sp>
        <p:nvSpPr>
          <p:cNvPr id="3075" name="Line 3"/>
          <p:cNvSpPr>
            <a:spLocks noChangeShapeType="1"/>
          </p:cNvSpPr>
          <p:nvPr userDrawn="1"/>
        </p:nvSpPr>
        <p:spPr bwMode="auto">
          <a:xfrm>
            <a:off x="0" y="792163"/>
            <a:ext cx="12192000" cy="0"/>
          </a:xfrm>
          <a:prstGeom prst="line">
            <a:avLst/>
          </a:prstGeom>
          <a:noFill/>
          <a:ln w="38100">
            <a:solidFill>
              <a:srgbClr val="FF88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000000"/>
              </a:solidFill>
            </a:endParaRPr>
          </a:p>
        </p:txBody>
      </p:sp>
      <p:sp>
        <p:nvSpPr>
          <p:cNvPr id="3076" name="Line 4"/>
          <p:cNvSpPr>
            <a:spLocks noChangeShapeType="1"/>
          </p:cNvSpPr>
          <p:nvPr userDrawn="1"/>
        </p:nvSpPr>
        <p:spPr bwMode="auto">
          <a:xfrm>
            <a:off x="0" y="6742113"/>
            <a:ext cx="12192000" cy="0"/>
          </a:xfrm>
          <a:prstGeom prst="line">
            <a:avLst/>
          </a:prstGeom>
          <a:noFill/>
          <a:ln w="254000">
            <a:solidFill>
              <a:srgbClr val="5C92A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000000"/>
              </a:solidFill>
            </a:endParaRPr>
          </a:p>
        </p:txBody>
      </p:sp>
      <p:sp>
        <p:nvSpPr>
          <p:cNvPr id="3077" name="Text Box 5"/>
          <p:cNvSpPr txBox="1">
            <a:spLocks noChangeArrowheads="1"/>
          </p:cNvSpPr>
          <p:nvPr userDrawn="1"/>
        </p:nvSpPr>
        <p:spPr bwMode="auto">
          <a:xfrm>
            <a:off x="9144000" y="6588340"/>
            <a:ext cx="30480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eaLnBrk="0" fontAlgn="base" hangingPunct="0">
              <a:spcBef>
                <a:spcPct val="0"/>
              </a:spcBef>
              <a:spcAft>
                <a:spcPct val="0"/>
              </a:spcAft>
            </a:pPr>
            <a:r>
              <a:rPr lang="en-US" altLang="en-US" sz="1200" b="1" dirty="0" smtClean="0">
                <a:solidFill>
                  <a:srgbClr val="FFFFFF"/>
                </a:solidFill>
                <a:latin typeface="Comic Sans MS" pitchFamily="66" charset="0"/>
              </a:rPr>
              <a:t>SANSA, </a:t>
            </a:r>
            <a:r>
              <a:rPr lang="en-US" altLang="en-US" sz="1200" b="1" dirty="0" err="1" smtClean="0">
                <a:solidFill>
                  <a:srgbClr val="FFFFFF"/>
                </a:solidFill>
                <a:latin typeface="Comic Sans MS" pitchFamily="66" charset="0"/>
              </a:rPr>
              <a:t>Hermanus</a:t>
            </a:r>
            <a:r>
              <a:rPr lang="en-US" altLang="en-US" sz="1200" b="1" dirty="0" smtClean="0">
                <a:solidFill>
                  <a:srgbClr val="FFFFFF"/>
                </a:solidFill>
                <a:latin typeface="Comic Sans MS" pitchFamily="66" charset="0"/>
              </a:rPr>
              <a:t>, 15-19 July </a:t>
            </a:r>
            <a:r>
              <a:rPr lang="en-US" altLang="en-US" sz="1200" b="1" dirty="0" smtClean="0">
                <a:solidFill>
                  <a:srgbClr val="FFFFFF"/>
                </a:solidFill>
                <a:latin typeface="Comic Sans MS" pitchFamily="66" charset="0"/>
              </a:rPr>
              <a:t>2019</a:t>
            </a:r>
            <a:endParaRPr lang="en-US" altLang="en-US" sz="1200" b="1" dirty="0">
              <a:solidFill>
                <a:srgbClr val="FFFFFF"/>
              </a:solidFill>
              <a:latin typeface="Comic Sans MS" pitchFamily="66" charset="0"/>
            </a:endParaRPr>
          </a:p>
        </p:txBody>
      </p:sp>
      <p:sp>
        <p:nvSpPr>
          <p:cNvPr id="3078" name="Text Box 6"/>
          <p:cNvSpPr txBox="1">
            <a:spLocks noChangeArrowheads="1"/>
          </p:cNvSpPr>
          <p:nvPr userDrawn="1"/>
        </p:nvSpPr>
        <p:spPr bwMode="auto">
          <a:xfrm>
            <a:off x="46567" y="6595410"/>
            <a:ext cx="77829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1200" b="1" dirty="0" smtClean="0">
                <a:solidFill>
                  <a:srgbClr val="FFFFFF"/>
                </a:solidFill>
                <a:latin typeface="Comic Sans MS" pitchFamily="66" charset="0"/>
              </a:rPr>
              <a:t>Scintillating Science: Cutting-Edge Science Achieved Through the Observations of Radio Scintillation</a:t>
            </a:r>
            <a:endParaRPr lang="en-US" altLang="en-US" sz="1200" b="1" dirty="0">
              <a:solidFill>
                <a:srgbClr val="FFFFFF"/>
              </a:solidFill>
              <a:latin typeface="Comic Sans MS" pitchFamily="66" charset="0"/>
            </a:endParaRPr>
          </a:p>
        </p:txBody>
      </p:sp>
    </p:spTree>
    <p:extLst>
      <p:ext uri="{BB962C8B-B14F-4D97-AF65-F5344CB8AC3E}">
        <p14:creationId xmlns:p14="http://schemas.microsoft.com/office/powerpoint/2010/main" val="275291804"/>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6" r:id="rId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2"/>
          <p:cNvSpPr>
            <a:spLocks noChangeShapeType="1"/>
          </p:cNvSpPr>
          <p:nvPr userDrawn="1"/>
        </p:nvSpPr>
        <p:spPr bwMode="auto">
          <a:xfrm>
            <a:off x="0" y="6597650"/>
            <a:ext cx="12192000" cy="0"/>
          </a:xfrm>
          <a:prstGeom prst="line">
            <a:avLst/>
          </a:prstGeom>
          <a:noFill/>
          <a:ln w="50800">
            <a:solidFill>
              <a:srgbClr val="FF88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075" name="Line 3"/>
          <p:cNvSpPr>
            <a:spLocks noChangeShapeType="1"/>
          </p:cNvSpPr>
          <p:nvPr userDrawn="1"/>
        </p:nvSpPr>
        <p:spPr bwMode="auto">
          <a:xfrm>
            <a:off x="0" y="792163"/>
            <a:ext cx="12192000" cy="0"/>
          </a:xfrm>
          <a:prstGeom prst="line">
            <a:avLst/>
          </a:prstGeom>
          <a:noFill/>
          <a:ln w="38100">
            <a:solidFill>
              <a:srgbClr val="FF88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076" name="Line 4"/>
          <p:cNvSpPr>
            <a:spLocks noChangeShapeType="1"/>
          </p:cNvSpPr>
          <p:nvPr userDrawn="1"/>
        </p:nvSpPr>
        <p:spPr bwMode="auto">
          <a:xfrm>
            <a:off x="0" y="6742113"/>
            <a:ext cx="12192000" cy="0"/>
          </a:xfrm>
          <a:prstGeom prst="line">
            <a:avLst/>
          </a:prstGeom>
          <a:noFill/>
          <a:ln w="254000">
            <a:solidFill>
              <a:srgbClr val="5C92A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077" name="Text Box 5"/>
          <p:cNvSpPr txBox="1">
            <a:spLocks noChangeArrowheads="1"/>
          </p:cNvSpPr>
          <p:nvPr userDrawn="1"/>
        </p:nvSpPr>
        <p:spPr bwMode="auto">
          <a:xfrm>
            <a:off x="9160666" y="6615365"/>
            <a:ext cx="288294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en-US" sz="1200" b="1" dirty="0">
                <a:solidFill>
                  <a:srgbClr val="FFFFFF"/>
                </a:solidFill>
                <a:latin typeface="Comic Sans MS" pitchFamily="66" charset="0"/>
              </a:rPr>
              <a:t>REA, Brussels, 29 January 2015</a:t>
            </a:r>
          </a:p>
        </p:txBody>
      </p:sp>
      <p:sp>
        <p:nvSpPr>
          <p:cNvPr id="3078" name="Text Box 6"/>
          <p:cNvSpPr txBox="1">
            <a:spLocks noChangeArrowheads="1"/>
          </p:cNvSpPr>
          <p:nvPr userDrawn="1"/>
        </p:nvSpPr>
        <p:spPr bwMode="auto">
          <a:xfrm>
            <a:off x="46567" y="6610351"/>
            <a:ext cx="290977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it-IT" altLang="en-US" sz="1200" b="1" dirty="0">
                <a:solidFill>
                  <a:srgbClr val="FFFFFF"/>
                </a:solidFill>
                <a:latin typeface="Comic Sans MS" pitchFamily="66" charset="0"/>
              </a:rPr>
              <a:t>MISW – Mid-Term Review Meeting</a:t>
            </a:r>
            <a:endParaRPr lang="en-US" altLang="en-US" sz="1200" b="1" dirty="0">
              <a:solidFill>
                <a:srgbClr val="FFFFFF"/>
              </a:solidFill>
              <a:latin typeface="Comic Sans MS" pitchFamily="66" charset="0"/>
            </a:endParaRPr>
          </a:p>
        </p:txBody>
      </p:sp>
    </p:spTree>
    <p:extLst>
      <p:ext uri="{BB962C8B-B14F-4D97-AF65-F5344CB8AC3E}">
        <p14:creationId xmlns:p14="http://schemas.microsoft.com/office/powerpoint/2010/main" val="27661940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16666" y="1019378"/>
            <a:ext cx="11519648" cy="1468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130000"/>
              </a:lnSpc>
              <a:spcBef>
                <a:spcPts val="0"/>
              </a:spcBef>
            </a:pPr>
            <a:r>
              <a:rPr lang="en-GB" altLang="en-US" sz="3600" dirty="0">
                <a:latin typeface="Comic Sans MS" pitchFamily="66" charset="0"/>
              </a:rPr>
              <a:t>The impact of ionospheric scintillation on satellite positioning and timing</a:t>
            </a:r>
            <a:endParaRPr lang="it-IT" altLang="en-US" sz="3600" dirty="0">
              <a:latin typeface="Comic Sans MS" pitchFamily="66" charset="0"/>
            </a:endParaRPr>
          </a:p>
        </p:txBody>
      </p:sp>
      <p:sp>
        <p:nvSpPr>
          <p:cNvPr id="5" name="Text Box 5"/>
          <p:cNvSpPr txBox="1">
            <a:spLocks noChangeArrowheads="1"/>
          </p:cNvSpPr>
          <p:nvPr/>
        </p:nvSpPr>
        <p:spPr bwMode="auto">
          <a:xfrm>
            <a:off x="520700" y="2575782"/>
            <a:ext cx="11415614"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GB" sz="2000" b="1" dirty="0">
                <a:latin typeface="Comic Sans MS" charset="0"/>
              </a:rPr>
              <a:t>B. Forte (1) </a:t>
            </a:r>
          </a:p>
          <a:p>
            <a:pPr>
              <a:spcBef>
                <a:spcPct val="50000"/>
              </a:spcBef>
            </a:pPr>
            <a:r>
              <a:rPr lang="en-GB" sz="2000" b="1" dirty="0">
                <a:latin typeface="Comic Sans MS" charset="0"/>
              </a:rPr>
              <a:t>Astin (1), I. and Allbrook, T. and Arnold, A. and Vani (2), B. C. and Monico (3), J. G. and Shimabukuro (3), M. H. and Smith, N. and Koulouri (4), A. and John (1), H. J.</a:t>
            </a:r>
            <a:endParaRPr lang="en-GB" sz="2000" b="1" dirty="0">
              <a:latin typeface="Comic Sans MS" charset="0"/>
            </a:endParaRPr>
          </a:p>
        </p:txBody>
      </p:sp>
      <p:sp>
        <p:nvSpPr>
          <p:cNvPr id="6" name="Text Box 7"/>
          <p:cNvSpPr txBox="1">
            <a:spLocks noChangeArrowheads="1"/>
          </p:cNvSpPr>
          <p:nvPr/>
        </p:nvSpPr>
        <p:spPr bwMode="auto">
          <a:xfrm>
            <a:off x="520700" y="3900216"/>
            <a:ext cx="11415614"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66700" indent="-266700">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just">
              <a:spcBef>
                <a:spcPts val="1200"/>
              </a:spcBef>
            </a:pPr>
            <a:r>
              <a:rPr lang="it-IT" dirty="0">
                <a:latin typeface="Comic Sans MS" charset="0"/>
              </a:rPr>
              <a:t>Affiliations:</a:t>
            </a:r>
          </a:p>
          <a:p>
            <a:pPr algn="just">
              <a:spcBef>
                <a:spcPts val="1200"/>
              </a:spcBef>
            </a:pPr>
            <a:r>
              <a:rPr lang="it-IT" dirty="0">
                <a:latin typeface="Comic Sans MS" charset="0"/>
              </a:rPr>
              <a:t>(1) University of Bath, </a:t>
            </a:r>
            <a:r>
              <a:rPr lang="it-IT" dirty="0" smtClean="0">
                <a:latin typeface="Comic Sans MS" charset="0"/>
              </a:rPr>
              <a:t>UK, (2</a:t>
            </a:r>
            <a:r>
              <a:rPr lang="it-IT" dirty="0">
                <a:latin typeface="Comic Sans MS" charset="0"/>
              </a:rPr>
              <a:t>) Instituto Federal de Educação, Ciência e Tecnologia de São Paulo – IFSP, </a:t>
            </a:r>
            <a:r>
              <a:rPr lang="it-IT" dirty="0" smtClean="0">
                <a:latin typeface="Comic Sans MS" charset="0"/>
              </a:rPr>
              <a:t>Brazil, (3</a:t>
            </a:r>
            <a:r>
              <a:rPr lang="it-IT" dirty="0">
                <a:latin typeface="Comic Sans MS" charset="0"/>
              </a:rPr>
              <a:t>) Sao Paulo State University - UNESP, </a:t>
            </a:r>
            <a:r>
              <a:rPr lang="it-IT" dirty="0" smtClean="0">
                <a:latin typeface="Comic Sans MS" charset="0"/>
              </a:rPr>
              <a:t>Brazil, (4</a:t>
            </a:r>
            <a:r>
              <a:rPr lang="it-IT" dirty="0">
                <a:latin typeface="Comic Sans MS" charset="0"/>
              </a:rPr>
              <a:t>) Tampere University, </a:t>
            </a:r>
            <a:r>
              <a:rPr lang="it-IT" dirty="0" smtClean="0">
                <a:latin typeface="Comic Sans MS" charset="0"/>
              </a:rPr>
              <a:t>Finland</a:t>
            </a:r>
            <a:endParaRPr lang="it-IT" dirty="0">
              <a:latin typeface="Comic Sans MS" charset="0"/>
            </a:endParaRPr>
          </a:p>
        </p:txBody>
      </p:sp>
      <p:sp>
        <p:nvSpPr>
          <p:cNvPr id="12" name="Rectangle 11"/>
          <p:cNvSpPr/>
          <p:nvPr/>
        </p:nvSpPr>
        <p:spPr>
          <a:xfrm>
            <a:off x="0" y="5677505"/>
            <a:ext cx="4775200" cy="923330"/>
          </a:xfrm>
          <a:prstGeom prst="rect">
            <a:avLst/>
          </a:prstGeom>
        </p:spPr>
        <p:txBody>
          <a:bodyPr wrap="square">
            <a:spAutoFit/>
          </a:bodyPr>
          <a:lstStyle/>
          <a:p>
            <a:r>
              <a:rPr lang="en-US" dirty="0">
                <a:latin typeface="Comic Sans MS" panose="030F0702030302020204" pitchFamily="66" charset="0"/>
                <a:ea typeface="Times New Roman" panose="02020603050405020304" pitchFamily="18" charset="0"/>
              </a:rPr>
              <a:t>This work was supported by the Natural Environment Research Council </a:t>
            </a:r>
            <a:endParaRPr lang="en-US" dirty="0" smtClean="0">
              <a:latin typeface="Comic Sans MS" panose="030F0702030302020204" pitchFamily="66" charset="0"/>
              <a:ea typeface="Times New Roman" panose="02020603050405020304" pitchFamily="18" charset="0"/>
            </a:endParaRPr>
          </a:p>
          <a:p>
            <a:r>
              <a:rPr lang="en-US" dirty="0" smtClean="0">
                <a:latin typeface="Comic Sans MS" panose="030F0702030302020204" pitchFamily="66" charset="0"/>
                <a:ea typeface="Times New Roman" panose="02020603050405020304" pitchFamily="18" charset="0"/>
              </a:rPr>
              <a:t>[</a:t>
            </a:r>
            <a:r>
              <a:rPr lang="en-US" dirty="0">
                <a:latin typeface="Comic Sans MS" panose="030F0702030302020204" pitchFamily="66" charset="0"/>
                <a:ea typeface="Times New Roman" panose="02020603050405020304" pitchFamily="18" charset="0"/>
              </a:rPr>
              <a:t>grant number NE/R009082/1</a:t>
            </a:r>
            <a:r>
              <a:rPr lang="en-US" dirty="0" smtClean="0">
                <a:latin typeface="Comic Sans MS" panose="030F0702030302020204" pitchFamily="66" charset="0"/>
                <a:ea typeface="Times New Roman" panose="02020603050405020304" pitchFamily="18" charset="0"/>
              </a:rPr>
              <a:t>]</a:t>
            </a:r>
            <a:endParaRPr lang="en-GB" dirty="0">
              <a:latin typeface="Comic Sans MS" panose="030F0702030302020204" pitchFamily="66" charset="0"/>
            </a:endParaRPr>
          </a:p>
        </p:txBody>
      </p:sp>
      <p:sp>
        <p:nvSpPr>
          <p:cNvPr id="2" name="Rectangle 1"/>
          <p:cNvSpPr/>
          <p:nvPr/>
        </p:nvSpPr>
        <p:spPr>
          <a:xfrm>
            <a:off x="8836694" y="5580782"/>
            <a:ext cx="2691763" cy="400110"/>
          </a:xfrm>
          <a:prstGeom prst="rect">
            <a:avLst/>
          </a:prstGeom>
        </p:spPr>
        <p:txBody>
          <a:bodyPr wrap="none">
            <a:spAutoFit/>
          </a:bodyPr>
          <a:lstStyle/>
          <a:p>
            <a:r>
              <a:rPr lang="en-GB" sz="2000" dirty="0">
                <a:latin typeface="Comic Sans MS" panose="030F0702030302020204" pitchFamily="66" charset="0"/>
              </a:rPr>
              <a:t>(b.forte@bath.ac.uk)</a:t>
            </a:r>
          </a:p>
        </p:txBody>
      </p:sp>
    </p:spTree>
    <p:extLst>
      <p:ext uri="{BB962C8B-B14F-4D97-AF65-F5344CB8AC3E}">
        <p14:creationId xmlns:p14="http://schemas.microsoft.com/office/powerpoint/2010/main" val="3136090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scontent-lht6-1.xx.fbcdn.net/v/t1.15752-9/42450711_339165673318928_5903614710799925248_n.png?_nc_cat=110&amp;oh=db0368ed4fd48a7d8195628aab3512cb&amp;oe=5C631CA6"/>
          <p:cNvPicPr/>
          <p:nvPr/>
        </p:nvPicPr>
        <p:blipFill rotWithShape="1">
          <a:blip r:embed="rId2" cstate="print">
            <a:extLst>
              <a:ext uri="{28A0092B-C50C-407E-A947-70E740481C1C}">
                <a14:useLocalDpi xmlns:a14="http://schemas.microsoft.com/office/drawing/2010/main" val="0"/>
              </a:ext>
            </a:extLst>
          </a:blip>
          <a:srcRect l="9825" t="4375" r="7533" b="5252"/>
          <a:stretch/>
        </p:blipFill>
        <p:spPr bwMode="auto">
          <a:xfrm>
            <a:off x="774700" y="889000"/>
            <a:ext cx="10426700" cy="5638800"/>
          </a:xfrm>
          <a:prstGeom prst="rect">
            <a:avLst/>
          </a:prstGeom>
          <a:noFill/>
          <a:ln>
            <a:noFill/>
          </a:ln>
        </p:spPr>
      </p:pic>
      <p:sp>
        <p:nvSpPr>
          <p:cNvPr id="3" name="Rectangle 2"/>
          <p:cNvSpPr>
            <a:spLocks noChangeArrowheads="1"/>
          </p:cNvSpPr>
          <p:nvPr/>
        </p:nvSpPr>
        <p:spPr bwMode="auto">
          <a:xfrm>
            <a:off x="96838" y="0"/>
            <a:ext cx="11972925" cy="914400"/>
          </a:xfrm>
          <a:prstGeom prst="rect">
            <a:avLst/>
          </a:prstGeom>
          <a:noFill/>
          <a:ln w="9525">
            <a:noFill/>
            <a:miter lim="800000"/>
            <a:headEnd/>
            <a:tailEnd/>
          </a:ln>
        </p:spPr>
        <p:txBody>
          <a:bodyPr anchor="ctr"/>
          <a:lstStyle/>
          <a:p>
            <a:pPr algn="ctr"/>
            <a:r>
              <a:rPr lang="it-IT" altLang="en-US" sz="2800" b="1" dirty="0" smtClean="0">
                <a:solidFill>
                  <a:schemeClr val="tx2"/>
                </a:solidFill>
                <a:latin typeface="Comic Sans MS" pitchFamily="66" charset="0"/>
              </a:rPr>
              <a:t>RTK for ground station in Brazil - positioning</a:t>
            </a:r>
            <a:endParaRPr lang="en-US" altLang="en-US" sz="2800" b="1" dirty="0">
              <a:solidFill>
                <a:schemeClr val="tx2"/>
              </a:solidFill>
              <a:latin typeface="Comic Sans MS" pitchFamily="66" charset="0"/>
            </a:endParaRPr>
          </a:p>
        </p:txBody>
      </p:sp>
    </p:spTree>
    <p:extLst>
      <p:ext uri="{BB962C8B-B14F-4D97-AF65-F5344CB8AC3E}">
        <p14:creationId xmlns:p14="http://schemas.microsoft.com/office/powerpoint/2010/main" val="59242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scontent-lhr3-1.xx.fbcdn.net/v/t1.15752-9/42629541_270437873582178_3372644453826166784_n.png?_nc_cat=102&amp;oh=86ad7115c620b714f226adae6e7c8f94&amp;oe=5C5BCE5D"/>
          <p:cNvPicPr/>
          <p:nvPr/>
        </p:nvPicPr>
        <p:blipFill rotWithShape="1">
          <a:blip r:embed="rId2" cstate="print">
            <a:extLst>
              <a:ext uri="{28A0092B-C50C-407E-A947-70E740481C1C}">
                <a14:useLocalDpi xmlns:a14="http://schemas.microsoft.com/office/drawing/2010/main" val="0"/>
              </a:ext>
            </a:extLst>
          </a:blip>
          <a:srcRect l="10879" t="4494" r="8242" b="5842"/>
          <a:stretch/>
        </p:blipFill>
        <p:spPr bwMode="auto">
          <a:xfrm>
            <a:off x="787400" y="952500"/>
            <a:ext cx="10795000" cy="5473700"/>
          </a:xfrm>
          <a:prstGeom prst="rect">
            <a:avLst/>
          </a:prstGeom>
          <a:noFill/>
          <a:ln>
            <a:noFill/>
          </a:ln>
        </p:spPr>
      </p:pic>
      <p:sp>
        <p:nvSpPr>
          <p:cNvPr id="3" name="Rectangle 2"/>
          <p:cNvSpPr>
            <a:spLocks noChangeArrowheads="1"/>
          </p:cNvSpPr>
          <p:nvPr/>
        </p:nvSpPr>
        <p:spPr bwMode="auto">
          <a:xfrm>
            <a:off x="96838" y="0"/>
            <a:ext cx="11972925" cy="914400"/>
          </a:xfrm>
          <a:prstGeom prst="rect">
            <a:avLst/>
          </a:prstGeom>
          <a:noFill/>
          <a:ln w="9525">
            <a:noFill/>
            <a:miter lim="800000"/>
            <a:headEnd/>
            <a:tailEnd/>
          </a:ln>
        </p:spPr>
        <p:txBody>
          <a:bodyPr anchor="ctr"/>
          <a:lstStyle/>
          <a:p>
            <a:pPr algn="ctr"/>
            <a:r>
              <a:rPr lang="it-IT" altLang="en-US" sz="2800" b="1" dirty="0" smtClean="0">
                <a:solidFill>
                  <a:schemeClr val="tx2"/>
                </a:solidFill>
                <a:latin typeface="Comic Sans MS" pitchFamily="66" charset="0"/>
              </a:rPr>
              <a:t>RTK for ground station in Brazil - timing</a:t>
            </a:r>
            <a:endParaRPr lang="en-US" altLang="en-US" sz="2800" b="1" dirty="0">
              <a:solidFill>
                <a:schemeClr val="tx2"/>
              </a:solidFill>
              <a:latin typeface="Comic Sans MS" pitchFamily="66" charset="0"/>
            </a:endParaRPr>
          </a:p>
        </p:txBody>
      </p:sp>
    </p:spTree>
    <p:extLst>
      <p:ext uri="{BB962C8B-B14F-4D97-AF65-F5344CB8AC3E}">
        <p14:creationId xmlns:p14="http://schemas.microsoft.com/office/powerpoint/2010/main" val="29098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03300" y="0"/>
            <a:ext cx="10083800" cy="765175"/>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800" b="1" dirty="0" smtClean="0">
                <a:latin typeface="Comic Sans MS" panose="030F0702030302020204" pitchFamily="66" charset="0"/>
              </a:rPr>
              <a:t>Conclusions</a:t>
            </a:r>
            <a:endParaRPr lang="en-US" altLang="en-US" sz="2800" b="1" dirty="0">
              <a:latin typeface="Comic Sans MS" panose="030F0702030302020204" pitchFamily="66" charset="0"/>
            </a:endParaRPr>
          </a:p>
        </p:txBody>
      </p:sp>
      <p:sp>
        <p:nvSpPr>
          <p:cNvPr id="3" name="Rectangle 2"/>
          <p:cNvSpPr/>
          <p:nvPr/>
        </p:nvSpPr>
        <p:spPr>
          <a:xfrm>
            <a:off x="453505" y="1510272"/>
            <a:ext cx="11183389" cy="3139321"/>
          </a:xfrm>
          <a:prstGeom prst="rect">
            <a:avLst/>
          </a:prstGeom>
        </p:spPr>
        <p:txBody>
          <a:bodyPr wrap="square">
            <a:spAutoFit/>
          </a:bodyPr>
          <a:lstStyle/>
          <a:p>
            <a:pPr algn="just">
              <a:lnSpc>
                <a:spcPct val="115000"/>
              </a:lnSpc>
              <a:spcBef>
                <a:spcPts val="3600"/>
              </a:spcBef>
              <a:spcAft>
                <a:spcPts val="0"/>
              </a:spcAft>
            </a:pPr>
            <a:r>
              <a:rPr lang="en-GB" sz="2400" dirty="0">
                <a:solidFill>
                  <a:srgbClr val="000000"/>
                </a:solidFill>
                <a:latin typeface="Comic Sans MS" panose="030F0702030302020204" pitchFamily="66" charset="0"/>
                <a:ea typeface="Calibri" panose="020F0502020204030204" pitchFamily="34" charset="0"/>
                <a:cs typeface="Calibri" panose="020F0502020204030204" pitchFamily="34" charset="0"/>
              </a:rPr>
              <a:t>The results obtained indicate that:</a:t>
            </a:r>
            <a:endParaRPr lang="en-GB" sz="2400" dirty="0">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15000"/>
              </a:lnSpc>
              <a:spcBef>
                <a:spcPts val="3600"/>
              </a:spcBef>
              <a:spcAft>
                <a:spcPts val="0"/>
              </a:spcAft>
              <a:buFont typeface="+mj-lt"/>
              <a:buAutoNum type="arabicPeriod"/>
            </a:pPr>
            <a:r>
              <a:rPr lang="en-GB" sz="2400" dirty="0">
                <a:solidFill>
                  <a:srgbClr val="000000"/>
                </a:solidFill>
                <a:latin typeface="Comic Sans MS" panose="030F0702030302020204" pitchFamily="66" charset="0"/>
                <a:ea typeface="Calibri" panose="020F0502020204030204" pitchFamily="34" charset="0"/>
                <a:cs typeface="Calibri" panose="020F0502020204030204" pitchFamily="34" charset="0"/>
              </a:rPr>
              <a:t>The positioning accuracy increases from cm-level (typical of dual-frequency precise positioning) to metre-level at all latitudes under the presence of scintillation </a:t>
            </a:r>
            <a:r>
              <a:rPr lang="en-GB" sz="2400" dirty="0" smtClean="0">
                <a:solidFill>
                  <a:srgbClr val="000000"/>
                </a:solidFill>
                <a:latin typeface="Comic Sans MS" panose="030F0702030302020204" pitchFamily="66" charset="0"/>
                <a:ea typeface="Calibri" panose="020F0502020204030204" pitchFamily="34" charset="0"/>
                <a:cs typeface="Calibri" panose="020F0502020204030204" pitchFamily="34" charset="0"/>
              </a:rPr>
              <a:t>(and </a:t>
            </a:r>
            <a:r>
              <a:rPr lang="en-GB" sz="2400" dirty="0">
                <a:solidFill>
                  <a:srgbClr val="000000"/>
                </a:solidFill>
                <a:latin typeface="Comic Sans MS" panose="030F0702030302020204" pitchFamily="66" charset="0"/>
                <a:ea typeface="Calibri" panose="020F0502020204030204" pitchFamily="34" charset="0"/>
                <a:cs typeface="Calibri" panose="020F0502020204030204" pitchFamily="34" charset="0"/>
              </a:rPr>
              <a:t>enhanced TEC </a:t>
            </a:r>
            <a:r>
              <a:rPr lang="en-GB" sz="2400" dirty="0" smtClean="0">
                <a:solidFill>
                  <a:srgbClr val="000000"/>
                </a:solidFill>
                <a:latin typeface="Comic Sans MS" panose="030F0702030302020204" pitchFamily="66" charset="0"/>
                <a:ea typeface="Calibri" panose="020F0502020204030204" pitchFamily="34" charset="0"/>
                <a:cs typeface="Calibri" panose="020F0502020204030204" pitchFamily="34" charset="0"/>
              </a:rPr>
              <a:t>fluctuations).</a:t>
            </a:r>
            <a:endParaRPr lang="en-GB" sz="2400" dirty="0">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15000"/>
              </a:lnSpc>
              <a:spcBef>
                <a:spcPts val="3600"/>
              </a:spcBef>
              <a:spcAft>
                <a:spcPts val="0"/>
              </a:spcAft>
              <a:buFont typeface="+mj-lt"/>
              <a:buAutoNum type="arabicPeriod"/>
            </a:pPr>
            <a:r>
              <a:rPr lang="en-GB" sz="2400" dirty="0">
                <a:solidFill>
                  <a:srgbClr val="000000"/>
                </a:solidFill>
                <a:latin typeface="Comic Sans MS" panose="030F0702030302020204" pitchFamily="66" charset="0"/>
                <a:ea typeface="Calibri" panose="020F0502020204030204" pitchFamily="34" charset="0"/>
                <a:cs typeface="Calibri" panose="020F0502020204030204" pitchFamily="34" charset="0"/>
              </a:rPr>
              <a:t>The </a:t>
            </a:r>
            <a:r>
              <a:rPr lang="en-GB" sz="2400" dirty="0" smtClean="0">
                <a:solidFill>
                  <a:srgbClr val="000000"/>
                </a:solidFill>
                <a:latin typeface="Comic Sans MS" panose="030F0702030302020204" pitchFamily="66" charset="0"/>
                <a:ea typeface="Calibri" panose="020F0502020204030204" pitchFamily="34" charset="0"/>
                <a:cs typeface="Calibri" panose="020F0502020204030204" pitchFamily="34" charset="0"/>
              </a:rPr>
              <a:t>problem is characterised by the severity and duration of scintillation.</a:t>
            </a:r>
            <a:endParaRPr lang="en-GB" sz="24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700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886921" y="2144683"/>
            <a:ext cx="10083800" cy="765175"/>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800" b="1" dirty="0" smtClean="0">
                <a:latin typeface="Comic Sans MS" panose="030F0702030302020204" pitchFamily="66" charset="0"/>
              </a:rPr>
              <a:t>Thank you for your attention!</a:t>
            </a:r>
            <a:endParaRPr lang="en-US" altLang="en-US" sz="2800" b="1" dirty="0">
              <a:latin typeface="Comic Sans MS" panose="030F0702030302020204" pitchFamily="66" charset="0"/>
            </a:endParaRPr>
          </a:p>
        </p:txBody>
      </p:sp>
    </p:spTree>
    <p:extLst>
      <p:ext uri="{BB962C8B-B14F-4D97-AF65-F5344CB8AC3E}">
        <p14:creationId xmlns:p14="http://schemas.microsoft.com/office/powerpoint/2010/main" val="1495691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71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2700"/>
            <a:ext cx="12192000" cy="765175"/>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800" b="1" dirty="0" smtClean="0">
                <a:latin typeface="Comic Sans MS" panose="030F0702030302020204" pitchFamily="66" charset="0"/>
              </a:rPr>
              <a:t>T</a:t>
            </a:r>
            <a:r>
              <a:rPr lang="sl-SI" altLang="en-US" sz="2800" b="1" dirty="0" smtClean="0">
                <a:latin typeface="Comic Sans MS" panose="030F0702030302020204" pitchFamily="66" charset="0"/>
              </a:rPr>
              <a:t>he </a:t>
            </a:r>
            <a:r>
              <a:rPr lang="en-GB" altLang="en-US" sz="2800" b="1" dirty="0" smtClean="0">
                <a:latin typeface="Comic Sans MS" panose="030F0702030302020204" pitchFamily="66" charset="0"/>
              </a:rPr>
              <a:t>impact </a:t>
            </a:r>
            <a:r>
              <a:rPr lang="en-GB" altLang="en-US" sz="2800" b="1" dirty="0" smtClean="0">
                <a:latin typeface="Comic Sans MS" panose="030F0702030302020204" pitchFamily="66" charset="0"/>
              </a:rPr>
              <a:t>of </a:t>
            </a:r>
            <a:r>
              <a:rPr lang="en-GB" altLang="en-US" sz="2800" b="1" dirty="0" smtClean="0">
                <a:latin typeface="Comic Sans MS" panose="030F0702030302020204" pitchFamily="66" charset="0"/>
              </a:rPr>
              <a:t>Ionospheric</a:t>
            </a:r>
            <a:r>
              <a:rPr lang="sl-SI" altLang="en-US" sz="2800" b="1" dirty="0" smtClean="0">
                <a:latin typeface="Comic Sans MS" panose="030F0702030302020204" pitchFamily="66" charset="0"/>
              </a:rPr>
              <a:t> Scintillation</a:t>
            </a:r>
            <a:r>
              <a:rPr lang="en-GB" altLang="en-US" sz="2800" b="1" dirty="0" smtClean="0">
                <a:latin typeface="Comic Sans MS" panose="030F0702030302020204" pitchFamily="66" charset="0"/>
              </a:rPr>
              <a:t> on </a:t>
            </a:r>
          </a:p>
          <a:p>
            <a:r>
              <a:rPr lang="en-GB" altLang="en-US" sz="2800" b="1" dirty="0" smtClean="0">
                <a:latin typeface="Comic Sans MS" panose="030F0702030302020204" pitchFamily="66" charset="0"/>
              </a:rPr>
              <a:t>Satellite Navigation and Positioning</a:t>
            </a:r>
            <a:r>
              <a:rPr lang="sl-SI" altLang="en-US" sz="2800" b="1" dirty="0" smtClean="0">
                <a:latin typeface="Comic Sans MS" panose="030F0702030302020204" pitchFamily="66" charset="0"/>
              </a:rPr>
              <a:t>  </a:t>
            </a:r>
            <a:endParaRPr lang="en-US" altLang="en-US" sz="2800" b="1" dirty="0">
              <a:latin typeface="Comic Sans MS" panose="030F0702030302020204" pitchFamily="66" charset="0"/>
            </a:endParaRPr>
          </a:p>
        </p:txBody>
      </p:sp>
      <p:sp>
        <p:nvSpPr>
          <p:cNvPr id="5" name="Rectangle 4"/>
          <p:cNvSpPr/>
          <p:nvPr/>
        </p:nvSpPr>
        <p:spPr>
          <a:xfrm>
            <a:off x="628996" y="1591312"/>
            <a:ext cx="10934008" cy="2631490"/>
          </a:xfrm>
          <a:prstGeom prst="rect">
            <a:avLst/>
          </a:prstGeom>
        </p:spPr>
        <p:txBody>
          <a:bodyPr wrap="square">
            <a:spAutoFit/>
          </a:bodyPr>
          <a:lstStyle/>
          <a:p>
            <a:pPr marL="285750" indent="-285750" algn="just">
              <a:spcAft>
                <a:spcPts val="5400"/>
              </a:spcAft>
              <a:buFont typeface="Arial" panose="020B0604020202020204" pitchFamily="34" charset="0"/>
              <a:buChar char="•"/>
            </a:pPr>
            <a:r>
              <a:rPr lang="en-GB" sz="2400" dirty="0">
                <a:latin typeface="Comic Sans MS" panose="030F0702030302020204" pitchFamily="66" charset="0"/>
              </a:rPr>
              <a:t>Scintillation is rapid changes in satellite radio signals caused when travelling through the Earth’s ionosphere. </a:t>
            </a:r>
          </a:p>
          <a:p>
            <a:pPr marL="285750" indent="-285750" algn="just">
              <a:spcAft>
                <a:spcPts val="5400"/>
              </a:spcAft>
              <a:buFont typeface="Arial" panose="020B0604020202020204" pitchFamily="34" charset="0"/>
              <a:buChar char="•"/>
            </a:pPr>
            <a:r>
              <a:rPr lang="en-GB" sz="2400" dirty="0" smtClean="0">
                <a:latin typeface="Comic Sans MS" panose="030F0702030302020204" pitchFamily="66" charset="0"/>
              </a:rPr>
              <a:t>In </a:t>
            </a:r>
            <a:r>
              <a:rPr lang="en-GB" sz="2400" dirty="0">
                <a:latin typeface="Comic Sans MS" panose="030F0702030302020204" pitchFamily="66" charset="0"/>
              </a:rPr>
              <a:t>the presence of scintillation radio receivers (such as those used in satellite navigation applications) can lose the ability to follow such satellite radio signals. </a:t>
            </a:r>
            <a:r>
              <a:rPr lang="en-GB" sz="2400" dirty="0" smtClean="0">
                <a:latin typeface="Comic Sans MS" panose="030F0702030302020204" pitchFamily="66" charset="0"/>
              </a:rPr>
              <a:t>Positioning accuracy and reliability are reduced</a:t>
            </a:r>
            <a:r>
              <a:rPr lang="en-GB" sz="2400" dirty="0" smtClean="0">
                <a:latin typeface="Comic Sans MS" panose="030F0702030302020204" pitchFamily="66" charset="0"/>
              </a:rPr>
              <a:t>.</a:t>
            </a:r>
            <a:endParaRPr lang="en-GB" sz="2400" dirty="0">
              <a:latin typeface="Comic Sans MS" panose="030F0702030302020204" pitchFamily="66" charset="0"/>
            </a:endParaRPr>
          </a:p>
        </p:txBody>
      </p:sp>
    </p:spTree>
    <p:extLst>
      <p:ext uri="{BB962C8B-B14F-4D97-AF65-F5344CB8AC3E}">
        <p14:creationId xmlns:p14="http://schemas.microsoft.com/office/powerpoint/2010/main" val="221699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03300" y="0"/>
            <a:ext cx="10083800" cy="765175"/>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800" b="1" dirty="0" smtClean="0">
                <a:latin typeface="Comic Sans MS" panose="030F0702030302020204" pitchFamily="66" charset="0"/>
              </a:rPr>
              <a:t>Ionospheric</a:t>
            </a:r>
            <a:r>
              <a:rPr lang="sl-SI" altLang="en-US" sz="2800" b="1" dirty="0" smtClean="0">
                <a:latin typeface="Comic Sans MS" panose="030F0702030302020204" pitchFamily="66" charset="0"/>
              </a:rPr>
              <a:t> Scintillation</a:t>
            </a:r>
            <a:r>
              <a:rPr lang="en-GB" altLang="en-US" sz="2800" b="1" dirty="0" smtClean="0">
                <a:latin typeface="Comic Sans MS" panose="030F0702030302020204" pitchFamily="66" charset="0"/>
              </a:rPr>
              <a:t> – Average map of occurrence</a:t>
            </a:r>
            <a:r>
              <a:rPr lang="sl-SI" altLang="en-US" sz="2800" b="1" dirty="0" smtClean="0">
                <a:latin typeface="Comic Sans MS" panose="030F0702030302020204" pitchFamily="66" charset="0"/>
              </a:rPr>
              <a:t>  </a:t>
            </a:r>
            <a:endParaRPr lang="en-US" altLang="en-US" sz="2800" b="1" dirty="0">
              <a:latin typeface="Comic Sans MS" panose="030F0702030302020204" pitchFamily="66"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0789" t="9020" r="7339" b="13400"/>
          <a:stretch/>
        </p:blipFill>
        <p:spPr>
          <a:xfrm>
            <a:off x="2618509" y="890901"/>
            <a:ext cx="7847214" cy="5576401"/>
          </a:xfrm>
          <a:prstGeom prst="rect">
            <a:avLst/>
          </a:prstGeom>
        </p:spPr>
      </p:pic>
      <p:sp>
        <p:nvSpPr>
          <p:cNvPr id="4" name="Rectangle 3"/>
          <p:cNvSpPr/>
          <p:nvPr/>
        </p:nvSpPr>
        <p:spPr>
          <a:xfrm>
            <a:off x="2859579" y="1047404"/>
            <a:ext cx="7365075" cy="1213658"/>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867892" y="5173287"/>
            <a:ext cx="7365075" cy="1213658"/>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859579" y="3657600"/>
            <a:ext cx="3000893" cy="615142"/>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237318" y="3124683"/>
            <a:ext cx="3987336" cy="615142"/>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18928794">
            <a:off x="5450613" y="3430657"/>
            <a:ext cx="1124554" cy="615142"/>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29309" y="1047404"/>
            <a:ext cx="1966191" cy="1213658"/>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3"/>
          <p:cNvSpPr>
            <a:spLocks noChangeArrowheads="1"/>
          </p:cNvSpPr>
          <p:nvPr/>
        </p:nvSpPr>
        <p:spPr bwMode="auto">
          <a:xfrm>
            <a:off x="236920" y="1233545"/>
            <a:ext cx="1858580" cy="785755"/>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1400" b="1" dirty="0" smtClean="0">
                <a:latin typeface="Comic Sans MS" panose="030F0702030302020204" pitchFamily="66" charset="0"/>
              </a:rPr>
              <a:t>Areas subject to L-band ionospheric</a:t>
            </a:r>
            <a:r>
              <a:rPr lang="sl-SI" altLang="en-US" sz="1400" b="1" dirty="0" smtClean="0">
                <a:latin typeface="Comic Sans MS" panose="030F0702030302020204" pitchFamily="66" charset="0"/>
              </a:rPr>
              <a:t> </a:t>
            </a:r>
            <a:r>
              <a:rPr lang="sl-SI" altLang="en-US" sz="1400" b="1" dirty="0" smtClean="0">
                <a:latin typeface="Comic Sans MS" panose="030F0702030302020204" pitchFamily="66" charset="0"/>
              </a:rPr>
              <a:t>Scintillation</a:t>
            </a:r>
            <a:r>
              <a:rPr lang="en-GB" altLang="en-US" sz="1400" b="1" dirty="0" smtClean="0">
                <a:latin typeface="Comic Sans MS" panose="030F0702030302020204" pitchFamily="66" charset="0"/>
              </a:rPr>
              <a:t> – </a:t>
            </a:r>
            <a:endParaRPr lang="en-US" altLang="en-US" sz="1400" b="1" dirty="0">
              <a:latin typeface="Comic Sans MS" panose="030F0702030302020204" pitchFamily="66" charset="0"/>
            </a:endParaRPr>
          </a:p>
        </p:txBody>
      </p:sp>
    </p:spTree>
    <p:extLst>
      <p:ext uri="{BB962C8B-B14F-4D97-AF65-F5344CB8AC3E}">
        <p14:creationId xmlns:p14="http://schemas.microsoft.com/office/powerpoint/2010/main" val="2392114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21920" y="0"/>
            <a:ext cx="12435840" cy="765175"/>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800" b="1" dirty="0" smtClean="0">
                <a:latin typeface="Comic Sans MS" panose="030F0702030302020204" pitchFamily="66" charset="0"/>
              </a:rPr>
              <a:t>Ionospheric</a:t>
            </a:r>
            <a:r>
              <a:rPr lang="sl-SI" altLang="en-US" sz="2800" b="1" dirty="0" smtClean="0">
                <a:latin typeface="Comic Sans MS" panose="030F0702030302020204" pitchFamily="66" charset="0"/>
              </a:rPr>
              <a:t> Scintillation</a:t>
            </a:r>
            <a:r>
              <a:rPr lang="en-GB" altLang="en-US" sz="2800" b="1" dirty="0" smtClean="0">
                <a:latin typeface="Comic Sans MS" panose="030F0702030302020204" pitchFamily="66" charset="0"/>
              </a:rPr>
              <a:t>: An example on GPS frequencies (L1 and </a:t>
            </a:r>
            <a:r>
              <a:rPr lang="en-GB" altLang="en-US" sz="2800" b="1" dirty="0" smtClean="0">
                <a:solidFill>
                  <a:srgbClr val="FF0000"/>
                </a:solidFill>
                <a:latin typeface="Comic Sans MS" panose="030F0702030302020204" pitchFamily="66" charset="0"/>
              </a:rPr>
              <a:t>L2</a:t>
            </a:r>
            <a:r>
              <a:rPr lang="en-GB" altLang="en-US" sz="2800" b="1" dirty="0" smtClean="0">
                <a:latin typeface="Comic Sans MS" panose="030F0702030302020204" pitchFamily="66" charset="0"/>
              </a:rPr>
              <a:t>)</a:t>
            </a:r>
            <a:r>
              <a:rPr lang="sl-SI" altLang="en-US" sz="2800" b="1" dirty="0" smtClean="0">
                <a:latin typeface="Comic Sans MS" panose="030F0702030302020204" pitchFamily="66" charset="0"/>
              </a:rPr>
              <a:t>  </a:t>
            </a:r>
            <a:endParaRPr lang="en-US" altLang="en-US" sz="2800" b="1" dirty="0">
              <a:latin typeface="Comic Sans MS" panose="030F0702030302020204" pitchFamily="66"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225" t="4712" r="7244"/>
          <a:stretch/>
        </p:blipFill>
        <p:spPr>
          <a:xfrm>
            <a:off x="235135" y="1296508"/>
            <a:ext cx="5870025" cy="4738532"/>
          </a:xfrm>
          <a:prstGeom prst="rect">
            <a:avLst/>
          </a:prstGeom>
        </p:spPr>
      </p:pic>
      <p:sp>
        <p:nvSpPr>
          <p:cNvPr id="7" name="Rectangle 3"/>
          <p:cNvSpPr>
            <a:spLocks noChangeArrowheads="1"/>
          </p:cNvSpPr>
          <p:nvPr/>
        </p:nvSpPr>
        <p:spPr bwMode="auto">
          <a:xfrm>
            <a:off x="1524000" y="5794756"/>
            <a:ext cx="9144000" cy="765175"/>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800" b="1" dirty="0" smtClean="0">
                <a:latin typeface="Comic Sans MS" panose="030F0702030302020204" pitchFamily="66" charset="0"/>
              </a:rPr>
              <a:t>Cape Verde – 29 March 2011 PRN05</a:t>
            </a:r>
            <a:endParaRPr lang="en-US" altLang="en-US" sz="2800" b="1" dirty="0">
              <a:latin typeface="Comic Sans MS" panose="030F0702030302020204" pitchFamily="66"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064" t="5102" r="7280"/>
          <a:stretch/>
        </p:blipFill>
        <p:spPr>
          <a:xfrm>
            <a:off x="6377236" y="1263535"/>
            <a:ext cx="5704266" cy="4631759"/>
          </a:xfrm>
          <a:prstGeom prst="rect">
            <a:avLst/>
          </a:prstGeom>
        </p:spPr>
      </p:pic>
      <p:sp>
        <p:nvSpPr>
          <p:cNvPr id="9" name="Rectangle 3"/>
          <p:cNvSpPr>
            <a:spLocks noChangeArrowheads="1"/>
          </p:cNvSpPr>
          <p:nvPr/>
        </p:nvSpPr>
        <p:spPr bwMode="auto">
          <a:xfrm>
            <a:off x="3074324" y="865126"/>
            <a:ext cx="617912" cy="498360"/>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400" b="1" dirty="0" smtClean="0">
                <a:latin typeface="Comic Sans MS" panose="030F0702030302020204" pitchFamily="66" charset="0"/>
              </a:rPr>
              <a:t>L1</a:t>
            </a:r>
            <a:endParaRPr lang="en-US" altLang="en-US" sz="2400" b="1" dirty="0">
              <a:latin typeface="Comic Sans MS" panose="030F0702030302020204" pitchFamily="66" charset="0"/>
            </a:endParaRPr>
          </a:p>
        </p:txBody>
      </p:sp>
      <p:sp>
        <p:nvSpPr>
          <p:cNvPr id="10" name="Rectangle 3"/>
          <p:cNvSpPr>
            <a:spLocks noChangeArrowheads="1"/>
          </p:cNvSpPr>
          <p:nvPr/>
        </p:nvSpPr>
        <p:spPr bwMode="auto">
          <a:xfrm>
            <a:off x="9001298" y="864825"/>
            <a:ext cx="807721" cy="465337"/>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400" b="1" dirty="0" smtClean="0">
                <a:solidFill>
                  <a:srgbClr val="FF0000"/>
                </a:solidFill>
                <a:latin typeface="Comic Sans MS" panose="030F0702030302020204" pitchFamily="66" charset="0"/>
              </a:rPr>
              <a:t>L2</a:t>
            </a:r>
            <a:endParaRPr lang="en-US" altLang="en-US" sz="2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21494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21920" y="0"/>
            <a:ext cx="12435840" cy="765175"/>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800" b="1" dirty="0" smtClean="0">
                <a:latin typeface="Comic Sans MS" panose="030F0702030302020204" pitchFamily="66" charset="0"/>
              </a:rPr>
              <a:t>Ionospheric</a:t>
            </a:r>
            <a:r>
              <a:rPr lang="sl-SI" altLang="en-US" sz="2800" b="1" dirty="0" smtClean="0">
                <a:latin typeface="Comic Sans MS" panose="030F0702030302020204" pitchFamily="66" charset="0"/>
              </a:rPr>
              <a:t> Scintillation</a:t>
            </a:r>
            <a:r>
              <a:rPr lang="en-GB" altLang="en-US" sz="2800" b="1" dirty="0" smtClean="0">
                <a:latin typeface="Comic Sans MS" panose="030F0702030302020204" pitchFamily="66" charset="0"/>
              </a:rPr>
              <a:t>: An example on GPS frequencies (L1 and </a:t>
            </a:r>
            <a:r>
              <a:rPr lang="en-GB" altLang="en-US" sz="2800" b="1" dirty="0" smtClean="0">
                <a:solidFill>
                  <a:srgbClr val="FF0000"/>
                </a:solidFill>
                <a:latin typeface="Comic Sans MS" panose="030F0702030302020204" pitchFamily="66" charset="0"/>
              </a:rPr>
              <a:t>L2</a:t>
            </a:r>
            <a:r>
              <a:rPr lang="en-GB" altLang="en-US" sz="2800" b="1" dirty="0" smtClean="0">
                <a:latin typeface="Comic Sans MS" panose="030F0702030302020204" pitchFamily="66" charset="0"/>
              </a:rPr>
              <a:t>)</a:t>
            </a:r>
            <a:r>
              <a:rPr lang="sl-SI" altLang="en-US" sz="2800" b="1" dirty="0" smtClean="0">
                <a:latin typeface="Comic Sans MS" panose="030F0702030302020204" pitchFamily="66" charset="0"/>
              </a:rPr>
              <a:t>  </a:t>
            </a:r>
            <a:endParaRPr lang="en-US" altLang="en-US" sz="2800" b="1" dirty="0">
              <a:latin typeface="Comic Sans MS" panose="030F0702030302020204" pitchFamily="66"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46" t="4479" r="6891"/>
          <a:stretch/>
        </p:blipFill>
        <p:spPr>
          <a:xfrm>
            <a:off x="2995353" y="923096"/>
            <a:ext cx="6201294" cy="4954787"/>
          </a:xfrm>
          <a:prstGeom prst="rect">
            <a:avLst/>
          </a:prstGeom>
        </p:spPr>
      </p:pic>
      <p:sp>
        <p:nvSpPr>
          <p:cNvPr id="5" name="Rectangle 3"/>
          <p:cNvSpPr>
            <a:spLocks noChangeArrowheads="1"/>
          </p:cNvSpPr>
          <p:nvPr/>
        </p:nvSpPr>
        <p:spPr bwMode="auto">
          <a:xfrm>
            <a:off x="2870661" y="5877883"/>
            <a:ext cx="6821979" cy="765175"/>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800" b="1" dirty="0" smtClean="0">
                <a:latin typeface="Comic Sans MS" panose="030F0702030302020204" pitchFamily="66" charset="0"/>
              </a:rPr>
              <a:t>Cape Verde – 29 March 2011 PRN05</a:t>
            </a:r>
            <a:endParaRPr lang="en-US" altLang="en-US" sz="2800" b="1" dirty="0">
              <a:latin typeface="Comic Sans MS" panose="030F0702030302020204" pitchFamily="66" charset="0"/>
            </a:endParaRPr>
          </a:p>
        </p:txBody>
      </p:sp>
    </p:spTree>
    <p:extLst>
      <p:ext uri="{BB962C8B-B14F-4D97-AF65-F5344CB8AC3E}">
        <p14:creationId xmlns:p14="http://schemas.microsoft.com/office/powerpoint/2010/main" val="832787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003300" y="0"/>
            <a:ext cx="10083800" cy="765175"/>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800" b="1" dirty="0">
                <a:latin typeface="Comic Sans MS" panose="030F0702030302020204" pitchFamily="66" charset="0"/>
              </a:rPr>
              <a:t>Average duration of scintillation event (</a:t>
            </a:r>
            <a:r>
              <a:rPr lang="en-GB" altLang="en-US" sz="2800" b="1" dirty="0" err="1">
                <a:latin typeface="Comic Sans MS" panose="030F0702030302020204" pitchFamily="66" charset="0"/>
              </a:rPr>
              <a:t>avg_d</a:t>
            </a:r>
            <a:r>
              <a:rPr lang="en-GB" altLang="en-US" sz="2800" b="1" dirty="0">
                <a:latin typeface="Comic Sans MS" panose="030F0702030302020204" pitchFamily="66" charset="0"/>
              </a:rPr>
              <a:t>)</a:t>
            </a:r>
            <a:endParaRPr lang="en-US" altLang="en-US" sz="2800" b="1" dirty="0">
              <a:latin typeface="Comic Sans MS" panose="030F0702030302020204" pitchFamily="66"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t="50544"/>
          <a:stretch/>
        </p:blipFill>
        <p:spPr bwMode="auto">
          <a:xfrm>
            <a:off x="2238851" y="927100"/>
            <a:ext cx="7612698" cy="5448300"/>
          </a:xfrm>
          <a:prstGeom prst="rect">
            <a:avLst/>
          </a:prstGeom>
          <a:solidFill>
            <a:srgbClr val="FFFFFF"/>
          </a:solidFill>
          <a:ln>
            <a:noFill/>
          </a:ln>
        </p:spPr>
      </p:pic>
      <p:sp>
        <p:nvSpPr>
          <p:cNvPr id="6" name="Rectangle 5"/>
          <p:cNvSpPr>
            <a:spLocks noChangeArrowheads="1"/>
          </p:cNvSpPr>
          <p:nvPr/>
        </p:nvSpPr>
        <p:spPr bwMode="auto">
          <a:xfrm>
            <a:off x="495300" y="1536701"/>
            <a:ext cx="1346200" cy="571499"/>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000" b="1" dirty="0" smtClean="0">
                <a:latin typeface="Comic Sans MS" panose="030F0702030302020204" pitchFamily="66" charset="0"/>
              </a:rPr>
              <a:t>S4 &gt; 0.3</a:t>
            </a:r>
            <a:endParaRPr lang="en-US" altLang="en-US" sz="2000" b="1" dirty="0">
              <a:latin typeface="Comic Sans MS" panose="030F0702030302020204" pitchFamily="66" charset="0"/>
            </a:endParaRPr>
          </a:p>
        </p:txBody>
      </p:sp>
    </p:spTree>
    <p:extLst>
      <p:ext uri="{BB962C8B-B14F-4D97-AF65-F5344CB8AC3E}">
        <p14:creationId xmlns:p14="http://schemas.microsoft.com/office/powerpoint/2010/main" val="260202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5446" y="186652"/>
            <a:ext cx="8959504" cy="553357"/>
          </a:xfrm>
          <a:prstGeom prst="rect">
            <a:avLst/>
          </a:prstGeom>
        </p:spPr>
        <p:txBody>
          <a:bodyPr wrap="none">
            <a:spAutoFit/>
          </a:bodyPr>
          <a:lstStyle/>
          <a:p>
            <a:pPr>
              <a:lnSpc>
                <a:spcPct val="107000"/>
              </a:lnSpc>
              <a:spcBef>
                <a:spcPts val="200"/>
              </a:spcBef>
              <a:spcAft>
                <a:spcPts val="0"/>
              </a:spcAft>
            </a:pPr>
            <a:r>
              <a:rPr lang="en-GB" sz="2800" b="1" dirty="0">
                <a:latin typeface="Comic Sans MS" panose="030F0702030302020204" pitchFamily="66" charset="0"/>
                <a:ea typeface="Times New Roman" panose="02020603050405020304" pitchFamily="18" charset="0"/>
                <a:cs typeface="Times New Roman" panose="02020603050405020304" pitchFamily="18" charset="0"/>
              </a:rPr>
              <a:t>Maximum duration of a scintillation event (</a:t>
            </a:r>
            <a:r>
              <a:rPr lang="en-GB" sz="2800" b="1" dirty="0" err="1">
                <a:latin typeface="Comic Sans MS" panose="030F0702030302020204" pitchFamily="66" charset="0"/>
                <a:ea typeface="Times New Roman" panose="02020603050405020304" pitchFamily="18" charset="0"/>
                <a:cs typeface="Times New Roman" panose="02020603050405020304" pitchFamily="18" charset="0"/>
              </a:rPr>
              <a:t>d_max</a:t>
            </a:r>
            <a:r>
              <a:rPr lang="en-GB" sz="2800" b="1" dirty="0">
                <a:latin typeface="Comic Sans MS" panose="030F0702030302020204" pitchFamily="66" charset="0"/>
                <a:ea typeface="Times New Roman" panose="02020603050405020304" pitchFamily="18" charset="0"/>
                <a:cs typeface="Times New Roman" panose="02020603050405020304" pitchFamily="18" charset="0"/>
              </a:rPr>
              <a:t>)</a:t>
            </a:r>
            <a:endParaRPr lang="en-GB" sz="2800" b="1"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t="51969"/>
          <a:stretch/>
        </p:blipFill>
        <p:spPr bwMode="auto">
          <a:xfrm>
            <a:off x="2243137" y="1003300"/>
            <a:ext cx="7650163" cy="5486400"/>
          </a:xfrm>
          <a:prstGeom prst="rect">
            <a:avLst/>
          </a:prstGeom>
          <a:solidFill>
            <a:srgbClr val="FFFFFF"/>
          </a:solidFill>
          <a:ln>
            <a:noFill/>
          </a:ln>
        </p:spPr>
      </p:pic>
      <p:sp>
        <p:nvSpPr>
          <p:cNvPr id="6" name="Rectangle 5"/>
          <p:cNvSpPr>
            <a:spLocks noChangeArrowheads="1"/>
          </p:cNvSpPr>
          <p:nvPr/>
        </p:nvSpPr>
        <p:spPr bwMode="auto">
          <a:xfrm>
            <a:off x="495300" y="1536701"/>
            <a:ext cx="1346200" cy="571499"/>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000" b="1" dirty="0" smtClean="0">
                <a:latin typeface="Comic Sans MS" panose="030F0702030302020204" pitchFamily="66" charset="0"/>
              </a:rPr>
              <a:t>S4 &gt; 0.3</a:t>
            </a:r>
            <a:endParaRPr lang="en-US" altLang="en-US" sz="2000" b="1" dirty="0">
              <a:latin typeface="Comic Sans MS" panose="030F0702030302020204" pitchFamily="66" charset="0"/>
            </a:endParaRPr>
          </a:p>
        </p:txBody>
      </p:sp>
    </p:spTree>
    <p:extLst>
      <p:ext uri="{BB962C8B-B14F-4D97-AF65-F5344CB8AC3E}">
        <p14:creationId xmlns:p14="http://schemas.microsoft.com/office/powerpoint/2010/main" val="257445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03100" cy="830997"/>
          </a:xfrm>
          <a:prstGeom prst="rect">
            <a:avLst/>
          </a:prstGeom>
        </p:spPr>
        <p:txBody>
          <a:bodyPr wrap="square">
            <a:spAutoFit/>
          </a:bodyPr>
          <a:lstStyle/>
          <a:p>
            <a:pPr algn="ctr"/>
            <a:r>
              <a:rPr lang="en-GB" sz="2400" b="1" dirty="0">
                <a:latin typeface="Comic Sans MS" panose="030F0702030302020204" pitchFamily="66" charset="0"/>
                <a:ea typeface="Calibri" panose="020F0502020204030204" pitchFamily="34" charset="0"/>
              </a:rPr>
              <a:t>Probability that a random data point belongs to an event of duration above or equal to the duration threshold (</a:t>
            </a:r>
            <a:r>
              <a:rPr lang="en-GB" sz="2400" b="1" dirty="0" err="1">
                <a:latin typeface="Comic Sans MS" panose="030F0702030302020204" pitchFamily="66" charset="0"/>
                <a:ea typeface="Calibri" panose="020F0502020204030204" pitchFamily="34" charset="0"/>
              </a:rPr>
              <a:t>p_join</a:t>
            </a:r>
            <a:r>
              <a:rPr lang="en-GB" sz="2400" b="1" dirty="0">
                <a:latin typeface="Comic Sans MS" panose="030F0702030302020204" pitchFamily="66" charset="0"/>
                <a:ea typeface="Calibri" panose="020F0502020204030204" pitchFamily="34" charset="0"/>
              </a:rPr>
              <a:t>=</a:t>
            </a:r>
            <a:r>
              <a:rPr lang="en-GB" sz="2400" b="1" dirty="0" err="1">
                <a:latin typeface="Comic Sans MS" panose="030F0702030302020204" pitchFamily="66" charset="0"/>
                <a:ea typeface="Calibri" panose="020F0502020204030204" pitchFamily="34" charset="0"/>
              </a:rPr>
              <a:t>p_all</a:t>
            </a:r>
            <a:r>
              <a:rPr lang="en-GB" sz="2400" b="1" dirty="0">
                <a:latin typeface="Comic Sans MS" panose="030F0702030302020204" pitchFamily="66" charset="0"/>
                <a:ea typeface="Calibri" panose="020F0502020204030204" pitchFamily="34" charset="0"/>
              </a:rPr>
              <a:t>*</a:t>
            </a:r>
            <a:r>
              <a:rPr lang="en-GB" sz="2400" b="1" dirty="0" err="1">
                <a:latin typeface="Comic Sans MS" panose="030F0702030302020204" pitchFamily="66" charset="0"/>
                <a:ea typeface="Calibri" panose="020F0502020204030204" pitchFamily="34" charset="0"/>
              </a:rPr>
              <a:t>p_ts_tmin</a:t>
            </a:r>
            <a:r>
              <a:rPr lang="en-GB" sz="2400" b="1" dirty="0">
                <a:latin typeface="Comic Sans MS" panose="030F0702030302020204" pitchFamily="66" charset="0"/>
                <a:ea typeface="Calibri" panose="020F0502020204030204" pitchFamily="34" charset="0"/>
              </a:rPr>
              <a:t>)</a:t>
            </a:r>
            <a:endParaRPr lang="en-GB" sz="2400" dirty="0">
              <a:latin typeface="Comic Sans MS" panose="030F0702030302020204" pitchFamily="66"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t="51899"/>
          <a:stretch/>
        </p:blipFill>
        <p:spPr bwMode="auto">
          <a:xfrm>
            <a:off x="2316480" y="830997"/>
            <a:ext cx="7246620" cy="5684103"/>
          </a:xfrm>
          <a:prstGeom prst="rect">
            <a:avLst/>
          </a:prstGeom>
          <a:solidFill>
            <a:srgbClr val="FFFFFF"/>
          </a:solidFill>
          <a:ln>
            <a:noFill/>
          </a:ln>
        </p:spPr>
      </p:pic>
      <p:sp>
        <p:nvSpPr>
          <p:cNvPr id="7" name="Rectangle 6"/>
          <p:cNvSpPr>
            <a:spLocks noChangeArrowheads="1"/>
          </p:cNvSpPr>
          <p:nvPr/>
        </p:nvSpPr>
        <p:spPr bwMode="auto">
          <a:xfrm>
            <a:off x="495300" y="1536701"/>
            <a:ext cx="1346200" cy="571499"/>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000" b="1" dirty="0" smtClean="0">
                <a:latin typeface="Comic Sans MS" panose="030F0702030302020204" pitchFamily="66" charset="0"/>
              </a:rPr>
              <a:t>S4 &gt; 0.3</a:t>
            </a:r>
            <a:endParaRPr lang="en-US" altLang="en-US" sz="2000" b="1" dirty="0">
              <a:latin typeface="Comic Sans MS" panose="030F0702030302020204" pitchFamily="66" charset="0"/>
            </a:endParaRPr>
          </a:p>
        </p:txBody>
      </p:sp>
      <p:sp>
        <p:nvSpPr>
          <p:cNvPr id="8" name="Rectangle 7"/>
          <p:cNvSpPr>
            <a:spLocks noChangeArrowheads="1"/>
          </p:cNvSpPr>
          <p:nvPr/>
        </p:nvSpPr>
        <p:spPr bwMode="auto">
          <a:xfrm>
            <a:off x="495300" y="2108200"/>
            <a:ext cx="2349500" cy="571499"/>
          </a:xfrm>
          <a:prstGeom prst="rect">
            <a:avLst/>
          </a:prstGeom>
          <a:noFill/>
          <a:ln>
            <a:noFill/>
          </a:ln>
          <a:effectLst/>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2000" b="1" dirty="0" smtClean="0">
                <a:latin typeface="Comic Sans MS" panose="030F0702030302020204" pitchFamily="66" charset="0"/>
              </a:rPr>
              <a:t>Duration &gt; 7 min</a:t>
            </a:r>
            <a:endParaRPr lang="en-US" altLang="en-US" sz="2000" b="1" dirty="0">
              <a:latin typeface="Comic Sans MS" panose="030F0702030302020204" pitchFamily="66" charset="0"/>
            </a:endParaRPr>
          </a:p>
        </p:txBody>
      </p:sp>
    </p:spTree>
    <p:extLst>
      <p:ext uri="{BB962C8B-B14F-4D97-AF65-F5344CB8AC3E}">
        <p14:creationId xmlns:p14="http://schemas.microsoft.com/office/powerpoint/2010/main" val="860999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6838" y="0"/>
            <a:ext cx="11972925" cy="914400"/>
          </a:xfrm>
          <a:prstGeom prst="rect">
            <a:avLst/>
          </a:prstGeom>
          <a:noFill/>
          <a:ln w="9525">
            <a:noFill/>
            <a:miter lim="800000"/>
            <a:headEnd/>
            <a:tailEnd/>
          </a:ln>
        </p:spPr>
        <p:txBody>
          <a:bodyPr anchor="ctr"/>
          <a:lstStyle/>
          <a:p>
            <a:pPr algn="ctr"/>
            <a:r>
              <a:rPr lang="it-IT" altLang="en-US" sz="2800" b="1" dirty="0" smtClean="0">
                <a:solidFill>
                  <a:schemeClr val="tx2"/>
                </a:solidFill>
                <a:latin typeface="Comic Sans MS" pitchFamily="66" charset="0"/>
              </a:rPr>
              <a:t>EGNOS </a:t>
            </a:r>
            <a:r>
              <a:rPr lang="it-IT" altLang="en-US" sz="2800" b="1" dirty="0" err="1" smtClean="0">
                <a:solidFill>
                  <a:schemeClr val="tx2"/>
                </a:solidFill>
                <a:latin typeface="Comic Sans MS" pitchFamily="66" charset="0"/>
              </a:rPr>
              <a:t>availability</a:t>
            </a:r>
            <a:r>
              <a:rPr lang="it-IT" altLang="en-US" sz="2800" b="1" dirty="0" smtClean="0">
                <a:solidFill>
                  <a:schemeClr val="tx2"/>
                </a:solidFill>
                <a:latin typeface="Comic Sans MS" pitchFamily="66" charset="0"/>
              </a:rPr>
              <a:t> over the </a:t>
            </a:r>
            <a:r>
              <a:rPr lang="it-IT" altLang="en-US" sz="2800" b="1" dirty="0" err="1" smtClean="0">
                <a:solidFill>
                  <a:schemeClr val="tx2"/>
                </a:solidFill>
                <a:latin typeface="Comic Sans MS" pitchFamily="66" charset="0"/>
              </a:rPr>
              <a:t>chosen</a:t>
            </a:r>
            <a:r>
              <a:rPr lang="it-IT" altLang="en-US" sz="2800" b="1" dirty="0" smtClean="0">
                <a:solidFill>
                  <a:schemeClr val="tx2"/>
                </a:solidFill>
                <a:latin typeface="Comic Sans MS" pitchFamily="66" charset="0"/>
              </a:rPr>
              <a:t> area</a:t>
            </a:r>
            <a:endParaRPr lang="en-US" altLang="en-US" sz="2800" b="1" dirty="0">
              <a:solidFill>
                <a:schemeClr val="tx2"/>
              </a:solidFill>
              <a:latin typeface="Comic Sans MS" pitchFamily="66" charset="0"/>
            </a:endParaRPr>
          </a:p>
        </p:txBody>
      </p:sp>
      <p:pic>
        <p:nvPicPr>
          <p:cNvPr id="5" name="Picture 4"/>
          <p:cNvPicPr>
            <a:picLocks noChangeAspect="1"/>
          </p:cNvPicPr>
          <p:nvPr/>
        </p:nvPicPr>
        <p:blipFill rotWithShape="1">
          <a:blip r:embed="rId2"/>
          <a:srcRect l="1639" t="22325" r="1253" b="17203"/>
          <a:stretch/>
        </p:blipFill>
        <p:spPr>
          <a:xfrm>
            <a:off x="185512" y="1769346"/>
            <a:ext cx="11901247" cy="3585539"/>
          </a:xfrm>
          <a:prstGeom prst="rect">
            <a:avLst/>
          </a:prstGeom>
        </p:spPr>
      </p:pic>
      <p:sp>
        <p:nvSpPr>
          <p:cNvPr id="6" name="TextBox 5"/>
          <p:cNvSpPr txBox="1"/>
          <p:nvPr/>
        </p:nvSpPr>
        <p:spPr>
          <a:xfrm>
            <a:off x="2811204" y="1241395"/>
            <a:ext cx="1441278" cy="369332"/>
          </a:xfrm>
          <a:prstGeom prst="rect">
            <a:avLst/>
          </a:prstGeom>
          <a:noFill/>
        </p:spPr>
        <p:txBody>
          <a:bodyPr wrap="square" rtlCol="0">
            <a:spAutoFit/>
          </a:bodyPr>
          <a:lstStyle/>
          <a:p>
            <a:r>
              <a:rPr lang="en-US" dirty="0" smtClean="0">
                <a:latin typeface="Comic Sans MS"/>
                <a:cs typeface="Comic Sans MS"/>
              </a:rPr>
              <a:t>16 – 20 LT</a:t>
            </a:r>
            <a:endParaRPr lang="en-US" dirty="0">
              <a:latin typeface="Comic Sans MS"/>
              <a:cs typeface="Comic Sans MS"/>
            </a:endParaRPr>
          </a:p>
        </p:txBody>
      </p:sp>
      <p:sp>
        <p:nvSpPr>
          <p:cNvPr id="7" name="TextBox 6"/>
          <p:cNvSpPr txBox="1"/>
          <p:nvPr/>
        </p:nvSpPr>
        <p:spPr>
          <a:xfrm>
            <a:off x="8842877" y="1236837"/>
            <a:ext cx="1441278" cy="369332"/>
          </a:xfrm>
          <a:prstGeom prst="rect">
            <a:avLst/>
          </a:prstGeom>
          <a:noFill/>
        </p:spPr>
        <p:txBody>
          <a:bodyPr wrap="square" rtlCol="0">
            <a:spAutoFit/>
          </a:bodyPr>
          <a:lstStyle/>
          <a:p>
            <a:r>
              <a:rPr lang="en-US" dirty="0" smtClean="0">
                <a:latin typeface="Comic Sans MS"/>
                <a:cs typeface="Comic Sans MS"/>
              </a:rPr>
              <a:t>20 – 24 LT</a:t>
            </a:r>
            <a:endParaRPr lang="en-US" dirty="0">
              <a:latin typeface="Comic Sans MS"/>
              <a:cs typeface="Comic Sans MS"/>
            </a:endParaRPr>
          </a:p>
        </p:txBody>
      </p:sp>
      <p:sp>
        <p:nvSpPr>
          <p:cNvPr id="8" name="Rectangle 7"/>
          <p:cNvSpPr>
            <a:spLocks noChangeArrowheads="1"/>
          </p:cNvSpPr>
          <p:nvPr/>
        </p:nvSpPr>
        <p:spPr bwMode="auto">
          <a:xfrm>
            <a:off x="7899400" y="6096000"/>
            <a:ext cx="3962400" cy="408104"/>
          </a:xfrm>
          <a:prstGeom prst="rect">
            <a:avLst/>
          </a:prstGeom>
          <a:noFill/>
          <a:ln w="9525">
            <a:noFill/>
            <a:miter lim="800000"/>
            <a:headEnd/>
            <a:tailEnd/>
          </a:ln>
        </p:spPr>
        <p:txBody>
          <a:bodyPr anchor="ctr"/>
          <a:lstStyle/>
          <a:p>
            <a:pPr algn="ctr"/>
            <a:r>
              <a:rPr lang="it-IT" altLang="en-US" b="1" dirty="0" smtClean="0">
                <a:solidFill>
                  <a:schemeClr val="tx2"/>
                </a:solidFill>
                <a:latin typeface="Comic Sans MS" pitchFamily="66" charset="0"/>
              </a:rPr>
              <a:t>Credit: EC FP7 MISW Consortium</a:t>
            </a:r>
            <a:endParaRPr lang="en-US" altLang="en-US" b="1" dirty="0">
              <a:solidFill>
                <a:schemeClr val="tx2"/>
              </a:solidFill>
              <a:latin typeface="Comic Sans MS" pitchFamily="66" charset="0"/>
            </a:endParaRPr>
          </a:p>
        </p:txBody>
      </p:sp>
    </p:spTree>
    <p:extLst>
      <p:ext uri="{BB962C8B-B14F-4D97-AF65-F5344CB8AC3E}">
        <p14:creationId xmlns:p14="http://schemas.microsoft.com/office/powerpoint/2010/main" val="993254240"/>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3358</TotalTime>
  <Words>407</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ＭＳ Ｐゴシック</vt:lpstr>
      <vt:lpstr>Arial</vt:lpstr>
      <vt:lpstr>Calibri</vt:lpstr>
      <vt:lpstr>Comic Sans MS</vt:lpstr>
      <vt:lpstr>Times New Roman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Bath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Biagio Forte</dc:creator>
  <cp:lastModifiedBy>Biagio Forte</cp:lastModifiedBy>
  <cp:revision>347</cp:revision>
  <cp:lastPrinted>2019-04-25T17:45:38Z</cp:lastPrinted>
  <dcterms:created xsi:type="dcterms:W3CDTF">2015-01-26T10:38:08Z</dcterms:created>
  <dcterms:modified xsi:type="dcterms:W3CDTF">2019-07-15T14:24:14Z</dcterms:modified>
</cp:coreProperties>
</file>