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6" r:id="rId2"/>
  </p:sldMasterIdLst>
  <p:notesMasterIdLst>
    <p:notesMasterId r:id="rId33"/>
  </p:notesMasterIdLst>
  <p:handoutMasterIdLst>
    <p:handoutMasterId r:id="rId34"/>
  </p:handoutMasterIdLst>
  <p:sldIdLst>
    <p:sldId id="256" r:id="rId3"/>
    <p:sldId id="298" r:id="rId4"/>
    <p:sldId id="463" r:id="rId5"/>
    <p:sldId id="461" r:id="rId6"/>
    <p:sldId id="493" r:id="rId7"/>
    <p:sldId id="494" r:id="rId8"/>
    <p:sldId id="507" r:id="rId9"/>
    <p:sldId id="462" r:id="rId10"/>
    <p:sldId id="508" r:id="rId11"/>
    <p:sldId id="498" r:id="rId12"/>
    <p:sldId id="517" r:id="rId13"/>
    <p:sldId id="499" r:id="rId14"/>
    <p:sldId id="503" r:id="rId15"/>
    <p:sldId id="504" r:id="rId16"/>
    <p:sldId id="505" r:id="rId17"/>
    <p:sldId id="513" r:id="rId18"/>
    <p:sldId id="497" r:id="rId19"/>
    <p:sldId id="514" r:id="rId20"/>
    <p:sldId id="515" r:id="rId21"/>
    <p:sldId id="516" r:id="rId22"/>
    <p:sldId id="518" r:id="rId23"/>
    <p:sldId id="500" r:id="rId24"/>
    <p:sldId id="501" r:id="rId25"/>
    <p:sldId id="506" r:id="rId26"/>
    <p:sldId id="450" r:id="rId27"/>
    <p:sldId id="320" r:id="rId28"/>
    <p:sldId id="509" r:id="rId29"/>
    <p:sldId id="510" r:id="rId30"/>
    <p:sldId id="511" r:id="rId31"/>
    <p:sldId id="512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3979" autoAdjust="0"/>
  </p:normalViewPr>
  <p:slideViewPr>
    <p:cSldViewPr snapToGrid="0">
      <p:cViewPr varScale="1">
        <p:scale>
          <a:sx n="65" d="100"/>
          <a:sy n="65" d="100"/>
        </p:scale>
        <p:origin x="1324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96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ECC56-5F89-4700-B211-6070131D4FA5}" type="datetimeFigureOut">
              <a:rPr lang="en-GB" smtClean="0"/>
              <a:t>16/07/2019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F11E3-F010-48F8-AB7D-242F7A8F76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886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D7C07-6290-4FC3-925E-27C2066D1A4C}" type="datetimeFigureOut">
              <a:rPr lang="en-GB" smtClean="0"/>
              <a:t>16/07/2019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051AD-B794-4F05-9952-CB5D1F17D7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2665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051AD-B794-4F05-9952-CB5D1F17D75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786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9BFE6092-5E4E-4CE4-BAA9-436B30F39B89}" type="slidenum">
              <a:rPr lang="en-US" altLang="en-US" sz="1200" smtClean="0"/>
              <a:pPr/>
              <a:t>2</a:t>
            </a:fld>
            <a:endParaRPr lang="en-US" altLang="en-US" sz="1200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6208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uk/url?sa=i&amp;rct=j&amp;q=&amp;esrc=s&amp;frm=1&amp;source=images&amp;cd=&amp;cad=rja&amp;uact=8&amp;ved=0CAcQjRxqFQoTCPeR09y-8cYCFQVvFAod5fEAgQ&amp;url=http://stereo.gsfc.nasa.gov/spaceweather/spaceweather.shtml&amp;ei=uv2wVffMFYXeUeXjg4gI&amp;bvm=bv.98476267,d.bGQ&amp;psig=AFQjCNGpR7OrFQ6hwOH09IHdgJp5zDCmOg&amp;ust=1437748986761441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560879" y="1414982"/>
            <a:ext cx="8223803" cy="555477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 dirty="0" smtClean="0"/>
              <a:t>Insert name here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0879" y="1970459"/>
            <a:ext cx="8223803" cy="4272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aseline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Insert job title</a:t>
            </a:r>
            <a:endParaRPr lang="en-GB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560879" y="2397749"/>
            <a:ext cx="5872163" cy="493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smtClean="0"/>
              <a:t>Insert Presentation Title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40600FA-6DE6-4B83-84D2-3DF8FC41D84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879464" y="6441310"/>
            <a:ext cx="1415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© 2019 RAL Space</a:t>
            </a:r>
            <a:endParaRPr lang="en-US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http://stereo.gsfc.nasa.gov/img/spaceweather/preview/tricompSW.jp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62" y="3683870"/>
            <a:ext cx="2805615" cy="181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lab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5303" y="3683870"/>
            <a:ext cx="2398040" cy="181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141" y="3985104"/>
            <a:ext cx="3032087" cy="1161822"/>
          </a:xfrm>
          <a:prstGeom prst="rect">
            <a:avLst/>
          </a:prstGeom>
          <a:blipFill dpi="0" rotWithShape="0">
            <a:blip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923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0"/>
            <a:ext cx="5111750" cy="5853113"/>
          </a:xfrm>
        </p:spPr>
        <p:txBody>
          <a:bodyPr/>
          <a:lstStyle>
            <a:lvl1pPr>
              <a:defRPr sz="3175"/>
            </a:lvl1pPr>
            <a:lvl2pPr>
              <a:defRPr sz="2812"/>
            </a:lvl2pPr>
            <a:lvl3pPr>
              <a:defRPr sz="2358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361"/>
            </a:lvl1pPr>
            <a:lvl2pPr marL="456129" indent="0">
              <a:buNone/>
              <a:defRPr sz="1179"/>
            </a:lvl2pPr>
            <a:lvl3pPr marL="912262" indent="0">
              <a:buNone/>
              <a:defRPr sz="998"/>
            </a:lvl3pPr>
            <a:lvl4pPr marL="1368392" indent="0">
              <a:buNone/>
              <a:defRPr sz="907"/>
            </a:lvl4pPr>
            <a:lvl5pPr marL="1824528" indent="0">
              <a:buNone/>
              <a:defRPr sz="907"/>
            </a:lvl5pPr>
            <a:lvl6pPr marL="2280654" indent="0">
              <a:buNone/>
              <a:defRPr sz="907"/>
            </a:lvl6pPr>
            <a:lvl7pPr marL="2736786" indent="0">
              <a:buNone/>
              <a:defRPr sz="907"/>
            </a:lvl7pPr>
            <a:lvl8pPr marL="3192918" indent="0">
              <a:buNone/>
              <a:defRPr sz="907"/>
            </a:lvl8pPr>
            <a:lvl9pPr marL="3649050" indent="0">
              <a:buNone/>
              <a:defRPr sz="90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2019 RAL Space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731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175"/>
            </a:lvl1pPr>
            <a:lvl2pPr marL="456129" indent="0">
              <a:buNone/>
              <a:defRPr sz="2812"/>
            </a:lvl2pPr>
            <a:lvl3pPr marL="912262" indent="0">
              <a:buNone/>
              <a:defRPr sz="2358"/>
            </a:lvl3pPr>
            <a:lvl4pPr marL="1368392" indent="0">
              <a:buNone/>
              <a:defRPr sz="1995"/>
            </a:lvl4pPr>
            <a:lvl5pPr marL="1824528" indent="0">
              <a:buNone/>
              <a:defRPr sz="1995"/>
            </a:lvl5pPr>
            <a:lvl6pPr marL="2280654" indent="0">
              <a:buNone/>
              <a:defRPr sz="1995"/>
            </a:lvl6pPr>
            <a:lvl7pPr marL="2736786" indent="0">
              <a:buNone/>
              <a:defRPr sz="1995"/>
            </a:lvl7pPr>
            <a:lvl8pPr marL="3192918" indent="0">
              <a:buNone/>
              <a:defRPr sz="1995"/>
            </a:lvl8pPr>
            <a:lvl9pPr marL="3649050" indent="0">
              <a:buNone/>
              <a:defRPr sz="1995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61"/>
            </a:lvl1pPr>
            <a:lvl2pPr marL="456129" indent="0">
              <a:buNone/>
              <a:defRPr sz="1179"/>
            </a:lvl2pPr>
            <a:lvl3pPr marL="912262" indent="0">
              <a:buNone/>
              <a:defRPr sz="998"/>
            </a:lvl3pPr>
            <a:lvl4pPr marL="1368392" indent="0">
              <a:buNone/>
              <a:defRPr sz="907"/>
            </a:lvl4pPr>
            <a:lvl5pPr marL="1824528" indent="0">
              <a:buNone/>
              <a:defRPr sz="907"/>
            </a:lvl5pPr>
            <a:lvl6pPr marL="2280654" indent="0">
              <a:buNone/>
              <a:defRPr sz="907"/>
            </a:lvl6pPr>
            <a:lvl7pPr marL="2736786" indent="0">
              <a:buNone/>
              <a:defRPr sz="907"/>
            </a:lvl7pPr>
            <a:lvl8pPr marL="3192918" indent="0">
              <a:buNone/>
              <a:defRPr sz="907"/>
            </a:lvl8pPr>
            <a:lvl9pPr marL="3649050" indent="0">
              <a:buNone/>
              <a:defRPr sz="90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2019 RAL Space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70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2019 RAL Space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824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219200"/>
            <a:ext cx="19431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19200"/>
            <a:ext cx="56769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2019 RAL Space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183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" y="169689"/>
            <a:ext cx="4275909" cy="506546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 dirty="0" smtClean="0"/>
              <a:t>Insert heading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718533"/>
            <a:ext cx="7490254" cy="4351338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2800" baseline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32" indent="-285744"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257269" indent="-342891"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566" indent="0">
              <a:buFont typeface="Arial" panose="020B0604020202020204" pitchFamily="34" charset="0"/>
              <a:buNone/>
              <a:defRPr>
                <a:solidFill>
                  <a:srgbClr val="002060"/>
                </a:solidFill>
              </a:defRPr>
            </a:lvl4pPr>
            <a:lvl5pPr marL="2114498" indent="-285744"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First level </a:t>
            </a:r>
          </a:p>
          <a:p>
            <a:pPr lvl="1"/>
            <a:r>
              <a:rPr lang="en-US" dirty="0" smtClean="0"/>
              <a:t>Second level 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40600FA-6DE6-4B83-84D2-3DF8FC41D84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815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129" indent="0" algn="ctr">
              <a:buNone/>
              <a:defRPr/>
            </a:lvl2pPr>
            <a:lvl3pPr marL="912262" indent="0" algn="ctr">
              <a:buNone/>
              <a:defRPr/>
            </a:lvl3pPr>
            <a:lvl4pPr marL="1368392" indent="0" algn="ctr">
              <a:buNone/>
              <a:defRPr/>
            </a:lvl4pPr>
            <a:lvl5pPr marL="1824528" indent="0" algn="ctr">
              <a:buNone/>
              <a:defRPr/>
            </a:lvl5pPr>
            <a:lvl6pPr marL="2280654" indent="0" algn="ctr">
              <a:buNone/>
              <a:defRPr/>
            </a:lvl6pPr>
            <a:lvl7pPr marL="2736786" indent="0" algn="ctr">
              <a:buNone/>
              <a:defRPr/>
            </a:lvl7pPr>
            <a:lvl8pPr marL="3192918" indent="0" algn="ctr">
              <a:buNone/>
              <a:defRPr/>
            </a:lvl8pPr>
            <a:lvl9pPr marL="364905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2019 RAL Space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672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2019 RAL Space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37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9"/>
            <a:ext cx="7772400" cy="1362075"/>
          </a:xfrm>
        </p:spPr>
        <p:txBody>
          <a:bodyPr/>
          <a:lstStyle>
            <a:lvl1pPr algn="l">
              <a:defRPr sz="3991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995"/>
            </a:lvl1pPr>
            <a:lvl2pPr marL="456129" indent="0">
              <a:buNone/>
              <a:defRPr sz="1814"/>
            </a:lvl2pPr>
            <a:lvl3pPr marL="912262" indent="0">
              <a:buNone/>
              <a:defRPr sz="1633"/>
            </a:lvl3pPr>
            <a:lvl4pPr marL="1368392" indent="0">
              <a:buNone/>
              <a:defRPr sz="1361"/>
            </a:lvl4pPr>
            <a:lvl5pPr marL="1824528" indent="0">
              <a:buNone/>
              <a:defRPr sz="1361"/>
            </a:lvl5pPr>
            <a:lvl6pPr marL="2280654" indent="0">
              <a:buNone/>
              <a:defRPr sz="1361"/>
            </a:lvl6pPr>
            <a:lvl7pPr marL="2736786" indent="0">
              <a:buNone/>
              <a:defRPr sz="1361"/>
            </a:lvl7pPr>
            <a:lvl8pPr marL="3192918" indent="0">
              <a:buNone/>
              <a:defRPr sz="1361"/>
            </a:lvl8pPr>
            <a:lvl9pPr marL="3649050" indent="0">
              <a:buNone/>
              <a:defRPr sz="136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2019 RAL Space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84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1995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1995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2019 RAL Space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148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358" b="1"/>
            </a:lvl1pPr>
            <a:lvl2pPr marL="456129" indent="0">
              <a:buNone/>
              <a:defRPr sz="1995" b="1"/>
            </a:lvl2pPr>
            <a:lvl3pPr marL="912262" indent="0">
              <a:buNone/>
              <a:defRPr sz="1814" b="1"/>
            </a:lvl3pPr>
            <a:lvl4pPr marL="1368392" indent="0">
              <a:buNone/>
              <a:defRPr sz="1633" b="1"/>
            </a:lvl4pPr>
            <a:lvl5pPr marL="1824528" indent="0">
              <a:buNone/>
              <a:defRPr sz="1633" b="1"/>
            </a:lvl5pPr>
            <a:lvl6pPr marL="2280654" indent="0">
              <a:buNone/>
              <a:defRPr sz="1633" b="1"/>
            </a:lvl6pPr>
            <a:lvl7pPr marL="2736786" indent="0">
              <a:buNone/>
              <a:defRPr sz="1633" b="1"/>
            </a:lvl7pPr>
            <a:lvl8pPr marL="3192918" indent="0">
              <a:buNone/>
              <a:defRPr sz="1633" b="1"/>
            </a:lvl8pPr>
            <a:lvl9pPr marL="3649050" indent="0">
              <a:buNone/>
              <a:defRPr sz="16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358"/>
            </a:lvl1pPr>
            <a:lvl2pPr>
              <a:defRPr sz="1995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358" b="1"/>
            </a:lvl1pPr>
            <a:lvl2pPr marL="456129" indent="0">
              <a:buNone/>
              <a:defRPr sz="1995" b="1"/>
            </a:lvl2pPr>
            <a:lvl3pPr marL="912262" indent="0">
              <a:buNone/>
              <a:defRPr sz="1814" b="1"/>
            </a:lvl3pPr>
            <a:lvl4pPr marL="1368392" indent="0">
              <a:buNone/>
              <a:defRPr sz="1633" b="1"/>
            </a:lvl4pPr>
            <a:lvl5pPr marL="1824528" indent="0">
              <a:buNone/>
              <a:defRPr sz="1633" b="1"/>
            </a:lvl5pPr>
            <a:lvl6pPr marL="2280654" indent="0">
              <a:buNone/>
              <a:defRPr sz="1633" b="1"/>
            </a:lvl6pPr>
            <a:lvl7pPr marL="2736786" indent="0">
              <a:buNone/>
              <a:defRPr sz="1633" b="1"/>
            </a:lvl7pPr>
            <a:lvl8pPr marL="3192918" indent="0">
              <a:buNone/>
              <a:defRPr sz="1633" b="1"/>
            </a:lvl8pPr>
            <a:lvl9pPr marL="3649050" indent="0">
              <a:buNone/>
              <a:defRPr sz="16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358"/>
            </a:lvl1pPr>
            <a:lvl2pPr>
              <a:defRPr sz="1995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2019 RAL Space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99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2019 RAL Space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064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2019 RAL Space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21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67"/>
          <a:stretch/>
        </p:blipFill>
        <p:spPr>
          <a:xfrm>
            <a:off x="-57704" y="427485"/>
            <a:ext cx="9243649" cy="6517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899" y="208692"/>
            <a:ext cx="1440000" cy="44447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40600FA-6DE6-4B83-84D2-3DF8FC41D84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622" y="7329"/>
            <a:ext cx="3182695" cy="90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0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m10250_RALSpace_ppt_pag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192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582" tIns="50290" rIns="100582" bIns="50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582" tIns="50290" rIns="100582" bIns="50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582" tIns="50290" rIns="100582" bIns="50290" numCol="1" anchor="t" anchorCtr="0" compatLnSpc="1">
            <a:prstTxWarp prst="textNoShape">
              <a:avLst/>
            </a:prstTxWarp>
          </a:bodyPr>
          <a:lstStyle>
            <a:lvl1pPr>
              <a:defRPr sz="816"/>
            </a:lvl1pPr>
          </a:lstStyle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© 2010 RAL Space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3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28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28">
          <a:solidFill>
            <a:srgbClr val="000066"/>
          </a:solidFill>
          <a:latin typeface="Arial" charset="0"/>
          <a:ea typeface="ＭＳ Ｐゴシック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28">
          <a:solidFill>
            <a:srgbClr val="000066"/>
          </a:solidFill>
          <a:latin typeface="Arial" charset="0"/>
          <a:ea typeface="ＭＳ Ｐゴシック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28">
          <a:solidFill>
            <a:srgbClr val="000066"/>
          </a:solidFill>
          <a:latin typeface="Arial" charset="0"/>
          <a:ea typeface="ＭＳ Ｐゴシック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28">
          <a:solidFill>
            <a:srgbClr val="000066"/>
          </a:solidFill>
          <a:latin typeface="Arial" charset="0"/>
          <a:ea typeface="ＭＳ Ｐゴシック" pitchFamily="84" charset="-128"/>
        </a:defRPr>
      </a:lvl5pPr>
      <a:lvl6pPr marL="456129" algn="l" rtl="0" fontAlgn="base">
        <a:spcBef>
          <a:spcPct val="0"/>
        </a:spcBef>
        <a:spcAft>
          <a:spcPct val="0"/>
        </a:spcAft>
        <a:defRPr sz="3628">
          <a:solidFill>
            <a:srgbClr val="000066"/>
          </a:solidFill>
          <a:latin typeface="Arial" charset="0"/>
          <a:ea typeface="ＭＳ Ｐゴシック" pitchFamily="84" charset="-128"/>
        </a:defRPr>
      </a:lvl6pPr>
      <a:lvl7pPr marL="912262" algn="l" rtl="0" fontAlgn="base">
        <a:spcBef>
          <a:spcPct val="0"/>
        </a:spcBef>
        <a:spcAft>
          <a:spcPct val="0"/>
        </a:spcAft>
        <a:defRPr sz="3628">
          <a:solidFill>
            <a:srgbClr val="000066"/>
          </a:solidFill>
          <a:latin typeface="Arial" charset="0"/>
          <a:ea typeface="ＭＳ Ｐゴシック" pitchFamily="84" charset="-128"/>
        </a:defRPr>
      </a:lvl7pPr>
      <a:lvl8pPr marL="1368392" algn="l" rtl="0" fontAlgn="base">
        <a:spcBef>
          <a:spcPct val="0"/>
        </a:spcBef>
        <a:spcAft>
          <a:spcPct val="0"/>
        </a:spcAft>
        <a:defRPr sz="3628">
          <a:solidFill>
            <a:srgbClr val="000066"/>
          </a:solidFill>
          <a:latin typeface="Arial" charset="0"/>
          <a:ea typeface="ＭＳ Ｐゴシック" pitchFamily="84" charset="-128"/>
        </a:defRPr>
      </a:lvl8pPr>
      <a:lvl9pPr marL="1824528" algn="l" rtl="0" fontAlgn="base">
        <a:spcBef>
          <a:spcPct val="0"/>
        </a:spcBef>
        <a:spcAft>
          <a:spcPct val="0"/>
        </a:spcAft>
        <a:defRPr sz="3628">
          <a:solidFill>
            <a:srgbClr val="000066"/>
          </a:solidFill>
          <a:latin typeface="Arial" charset="0"/>
          <a:ea typeface="ＭＳ Ｐゴシック" pitchFamily="84" charset="-128"/>
        </a:defRPr>
      </a:lvl9pPr>
    </p:titleStyle>
    <p:bodyStyle>
      <a:lvl1pPr marL="456129" indent="-45612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58">
          <a:solidFill>
            <a:schemeClr val="tx1"/>
          </a:solidFill>
          <a:latin typeface="+mn-lt"/>
          <a:ea typeface="+mn-ea"/>
          <a:cs typeface="+mn-cs"/>
        </a:defRPr>
      </a:lvl1pPr>
      <a:lvl2pPr marL="912262" indent="-456129" algn="l" rtl="0" eaLnBrk="0" fontAlgn="base" hangingPunct="0">
        <a:spcBef>
          <a:spcPct val="20000"/>
        </a:spcBef>
        <a:spcAft>
          <a:spcPct val="0"/>
        </a:spcAft>
        <a:buChar char="–"/>
        <a:defRPr sz="2358">
          <a:solidFill>
            <a:schemeClr val="tx1"/>
          </a:solidFill>
          <a:latin typeface="+mn-lt"/>
          <a:ea typeface="+mn-ea"/>
        </a:defRPr>
      </a:lvl2pPr>
      <a:lvl3pPr marL="1368392" indent="-456129" algn="l" rtl="0" eaLnBrk="0" fontAlgn="base" hangingPunct="0">
        <a:spcBef>
          <a:spcPct val="20000"/>
        </a:spcBef>
        <a:spcAft>
          <a:spcPct val="0"/>
        </a:spcAft>
        <a:buChar char="–"/>
        <a:defRPr sz="2358">
          <a:solidFill>
            <a:schemeClr val="tx1"/>
          </a:solidFill>
          <a:latin typeface="+mn-lt"/>
          <a:ea typeface="+mn-ea"/>
        </a:defRPr>
      </a:lvl3pPr>
      <a:lvl4pPr marL="1824528" indent="-456129" algn="l" rtl="0" eaLnBrk="0" fontAlgn="base" hangingPunct="0">
        <a:spcBef>
          <a:spcPct val="20000"/>
        </a:spcBef>
        <a:spcAft>
          <a:spcPct val="0"/>
        </a:spcAft>
        <a:buChar char="–"/>
        <a:defRPr sz="2358">
          <a:solidFill>
            <a:schemeClr val="tx1"/>
          </a:solidFill>
          <a:latin typeface="+mn-lt"/>
          <a:ea typeface="+mn-ea"/>
        </a:defRPr>
      </a:lvl4pPr>
      <a:lvl5pPr marL="2280654" indent="-456129" algn="l" rtl="0" eaLnBrk="0" fontAlgn="base" hangingPunct="0">
        <a:spcBef>
          <a:spcPct val="20000"/>
        </a:spcBef>
        <a:spcAft>
          <a:spcPct val="0"/>
        </a:spcAft>
        <a:defRPr sz="2358">
          <a:solidFill>
            <a:schemeClr val="tx1"/>
          </a:solidFill>
          <a:latin typeface="+mn-lt"/>
          <a:ea typeface="+mn-ea"/>
        </a:defRPr>
      </a:lvl5pPr>
      <a:lvl6pPr marL="2736786" indent="-456129" algn="l" rtl="0" fontAlgn="base">
        <a:spcBef>
          <a:spcPct val="20000"/>
        </a:spcBef>
        <a:spcAft>
          <a:spcPct val="0"/>
        </a:spcAft>
        <a:defRPr sz="2358">
          <a:solidFill>
            <a:schemeClr val="tx1"/>
          </a:solidFill>
          <a:latin typeface="+mn-lt"/>
          <a:ea typeface="+mn-ea"/>
        </a:defRPr>
      </a:lvl6pPr>
      <a:lvl7pPr marL="3192918" indent="-456129" algn="l" rtl="0" fontAlgn="base">
        <a:spcBef>
          <a:spcPct val="20000"/>
        </a:spcBef>
        <a:spcAft>
          <a:spcPct val="0"/>
        </a:spcAft>
        <a:defRPr sz="2358">
          <a:solidFill>
            <a:schemeClr val="tx1"/>
          </a:solidFill>
          <a:latin typeface="+mn-lt"/>
          <a:ea typeface="+mn-ea"/>
        </a:defRPr>
      </a:lvl7pPr>
      <a:lvl8pPr marL="3649050" indent="-456129" algn="l" rtl="0" fontAlgn="base">
        <a:spcBef>
          <a:spcPct val="20000"/>
        </a:spcBef>
        <a:spcAft>
          <a:spcPct val="0"/>
        </a:spcAft>
        <a:defRPr sz="2358">
          <a:solidFill>
            <a:schemeClr val="tx1"/>
          </a:solidFill>
          <a:latin typeface="+mn-lt"/>
          <a:ea typeface="+mn-ea"/>
        </a:defRPr>
      </a:lvl8pPr>
      <a:lvl9pPr marL="4105175" indent="-456129" algn="l" rtl="0" fontAlgn="base">
        <a:spcBef>
          <a:spcPct val="20000"/>
        </a:spcBef>
        <a:spcAft>
          <a:spcPct val="0"/>
        </a:spcAft>
        <a:defRPr sz="235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2262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56129" algn="l" defTabSz="912262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12262" algn="l" defTabSz="912262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68392" algn="l" defTabSz="912262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24528" algn="l" defTabSz="912262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280654" algn="l" defTabSz="912262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36786" algn="l" defTabSz="912262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192918" algn="l" defTabSz="912262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49050" algn="l" defTabSz="912262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G:\Laptop_Emergency_Backup_18-10-11\Users\Mario\Desktop\Work\Conferences\AOGS_2015\20130603_hi2a_11_25_m5_stardiff.mpg" TargetMode="External"/><Relationship Id="rId1" Type="http://schemas.microsoft.com/office/2007/relationships/media" Target="file:///G:\Laptop_Emergency_Backup_18-10-11\Users\Mario\Desktop\Work\Conferences\AOGS_2015\20130603_hi2a_11_25_m5_stardiff.mpg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9.pn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2318327"/>
            <a:ext cx="9144000" cy="1574525"/>
          </a:xfrm>
        </p:spPr>
        <p:txBody>
          <a:bodyPr/>
          <a:lstStyle/>
          <a:p>
            <a:pPr algn="ctr"/>
            <a:r>
              <a:rPr lang="en-GB" sz="2400" b="0" u="sng" dirty="0"/>
              <a:t>M.M. Bisi (1)</a:t>
            </a:r>
            <a:r>
              <a:rPr lang="en-GB" sz="2400" b="0" dirty="0"/>
              <a:t>, R.A. Fallows (2), O. Chang (1), and D. Barnes (1).</a:t>
            </a:r>
            <a:r>
              <a:rPr lang="en-GB" sz="2400" b="0" dirty="0" smtClean="0"/>
              <a:t/>
            </a:r>
            <a:br>
              <a:rPr lang="en-GB" sz="2400" b="0" dirty="0" smtClean="0"/>
            </a:br>
            <a:r>
              <a:rPr lang="en-GB" sz="1600" b="0" dirty="0"/>
              <a:t/>
            </a:r>
            <a:br>
              <a:rPr lang="en-GB" sz="1600" b="0" dirty="0"/>
            </a:br>
            <a:r>
              <a:rPr lang="en-GB" sz="1600" b="0" dirty="0" smtClean="0"/>
              <a:t>(</a:t>
            </a:r>
            <a:r>
              <a:rPr lang="en-GB" sz="1600" b="0" dirty="0"/>
              <a:t>1) RAL Space, UK Research and Innovation – Science &amp; Technology Facilities Council – Rutherford Appleton Laboratory, Harwell Campus, Oxfordshire, OX11 0QX, UK</a:t>
            </a:r>
            <a:br>
              <a:rPr lang="en-GB" sz="1600" b="0" dirty="0"/>
            </a:br>
            <a:r>
              <a:rPr lang="en-GB" sz="1600" b="0" dirty="0"/>
              <a:t>(2) ASTRON – the Netherlands Institute for Radio Astronomy, Postbus 2, 7990 AA Dwingeloo, </a:t>
            </a:r>
            <a:r>
              <a:rPr lang="en-GB" sz="1600" b="0" dirty="0" smtClean="0"/>
              <a:t>The </a:t>
            </a:r>
            <a:r>
              <a:rPr lang="en-GB" sz="1600" b="0" dirty="0"/>
              <a:t>Netherlands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880905"/>
            <a:ext cx="9143999" cy="1278324"/>
          </a:xfrm>
        </p:spPr>
        <p:txBody>
          <a:bodyPr/>
          <a:lstStyle/>
          <a:p>
            <a:pPr algn="ctr"/>
            <a:r>
              <a:rPr lang="en-GB" sz="3200" dirty="0"/>
              <a:t>Exploiting LOw Frequency ARray (LOFAR) Observing Capabilities to Better </a:t>
            </a:r>
            <a:r>
              <a:rPr lang="en-GB" sz="3200" dirty="0" smtClean="0"/>
              <a:t>Understand Interplanetary </a:t>
            </a:r>
            <a:r>
              <a:rPr lang="en-GB" sz="3200" dirty="0"/>
              <a:t>Scintillation (IPS).</a:t>
            </a:r>
            <a:endParaRPr lang="en-GB" sz="20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0600FA-6DE6-4B83-84D2-3DF8FC41D849}" type="slidenum">
              <a:rPr lang="en-GB" smtClean="0"/>
              <a:t>1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820" y="5226783"/>
            <a:ext cx="1511920" cy="112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8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LOFAR Analyses (1)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600FA-6DE6-4B83-84D2-3DF8FC41D849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2717" y="6135730"/>
            <a:ext cx="8641901" cy="722269"/>
          </a:xfrm>
          <a:prstGeom prst="rect">
            <a:avLst/>
          </a:prstGeom>
        </p:spPr>
        <p:txBody>
          <a:bodyPr/>
          <a:lstStyle>
            <a:lvl1pPr marL="342891" indent="-342891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32" indent="-28574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257269" indent="-342891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114498" indent="-28574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en-US" sz="2086" dirty="0" smtClean="0"/>
              <a:t>LOFAR Example CCFs demonstrating the effect/benefits of the longer baseline availabilities…</a:t>
            </a: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3959109" y="6378257"/>
            <a:ext cx="1225782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Times New Roman" panose="02020603050405020304" pitchFamily="18" charset="0"/>
              </a:defRPr>
            </a:lvl1pPr>
            <a:lvl2pPr marL="742517" indent="-285584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2pPr>
            <a:lvl3pPr marL="1142334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3pPr>
            <a:lvl4pPr marL="1599267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4pPr>
            <a:lvl5pPr marL="2056203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5pPr>
            <a:lvl6pPr marL="2513136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6pPr>
            <a:lvl7pPr marL="2970069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7pPr>
            <a:lvl8pPr marL="3427003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8pPr>
            <a:lvl9pPr marL="3883936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9pPr>
          </a:lstStyle>
          <a:p>
            <a:pPr algn="l"/>
            <a:r>
              <a:rPr lang="en-US" altLang="en-US" sz="1000" dirty="0" smtClean="0">
                <a:latin typeface="Times New Roman" panose="02020603050405020304" pitchFamily="18" charset="0"/>
              </a:rPr>
              <a:t>© 2019 RAL Space </a:t>
            </a:r>
            <a:endParaRPr lang="en-US" altLang="en-US" sz="1000" dirty="0">
              <a:latin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000"/>
            <a:ext cx="9144000" cy="51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7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LOFAR Analyses (2)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600FA-6DE6-4B83-84D2-3DF8FC41D849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0960" y="801027"/>
            <a:ext cx="8989734" cy="71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18" tIns="45607" rIns="91218" bIns="4560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5pPr>
            <a:lvl6pPr marL="502899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6pPr>
            <a:lvl7pPr marL="1005801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7pPr>
            <a:lvl8pPr marL="1508701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8pPr>
            <a:lvl9pPr marL="2011607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defTabSz="829286"/>
            <a:r>
              <a:rPr lang="en-GB" sz="3627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First CME with LOFAR…</a:t>
            </a:r>
            <a:endParaRPr lang="en-GB" sz="3627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3942936" y="-12874"/>
            <a:ext cx="1225782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Times New Roman" panose="02020603050405020304" pitchFamily="18" charset="0"/>
              </a:defRPr>
            </a:lvl1pPr>
            <a:lvl2pPr marL="742517" indent="-285584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2pPr>
            <a:lvl3pPr marL="1142334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3pPr>
            <a:lvl4pPr marL="1599267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4pPr>
            <a:lvl5pPr marL="2056203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5pPr>
            <a:lvl6pPr marL="2513136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6pPr>
            <a:lvl7pPr marL="2970069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7pPr>
            <a:lvl8pPr marL="3427003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8pPr>
            <a:lvl9pPr marL="3883936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9pPr>
          </a:lstStyle>
          <a:p>
            <a:pPr algn="l"/>
            <a:r>
              <a:rPr lang="en-US" altLang="en-US" sz="1000" dirty="0" smtClean="0">
                <a:latin typeface="Times New Roman" panose="02020603050405020304" pitchFamily="18" charset="0"/>
              </a:rPr>
              <a:t>© 2019 RAL Space </a:t>
            </a:r>
            <a:endParaRPr lang="en-US" altLang="en-US" sz="1000" dirty="0"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000"/>
            <a:ext cx="9144000" cy="4801569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52717" y="5859624"/>
            <a:ext cx="8641901" cy="998375"/>
          </a:xfrm>
          <a:prstGeom prst="rect">
            <a:avLst/>
          </a:prstGeom>
        </p:spPr>
        <p:txBody>
          <a:bodyPr/>
          <a:lstStyle>
            <a:lvl1pPr marL="342891" indent="-342891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32" indent="-28574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257269" indent="-342891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114498" indent="-28574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altLang="en-US" sz="2086" dirty="0"/>
              <a:t>Observations of J1256-057 (3C279) detecting a CME with LOFAR on </a:t>
            </a:r>
            <a:r>
              <a:rPr lang="en-GB" altLang="en-US" sz="2086" dirty="0" smtClean="0"/>
              <a:t/>
            </a:r>
            <a:br>
              <a:rPr lang="en-GB" altLang="en-US" sz="2086" dirty="0" smtClean="0"/>
            </a:br>
            <a:r>
              <a:rPr lang="en-GB" altLang="en-US" sz="2086" dirty="0" smtClean="0"/>
              <a:t>17 </a:t>
            </a:r>
            <a:r>
              <a:rPr lang="en-GB" altLang="en-US" sz="2086" dirty="0"/>
              <a:t>November 2011 and (briefly) its </a:t>
            </a:r>
            <a:r>
              <a:rPr lang="en-GB" altLang="en-US" sz="2086" dirty="0" smtClean="0"/>
              <a:t>comparison </a:t>
            </a:r>
            <a:r>
              <a:rPr lang="en-GB" altLang="en-US" sz="2086" dirty="0"/>
              <a:t>with other remote-sensing observations </a:t>
            </a:r>
            <a:r>
              <a:rPr lang="en-GB" altLang="en-US" sz="2086" dirty="0" smtClean="0"/>
              <a:t>and 3-D MHD </a:t>
            </a:r>
            <a:r>
              <a:rPr lang="en-GB" altLang="en-US" sz="2086" dirty="0"/>
              <a:t>modelling.</a:t>
            </a:r>
          </a:p>
        </p:txBody>
      </p:sp>
    </p:spTree>
    <p:extLst>
      <p:ext uri="{BB962C8B-B14F-4D97-AF65-F5344CB8AC3E}">
        <p14:creationId xmlns:p14="http://schemas.microsoft.com/office/powerpoint/2010/main" val="8297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LOFAR Analyses (3)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600FA-6DE6-4B83-84D2-3DF8FC41D849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0960" y="801027"/>
            <a:ext cx="8989734" cy="71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18" tIns="45607" rIns="91218" bIns="4560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5pPr>
            <a:lvl6pPr marL="502899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6pPr>
            <a:lvl7pPr marL="1005801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7pPr>
            <a:lvl8pPr marL="1508701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8pPr>
            <a:lvl9pPr marL="2011607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defTabSz="829286"/>
            <a:r>
              <a:rPr lang="en-GB" sz="3627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LOFAR Observations of IPS 31 May 2013 (1)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316" y="1446245"/>
            <a:ext cx="6504084" cy="5412052"/>
          </a:xfrm>
          <a:prstGeom prst="rect">
            <a:avLst/>
          </a:prstGeom>
        </p:spPr>
      </p:pic>
      <p:sp>
        <p:nvSpPr>
          <p:cNvPr id="21" name="Date Placeholder 3"/>
          <p:cNvSpPr txBox="1">
            <a:spLocks/>
          </p:cNvSpPr>
          <p:nvPr/>
        </p:nvSpPr>
        <p:spPr>
          <a:xfrm>
            <a:off x="3942936" y="-12874"/>
            <a:ext cx="1225782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Times New Roman" panose="02020603050405020304" pitchFamily="18" charset="0"/>
              </a:defRPr>
            </a:lvl1pPr>
            <a:lvl2pPr marL="742517" indent="-285584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2pPr>
            <a:lvl3pPr marL="1142334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3pPr>
            <a:lvl4pPr marL="1599267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4pPr>
            <a:lvl5pPr marL="2056203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5pPr>
            <a:lvl6pPr marL="2513136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6pPr>
            <a:lvl7pPr marL="2970069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7pPr>
            <a:lvl8pPr marL="3427003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8pPr>
            <a:lvl9pPr marL="3883936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9pPr>
          </a:lstStyle>
          <a:p>
            <a:pPr algn="l"/>
            <a:r>
              <a:rPr lang="en-US" altLang="en-US" sz="1000" dirty="0" smtClean="0">
                <a:latin typeface="Times New Roman" panose="02020603050405020304" pitchFamily="18" charset="0"/>
              </a:rPr>
              <a:t>© 2019 RAL Space </a:t>
            </a:r>
            <a:endParaRPr lang="en-US" altLang="en-US" sz="1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43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LOFAR Analyses (4)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600FA-6DE6-4B83-84D2-3DF8FC41D849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0960" y="801027"/>
            <a:ext cx="8989734" cy="71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18" tIns="45607" rIns="91218" bIns="4560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5pPr>
            <a:lvl6pPr marL="502899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6pPr>
            <a:lvl7pPr marL="1005801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7pPr>
            <a:lvl8pPr marL="1508701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8pPr>
            <a:lvl9pPr marL="2011607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defTabSz="829286"/>
            <a:r>
              <a:rPr lang="en-GB" sz="3627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LOFAR Observations of IPS 31 May 2013 </a:t>
            </a:r>
            <a:r>
              <a:rPr lang="en-GB" sz="3627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GB" sz="3627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3942936" y="-12874"/>
            <a:ext cx="1225782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Times New Roman" panose="02020603050405020304" pitchFamily="18" charset="0"/>
              </a:defRPr>
            </a:lvl1pPr>
            <a:lvl2pPr marL="742517" indent="-285584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2pPr>
            <a:lvl3pPr marL="1142334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3pPr>
            <a:lvl4pPr marL="1599267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4pPr>
            <a:lvl5pPr marL="2056203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5pPr>
            <a:lvl6pPr marL="2513136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6pPr>
            <a:lvl7pPr marL="2970069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7pPr>
            <a:lvl8pPr marL="3427003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8pPr>
            <a:lvl9pPr marL="3883936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9pPr>
          </a:lstStyle>
          <a:p>
            <a:pPr algn="l"/>
            <a:r>
              <a:rPr lang="en-US" altLang="en-US" sz="1000" dirty="0" smtClean="0">
                <a:latin typeface="Times New Roman" panose="02020603050405020304" pitchFamily="18" charset="0"/>
              </a:rPr>
              <a:t>© 2019 RAL Space </a:t>
            </a:r>
            <a:endParaRPr lang="en-US" altLang="en-US" sz="1000" dirty="0">
              <a:latin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963" y="1488240"/>
            <a:ext cx="6503437" cy="536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8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LOFAR Analyses (5)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600FA-6DE6-4B83-84D2-3DF8FC41D849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0960" y="801027"/>
            <a:ext cx="8989734" cy="71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18" tIns="45607" rIns="91218" bIns="4560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5pPr>
            <a:lvl6pPr marL="502899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6pPr>
            <a:lvl7pPr marL="1005801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7pPr>
            <a:lvl8pPr marL="1508701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8pPr>
            <a:lvl9pPr marL="2011607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defTabSz="829286"/>
            <a:r>
              <a:rPr lang="en-GB" sz="3627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LOFAR Observations of IPS on 03 June 2013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3942936" y="-12874"/>
            <a:ext cx="1225782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Times New Roman" panose="02020603050405020304" pitchFamily="18" charset="0"/>
              </a:defRPr>
            </a:lvl1pPr>
            <a:lvl2pPr marL="742517" indent="-285584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2pPr>
            <a:lvl3pPr marL="1142334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3pPr>
            <a:lvl4pPr marL="1599267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4pPr>
            <a:lvl5pPr marL="2056203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5pPr>
            <a:lvl6pPr marL="2513136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6pPr>
            <a:lvl7pPr marL="2970069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7pPr>
            <a:lvl8pPr marL="3427003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8pPr>
            <a:lvl9pPr marL="3883936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9pPr>
          </a:lstStyle>
          <a:p>
            <a:pPr algn="l"/>
            <a:r>
              <a:rPr lang="en-US" altLang="en-US" sz="1000" dirty="0" smtClean="0">
                <a:latin typeface="Times New Roman" panose="02020603050405020304" pitchFamily="18" charset="0"/>
              </a:rPr>
              <a:t>© 2019 RAL Space </a:t>
            </a:r>
            <a:endParaRPr lang="en-US" altLang="en-US" sz="1000" dirty="0">
              <a:latin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304" y="1406820"/>
            <a:ext cx="7035282" cy="545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8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LOFAR Analyses (6)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600FA-6DE6-4B83-84D2-3DF8FC41D849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0960" y="801027"/>
            <a:ext cx="8989734" cy="71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18" tIns="45607" rIns="91218" bIns="4560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5pPr>
            <a:lvl6pPr marL="502899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6pPr>
            <a:lvl7pPr marL="1005801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7pPr>
            <a:lvl8pPr marL="1508701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8pPr>
            <a:lvl9pPr marL="2011607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defTabSz="829286"/>
            <a:r>
              <a:rPr lang="en-GB" sz="3627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 CME Identification…</a:t>
            </a:r>
            <a:endParaRPr lang="en-GB" sz="3627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t="8922"/>
          <a:stretch/>
        </p:blipFill>
        <p:spPr>
          <a:xfrm>
            <a:off x="886408" y="1416403"/>
            <a:ext cx="7371184" cy="5038313"/>
          </a:xfrm>
          <a:prstGeom prst="rect">
            <a:avLst/>
          </a:prstGeom>
        </p:spPr>
      </p:pic>
      <p:pic>
        <p:nvPicPr>
          <p:cNvPr id="14" name="20130603_hi2a_11_25_m5_stardiff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42997" y="3295694"/>
            <a:ext cx="2888719" cy="3159022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/>
        </p:nvSpPr>
        <p:spPr>
          <a:xfrm>
            <a:off x="3942936" y="-12874"/>
            <a:ext cx="1225782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Times New Roman" panose="02020603050405020304" pitchFamily="18" charset="0"/>
              </a:defRPr>
            </a:lvl1pPr>
            <a:lvl2pPr marL="742517" indent="-285584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2pPr>
            <a:lvl3pPr marL="1142334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3pPr>
            <a:lvl4pPr marL="1599267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4pPr>
            <a:lvl5pPr marL="2056203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5pPr>
            <a:lvl6pPr marL="2513136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6pPr>
            <a:lvl7pPr marL="2970069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7pPr>
            <a:lvl8pPr marL="3427003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8pPr>
            <a:lvl9pPr marL="3883936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9pPr>
          </a:lstStyle>
          <a:p>
            <a:pPr algn="l"/>
            <a:r>
              <a:rPr lang="en-US" altLang="en-US" sz="1000" dirty="0" smtClean="0">
                <a:latin typeface="Times New Roman" panose="02020603050405020304" pitchFamily="18" charset="0"/>
              </a:rPr>
              <a:t>© 2019 RAL Space </a:t>
            </a:r>
            <a:endParaRPr lang="en-US" altLang="en-US" sz="1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2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LOFAR Analyses (7)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600FA-6DE6-4B83-84D2-3DF8FC41D849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0960" y="801027"/>
            <a:ext cx="8989734" cy="71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18" tIns="45607" rIns="91218" bIns="4560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5pPr>
            <a:lvl6pPr marL="502899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6pPr>
            <a:lvl7pPr marL="1005801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7pPr>
            <a:lvl8pPr marL="1508701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8pPr>
            <a:lvl9pPr marL="2011607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defTabSz="829286"/>
            <a:r>
              <a:rPr lang="en-GB" sz="3627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with EISCAT UHF…</a:t>
            </a:r>
            <a:endParaRPr lang="en-GB" sz="3627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3942936" y="-12874"/>
            <a:ext cx="1225782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Times New Roman" panose="02020603050405020304" pitchFamily="18" charset="0"/>
              </a:defRPr>
            </a:lvl1pPr>
            <a:lvl2pPr marL="742517" indent="-285584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2pPr>
            <a:lvl3pPr marL="1142334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3pPr>
            <a:lvl4pPr marL="1599267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4pPr>
            <a:lvl5pPr marL="2056203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5pPr>
            <a:lvl6pPr marL="2513136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6pPr>
            <a:lvl7pPr marL="2970069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7pPr>
            <a:lvl8pPr marL="3427003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8pPr>
            <a:lvl9pPr marL="3883936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9pPr>
          </a:lstStyle>
          <a:p>
            <a:pPr algn="l"/>
            <a:r>
              <a:rPr lang="en-US" altLang="en-US" sz="1000" dirty="0" smtClean="0">
                <a:latin typeface="Times New Roman" panose="02020603050405020304" pitchFamily="18" charset="0"/>
              </a:rPr>
              <a:t>© 2019 RAL Space </a:t>
            </a:r>
            <a:endParaRPr lang="en-US" altLang="en-US" sz="1000" dirty="0">
              <a:latin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077" y="1403976"/>
            <a:ext cx="7368993" cy="545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4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0" y="1443826"/>
            <a:ext cx="5830530" cy="4162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LOFAR Analyses (8)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600FA-6DE6-4B83-84D2-3DF8FC41D849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2717" y="5535562"/>
            <a:ext cx="8641901" cy="1322438"/>
          </a:xfrm>
          <a:prstGeom prst="rect">
            <a:avLst/>
          </a:prstGeom>
        </p:spPr>
        <p:txBody>
          <a:bodyPr/>
          <a:lstStyle>
            <a:lvl1pPr marL="342891" indent="-342891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32" indent="-28574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257269" indent="-342891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114498" indent="-28574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en-US" sz="2086" dirty="0" smtClean="0"/>
              <a:t>During October 2016 we had a unique opportunity to observe IPS for an ~entire month with LOFAR making this a very-rich data set where we have only started to scratch the surface with the analyses…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52718" y="801027"/>
            <a:ext cx="8641900" cy="71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18" tIns="45607" rIns="91218" bIns="4560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5pPr>
            <a:lvl6pPr marL="502899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6pPr>
            <a:lvl7pPr marL="1005801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7pPr>
            <a:lvl8pPr marL="1508701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8pPr>
            <a:lvl9pPr marL="2011607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defTabSz="829286"/>
            <a:r>
              <a:rPr lang="en-GB" sz="3627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LOFAR WIPSS Campaign October 2016 (1)</a:t>
            </a:r>
            <a:endParaRPr lang="en-GB" sz="3627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3959109" y="6378257"/>
            <a:ext cx="1225782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Times New Roman" panose="02020603050405020304" pitchFamily="18" charset="0"/>
              </a:defRPr>
            </a:lvl1pPr>
            <a:lvl2pPr marL="742517" indent="-285584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2pPr>
            <a:lvl3pPr marL="1142334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3pPr>
            <a:lvl4pPr marL="1599267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4pPr>
            <a:lvl5pPr marL="2056203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5pPr>
            <a:lvl6pPr marL="2513136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6pPr>
            <a:lvl7pPr marL="2970069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7pPr>
            <a:lvl8pPr marL="3427003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8pPr>
            <a:lvl9pPr marL="3883936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9pPr>
          </a:lstStyle>
          <a:p>
            <a:pPr algn="l"/>
            <a:r>
              <a:rPr lang="en-US" altLang="en-US" sz="1000" dirty="0" smtClean="0">
                <a:latin typeface="Times New Roman" panose="02020603050405020304" pitchFamily="18" charset="0"/>
              </a:rPr>
              <a:t>© 2019 RAL Space </a:t>
            </a:r>
            <a:endParaRPr lang="en-US" altLang="en-US" sz="1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600FA-6DE6-4B83-84D2-3DF8FC41D849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00" y="4111560"/>
            <a:ext cx="3045600" cy="27410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1560"/>
            <a:ext cx="3045600" cy="27410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00" y="1370520"/>
            <a:ext cx="3045600" cy="27410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600" y="1370520"/>
            <a:ext cx="3045600" cy="27410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0520"/>
            <a:ext cx="3045600" cy="2741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LOFAR Analyses (9)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52718" y="801027"/>
            <a:ext cx="8641900" cy="71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18" tIns="45607" rIns="91218" bIns="4560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5pPr>
            <a:lvl6pPr marL="502899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6pPr>
            <a:lvl7pPr marL="1005801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7pPr>
            <a:lvl8pPr marL="1508701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8pPr>
            <a:lvl9pPr marL="2011607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defTabSz="829286"/>
            <a:r>
              <a:rPr lang="en-GB" sz="3627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LOFAR WIPSS Campaign October 2016 (2)</a:t>
            </a:r>
            <a:endParaRPr lang="en-GB" sz="3627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Date Placeholder 3"/>
          <p:cNvSpPr txBox="1">
            <a:spLocks/>
          </p:cNvSpPr>
          <p:nvPr/>
        </p:nvSpPr>
        <p:spPr>
          <a:xfrm>
            <a:off x="3942936" y="-12874"/>
            <a:ext cx="1225782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Times New Roman" panose="02020603050405020304" pitchFamily="18" charset="0"/>
              </a:defRPr>
            </a:lvl1pPr>
            <a:lvl2pPr marL="742517" indent="-285584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2pPr>
            <a:lvl3pPr marL="1142334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3pPr>
            <a:lvl4pPr marL="1599267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4pPr>
            <a:lvl5pPr marL="2056203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5pPr>
            <a:lvl6pPr marL="2513136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6pPr>
            <a:lvl7pPr marL="2970069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7pPr>
            <a:lvl8pPr marL="3427003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8pPr>
            <a:lvl9pPr marL="3883936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9pPr>
          </a:lstStyle>
          <a:p>
            <a:pPr algn="l"/>
            <a:r>
              <a:rPr lang="en-US" altLang="en-US" sz="1000" dirty="0" smtClean="0">
                <a:latin typeface="Times New Roman" panose="02020603050405020304" pitchFamily="18" charset="0"/>
              </a:rPr>
              <a:t>© 2019 RAL Space </a:t>
            </a:r>
            <a:endParaRPr lang="en-US" altLang="en-US" sz="1000" dirty="0">
              <a:latin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600" y="4116960"/>
            <a:ext cx="3045600" cy="274104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611818" y="3467929"/>
            <a:ext cx="188801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GB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October 2016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3C287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63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" y="169689"/>
            <a:ext cx="4492379" cy="506546"/>
          </a:xfrm>
        </p:spPr>
        <p:txBody>
          <a:bodyPr/>
          <a:lstStyle/>
          <a:p>
            <a:r>
              <a:rPr lang="en-GB" dirty="0" smtClean="0"/>
              <a:t>LOFAR Analyses (10)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600FA-6DE6-4B83-84D2-3DF8FC41D849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3942936" y="-12874"/>
            <a:ext cx="1225782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Times New Roman" panose="02020603050405020304" pitchFamily="18" charset="0"/>
              </a:defRPr>
            </a:lvl1pPr>
            <a:lvl2pPr marL="742517" indent="-285584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2pPr>
            <a:lvl3pPr marL="1142334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3pPr>
            <a:lvl4pPr marL="1599267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4pPr>
            <a:lvl5pPr marL="2056203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5pPr>
            <a:lvl6pPr marL="2513136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6pPr>
            <a:lvl7pPr marL="2970069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7pPr>
            <a:lvl8pPr marL="3427003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8pPr>
            <a:lvl9pPr marL="3883936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9pPr>
          </a:lstStyle>
          <a:p>
            <a:pPr algn="l"/>
            <a:r>
              <a:rPr lang="en-US" altLang="en-US" sz="1000" dirty="0" smtClean="0">
                <a:latin typeface="Times New Roman" panose="02020603050405020304" pitchFamily="18" charset="0"/>
              </a:rPr>
              <a:t>© 2019 RAL Space </a:t>
            </a:r>
            <a:endParaRPr lang="en-US" altLang="en-US" sz="1000" dirty="0">
              <a:latin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539" y="4116960"/>
            <a:ext cx="3045600" cy="27410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" y="4116960"/>
            <a:ext cx="3045600" cy="2741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400" y="1375920"/>
            <a:ext cx="3045600" cy="2741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800" y="1375920"/>
            <a:ext cx="3045600" cy="2741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" y="1375920"/>
            <a:ext cx="3045600" cy="27410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400" y="4116960"/>
            <a:ext cx="3045600" cy="274104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568751" y="4357396"/>
            <a:ext cx="727788" cy="1184988"/>
          </a:xfrm>
          <a:prstGeom prst="ellipse">
            <a:avLst/>
          </a:prstGeom>
          <a:noFill/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611818" y="3467929"/>
            <a:ext cx="188801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GB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October 2016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3C287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52718" y="801027"/>
            <a:ext cx="8641900" cy="71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18" tIns="45607" rIns="91218" bIns="4560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5pPr>
            <a:lvl6pPr marL="502899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6pPr>
            <a:lvl7pPr marL="1005801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7pPr>
            <a:lvl8pPr marL="1508701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8pPr>
            <a:lvl9pPr marL="2011607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defTabSz="829286"/>
            <a:r>
              <a:rPr lang="en-GB" sz="3627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LOFAR WIPSS Campaign October 2016 (3)</a:t>
            </a:r>
            <a:endParaRPr lang="en-GB" sz="3627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18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717" y="1467196"/>
            <a:ext cx="8641901" cy="5390804"/>
          </a:xfrm>
        </p:spPr>
        <p:txBody>
          <a:bodyPr/>
          <a:lstStyle/>
          <a:p>
            <a:pPr algn="just" eaLnBrk="1" hangingPunct="1"/>
            <a:endParaRPr lang="en-US" altLang="en-US" sz="2086" dirty="0" smtClean="0"/>
          </a:p>
          <a:p>
            <a:pPr algn="just" eaLnBrk="1" hangingPunct="1"/>
            <a:r>
              <a:rPr lang="en-US" altLang="en-US" sz="2086" dirty="0" smtClean="0"/>
              <a:t>Alessandra A. Pacini (Arecibo Observatory)</a:t>
            </a:r>
          </a:p>
          <a:p>
            <a:pPr algn="just" eaLnBrk="1" hangingPunct="1"/>
            <a:r>
              <a:rPr lang="en-US" altLang="en-US" sz="2086" dirty="0" smtClean="0"/>
              <a:t>Bernard </a:t>
            </a:r>
            <a:r>
              <a:rPr lang="en-US" altLang="en-US" sz="2086" dirty="0"/>
              <a:t>V. Jackson and Hsiu-Shan Yu (CASS-UCSD – USA)</a:t>
            </a:r>
          </a:p>
          <a:p>
            <a:pPr algn="just" eaLnBrk="1" hangingPunct="1"/>
            <a:r>
              <a:rPr lang="en-US" altLang="en-US" sz="2086" dirty="0" smtClean="0"/>
              <a:t>Munetoshi </a:t>
            </a:r>
            <a:r>
              <a:rPr lang="en-US" altLang="en-US" sz="2086" dirty="0"/>
              <a:t>Tokumaru </a:t>
            </a:r>
            <a:r>
              <a:rPr lang="en-US" altLang="en-US" sz="2086" i="1" dirty="0"/>
              <a:t>et al</a:t>
            </a:r>
            <a:r>
              <a:rPr lang="en-US" altLang="en-US" sz="2086" dirty="0"/>
              <a:t>. (ISEE, Nagoya University – Japan)</a:t>
            </a:r>
          </a:p>
          <a:p>
            <a:pPr algn="just" eaLnBrk="1" hangingPunct="1"/>
            <a:r>
              <a:rPr lang="en-US" altLang="en-US" sz="2086" dirty="0" smtClean="0"/>
              <a:t>J. Americo Gonzalez-Esparza </a:t>
            </a:r>
            <a:r>
              <a:rPr lang="en-US" altLang="en-US" sz="2086" i="1" dirty="0" smtClean="0"/>
              <a:t>et al</a:t>
            </a:r>
            <a:r>
              <a:rPr lang="en-US" altLang="en-US" sz="2086" dirty="0" smtClean="0"/>
              <a:t>. (UNAM-SCiESMEX – Mexico)</a:t>
            </a:r>
          </a:p>
          <a:p>
            <a:pPr algn="just" eaLnBrk="1" hangingPunct="1"/>
            <a:r>
              <a:rPr lang="en-US" altLang="en-US" sz="2086" dirty="0" smtClean="0"/>
              <a:t>Igor Chashey and Sergei Tyul’Bashev (Lebedev Physical Institute – Russia)</a:t>
            </a:r>
          </a:p>
          <a:p>
            <a:pPr algn="just" eaLnBrk="1" hangingPunct="1"/>
            <a:r>
              <a:rPr lang="en-US" altLang="en-US" sz="2086" dirty="0" smtClean="0"/>
              <a:t>Elizabeth </a:t>
            </a:r>
            <a:r>
              <a:rPr lang="en-US" altLang="en-US" sz="2086" dirty="0"/>
              <a:t>A. Jensen (PSI – USA)</a:t>
            </a:r>
          </a:p>
          <a:p>
            <a:pPr algn="just" eaLnBrk="1" hangingPunct="1"/>
            <a:r>
              <a:rPr lang="en-US" altLang="en-US" sz="2086" dirty="0"/>
              <a:t>Dusan Odstrcil (NASA/GMU – USA)</a:t>
            </a:r>
          </a:p>
          <a:p>
            <a:pPr algn="just" eaLnBrk="1" hangingPunct="1"/>
            <a:r>
              <a:rPr lang="en-US" altLang="en-US" sz="2086" dirty="0" smtClean="0"/>
              <a:t>P</a:t>
            </a:r>
            <a:r>
              <a:rPr lang="en-US" altLang="en-US" sz="2086" dirty="0"/>
              <a:t>. K. Manoharan (Ooty-TIFR – India</a:t>
            </a:r>
            <a:r>
              <a:rPr lang="en-US" altLang="en-US" sz="2086" dirty="0" smtClean="0"/>
              <a:t>)</a:t>
            </a:r>
          </a:p>
          <a:p>
            <a:pPr algn="just" eaLnBrk="1" hangingPunct="1"/>
            <a:r>
              <a:rPr lang="en-US" altLang="en-US" sz="2086" dirty="0" smtClean="0"/>
              <a:t>Caterina Tiburzi (Bielefeld University – Germany)</a:t>
            </a:r>
          </a:p>
          <a:p>
            <a:pPr algn="just" eaLnBrk="1" hangingPunct="1"/>
            <a:r>
              <a:rPr lang="en-US" altLang="en-US" sz="2086" dirty="0" smtClean="0"/>
              <a:t>John Morgan and Charlotte S. Sobey (Curtin University – Australia)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8283" y="801027"/>
            <a:ext cx="7770768" cy="71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18" tIns="45607" rIns="91218" bIns="4560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5pPr>
            <a:lvl6pPr marL="502899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6pPr>
            <a:lvl7pPr marL="1005801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7pPr>
            <a:lvl8pPr marL="1508701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8pPr>
            <a:lvl9pPr marL="2011607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defTabSz="829286"/>
            <a:r>
              <a:rPr lang="en-GB" sz="3627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Acknowledgements</a:t>
            </a: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3959109" y="6378257"/>
            <a:ext cx="1225782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Times New Roman" panose="02020603050405020304" pitchFamily="18" charset="0"/>
              </a:defRPr>
            </a:lvl1pPr>
            <a:lvl2pPr marL="742517" indent="-285584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2pPr>
            <a:lvl3pPr marL="1142334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3pPr>
            <a:lvl4pPr marL="1599267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4pPr>
            <a:lvl5pPr marL="2056203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5pPr>
            <a:lvl6pPr marL="2513136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6pPr>
            <a:lvl7pPr marL="2970069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7pPr>
            <a:lvl8pPr marL="3427003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8pPr>
            <a:lvl9pPr marL="3883936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9pPr>
          </a:lstStyle>
          <a:p>
            <a:pPr algn="l"/>
            <a:r>
              <a:rPr lang="en-US" altLang="en-US" sz="1000" dirty="0" smtClean="0">
                <a:latin typeface="Times New Roman" panose="02020603050405020304" pitchFamily="18" charset="0"/>
              </a:rPr>
              <a:t>© 2019 RAL Space </a:t>
            </a:r>
            <a:endParaRPr lang="en-US" altLang="en-US" sz="1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82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3" r="4592" b="8697"/>
          <a:stretch/>
        </p:blipFill>
        <p:spPr>
          <a:xfrm>
            <a:off x="209939" y="1384365"/>
            <a:ext cx="8724122" cy="533711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600FA-6DE6-4B83-84D2-3DF8FC41D849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" y="169689"/>
            <a:ext cx="4492379" cy="506546"/>
          </a:xfrm>
        </p:spPr>
        <p:txBody>
          <a:bodyPr/>
          <a:lstStyle/>
          <a:p>
            <a:r>
              <a:rPr lang="en-GB" dirty="0" smtClean="0"/>
              <a:t>LOFAR Analyses (11)</a:t>
            </a:r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52718" y="801027"/>
            <a:ext cx="8641900" cy="71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18" tIns="45607" rIns="91218" bIns="4560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5pPr>
            <a:lvl6pPr marL="502899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6pPr>
            <a:lvl7pPr marL="1005801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7pPr>
            <a:lvl8pPr marL="1508701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8pPr>
            <a:lvl9pPr marL="2011607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defTabSz="829286"/>
            <a:r>
              <a:rPr lang="en-GB" sz="3627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LOFAR WIPSS Campaign October 2016 (4)</a:t>
            </a:r>
            <a:endParaRPr lang="en-GB" sz="3627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ate Placeholder 3"/>
          <p:cNvSpPr txBox="1">
            <a:spLocks/>
          </p:cNvSpPr>
          <p:nvPr/>
        </p:nvSpPr>
        <p:spPr>
          <a:xfrm>
            <a:off x="3942936" y="-12874"/>
            <a:ext cx="1225782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Times New Roman" panose="02020603050405020304" pitchFamily="18" charset="0"/>
              </a:defRPr>
            </a:lvl1pPr>
            <a:lvl2pPr marL="742517" indent="-285584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2pPr>
            <a:lvl3pPr marL="1142334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3pPr>
            <a:lvl4pPr marL="1599267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4pPr>
            <a:lvl5pPr marL="2056203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5pPr>
            <a:lvl6pPr marL="2513136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6pPr>
            <a:lvl7pPr marL="2970069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7pPr>
            <a:lvl8pPr marL="3427003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8pPr>
            <a:lvl9pPr marL="3883936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9pPr>
          </a:lstStyle>
          <a:p>
            <a:pPr algn="l"/>
            <a:r>
              <a:rPr lang="en-US" altLang="en-US" sz="1000" dirty="0" smtClean="0">
                <a:latin typeface="Times New Roman" panose="02020603050405020304" pitchFamily="18" charset="0"/>
              </a:rPr>
              <a:t>© 2019 RAL Space </a:t>
            </a:r>
            <a:endParaRPr lang="en-US" altLang="en-US" sz="1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54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600FA-6DE6-4B83-84D2-3DF8FC41D849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2717" y="5999584"/>
            <a:ext cx="8641901" cy="858416"/>
          </a:xfrm>
          <a:prstGeom prst="rect">
            <a:avLst/>
          </a:prstGeom>
        </p:spPr>
        <p:txBody>
          <a:bodyPr/>
          <a:lstStyle>
            <a:lvl1pPr marL="342891" indent="-342891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32" indent="-28574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257269" indent="-342891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114498" indent="-28574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en-US" sz="2086" dirty="0"/>
              <a:t>On the left is a box plot of all the Alpha-Value fits for October 2016…</a:t>
            </a:r>
          </a:p>
          <a:p>
            <a:pPr algn="just"/>
            <a:r>
              <a:rPr lang="en-US" altLang="en-US" sz="2086" dirty="0" smtClean="0"/>
              <a:t>On </a:t>
            </a:r>
            <a:r>
              <a:rPr lang="en-US" altLang="en-US" sz="2086" dirty="0" smtClean="0"/>
              <a:t>the </a:t>
            </a:r>
            <a:r>
              <a:rPr lang="en-US" altLang="en-US" sz="2086" dirty="0" smtClean="0"/>
              <a:t>right</a:t>
            </a:r>
            <a:r>
              <a:rPr lang="en-US" altLang="en-US" sz="2086" dirty="0" smtClean="0"/>
              <a:t> </a:t>
            </a:r>
            <a:r>
              <a:rPr lang="en-US" altLang="en-US" sz="2086" dirty="0" smtClean="0"/>
              <a:t>is a box plot of all the Axial-Ratio fits for October 2016</a:t>
            </a:r>
            <a:r>
              <a:rPr lang="en-US" altLang="en-US" sz="2086" dirty="0" smtClean="0"/>
              <a:t>…</a:t>
            </a:r>
            <a:endParaRPr lang="en-US" altLang="en-US" sz="2086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" y="169689"/>
            <a:ext cx="4492379" cy="506546"/>
          </a:xfrm>
        </p:spPr>
        <p:txBody>
          <a:bodyPr/>
          <a:lstStyle/>
          <a:p>
            <a:r>
              <a:rPr lang="en-GB" dirty="0" smtClean="0"/>
              <a:t>LOFAR Analyses (12)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1394901"/>
            <a:ext cx="9125339" cy="4438151"/>
            <a:chOff x="0" y="1394901"/>
            <a:chExt cx="9125339" cy="443815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4" t="2401" r="21092" b="7122"/>
            <a:stretch/>
          </p:blipFill>
          <p:spPr>
            <a:xfrm>
              <a:off x="4553339" y="1394901"/>
              <a:ext cx="4572000" cy="4438151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5" t="2535" r="20962" b="6269"/>
            <a:stretch/>
          </p:blipFill>
          <p:spPr>
            <a:xfrm>
              <a:off x="0" y="1394901"/>
              <a:ext cx="4572000" cy="438552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539551" y="1394901"/>
              <a:ext cx="6176865" cy="2939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 bwMode="auto">
          <a:xfrm>
            <a:off x="252718" y="801027"/>
            <a:ext cx="8641900" cy="71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18" tIns="45607" rIns="91218" bIns="4560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5pPr>
            <a:lvl6pPr marL="502899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6pPr>
            <a:lvl7pPr marL="1005801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7pPr>
            <a:lvl8pPr marL="1508701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8pPr>
            <a:lvl9pPr marL="2011607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defTabSz="829286"/>
            <a:r>
              <a:rPr lang="en-GB" sz="3627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LOFAR WIPSS Campaign October 2016 (5)</a:t>
            </a:r>
            <a:endParaRPr lang="en-GB" sz="3627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3942936" y="-12874"/>
            <a:ext cx="1225782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Times New Roman" panose="02020603050405020304" pitchFamily="18" charset="0"/>
              </a:defRPr>
            </a:lvl1pPr>
            <a:lvl2pPr marL="742517" indent="-285584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2pPr>
            <a:lvl3pPr marL="1142334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3pPr>
            <a:lvl4pPr marL="1599267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4pPr>
            <a:lvl5pPr marL="2056203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5pPr>
            <a:lvl6pPr marL="2513136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6pPr>
            <a:lvl7pPr marL="2970069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7pPr>
            <a:lvl8pPr marL="3427003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8pPr>
            <a:lvl9pPr marL="3883936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9pPr>
          </a:lstStyle>
          <a:p>
            <a:pPr algn="l"/>
            <a:r>
              <a:rPr lang="en-US" altLang="en-US" sz="1000" dirty="0" smtClean="0">
                <a:latin typeface="Times New Roman" panose="02020603050405020304" pitchFamily="18" charset="0"/>
              </a:rPr>
              <a:t>© 2019 RAL Space </a:t>
            </a:r>
            <a:endParaRPr lang="en-US" altLang="en-US" sz="1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17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Arecibo Analyses (1)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600FA-6DE6-4B83-84D2-3DF8FC41D849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2717" y="5194800"/>
            <a:ext cx="8641901" cy="1663200"/>
          </a:xfrm>
          <a:prstGeom prst="rect">
            <a:avLst/>
          </a:prstGeom>
        </p:spPr>
        <p:txBody>
          <a:bodyPr/>
          <a:lstStyle>
            <a:lvl1pPr marL="342891" indent="-342891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32" indent="-28574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257269" indent="-342891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114498" indent="-28574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en-US" sz="2086" dirty="0" smtClean="0"/>
              <a:t>Spectra and model fits to observations of source B1005+077 in </a:t>
            </a:r>
            <a:r>
              <a:rPr lang="en-GB" altLang="en-US" sz="2086" dirty="0" smtClean="0"/>
              <a:t>polarisation</a:t>
            </a:r>
            <a:r>
              <a:rPr lang="en-US" altLang="en-US" sz="2086" dirty="0" smtClean="0"/>
              <a:t> A (left) and </a:t>
            </a:r>
            <a:r>
              <a:rPr lang="en-GB" altLang="en-US" sz="2086" dirty="0" smtClean="0"/>
              <a:t>polarisation</a:t>
            </a:r>
            <a:r>
              <a:rPr lang="en-US" altLang="en-US" sz="2086" dirty="0" smtClean="0"/>
              <a:t> B (right) providing near-identical fit parameters.</a:t>
            </a:r>
          </a:p>
          <a:p>
            <a:pPr algn="just"/>
            <a:r>
              <a:rPr lang="en-US" altLang="en-US" sz="2086" dirty="0" smtClean="0"/>
              <a:t>Initial single-site fits to spectra from Arecibo observations of IPS – the first in recent years…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184891" y="6429437"/>
            <a:ext cx="3087304" cy="34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18" tIns="45607" rIns="91218" bIns="4560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5pPr>
            <a:lvl6pPr marL="502899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6pPr>
            <a:lvl7pPr marL="1005801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7pPr>
            <a:lvl8pPr marL="1508701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8pPr>
            <a:lvl9pPr marL="2011607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defTabSz="829286"/>
            <a:r>
              <a:rPr lang="en-GB" sz="1600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Courtesy of A.A. Pacini </a:t>
            </a:r>
            <a:r>
              <a:rPr lang="en-GB" sz="1600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GB" sz="1600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600" kern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3959109" y="6378257"/>
            <a:ext cx="1225782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Times New Roman" panose="02020603050405020304" pitchFamily="18" charset="0"/>
              </a:defRPr>
            </a:lvl1pPr>
            <a:lvl2pPr marL="742517" indent="-285584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2pPr>
            <a:lvl3pPr marL="1142334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3pPr>
            <a:lvl4pPr marL="1599267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4pPr>
            <a:lvl5pPr marL="2056203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5pPr>
            <a:lvl6pPr marL="2513136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6pPr>
            <a:lvl7pPr marL="2970069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7pPr>
            <a:lvl8pPr marL="3427003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8pPr>
            <a:lvl9pPr marL="3883936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9pPr>
          </a:lstStyle>
          <a:p>
            <a:pPr algn="l"/>
            <a:r>
              <a:rPr lang="en-US" altLang="en-US" sz="1000" dirty="0" smtClean="0">
                <a:latin typeface="Times New Roman" panose="02020603050405020304" pitchFamily="18" charset="0"/>
              </a:rPr>
              <a:t>© 2019 RAL Space </a:t>
            </a:r>
            <a:endParaRPr lang="en-US" altLang="en-US" sz="1000" dirty="0"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80000"/>
            <a:ext cx="4572000" cy="411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0"/>
            <a:ext cx="4572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Arecibo Analyses (2)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600FA-6DE6-4B83-84D2-3DF8FC41D849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7754360" y="6510310"/>
            <a:ext cx="1225782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Times New Roman" panose="02020603050405020304" pitchFamily="18" charset="0"/>
              </a:defRPr>
            </a:lvl1pPr>
            <a:lvl2pPr marL="742517" indent="-285584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2pPr>
            <a:lvl3pPr marL="1142334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3pPr>
            <a:lvl4pPr marL="1599267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4pPr>
            <a:lvl5pPr marL="2056203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5pPr>
            <a:lvl6pPr marL="2513136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6pPr>
            <a:lvl7pPr marL="2970069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7pPr>
            <a:lvl8pPr marL="3427003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8pPr>
            <a:lvl9pPr marL="3883936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9pPr>
          </a:lstStyle>
          <a:p>
            <a:pPr algn="l"/>
            <a:r>
              <a:rPr lang="en-US" altLang="en-US" sz="1000" dirty="0" smtClean="0">
                <a:latin typeface="Times New Roman" panose="02020603050405020304" pitchFamily="18" charset="0"/>
              </a:rPr>
              <a:t>© 2019 RAL Space </a:t>
            </a:r>
            <a:endParaRPr lang="en-US" altLang="en-US" sz="1000" dirty="0">
              <a:latin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52717" y="5212236"/>
            <a:ext cx="8641901" cy="1645763"/>
          </a:xfrm>
          <a:prstGeom prst="rect">
            <a:avLst/>
          </a:prstGeom>
        </p:spPr>
        <p:txBody>
          <a:bodyPr/>
          <a:lstStyle>
            <a:lvl1pPr marL="342891" indent="-342891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32" indent="-28574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257269" indent="-342891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114498" indent="-28574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en-US" sz="2086" dirty="0" smtClean="0"/>
              <a:t>Spectra and model fits to observations of source B1005+077 in </a:t>
            </a:r>
            <a:r>
              <a:rPr lang="en-GB" altLang="en-US" sz="2086" dirty="0" smtClean="0"/>
              <a:t>polarisation</a:t>
            </a:r>
            <a:r>
              <a:rPr lang="en-US" altLang="en-US" sz="2086" dirty="0" smtClean="0"/>
              <a:t> A </a:t>
            </a:r>
            <a:r>
              <a:rPr lang="en-GB" altLang="en-US" sz="2086" dirty="0" smtClean="0"/>
              <a:t>with increasing observing frequency from 1,125MHz (top left) to 1,715MHz (bottom right)</a:t>
            </a:r>
            <a:r>
              <a:rPr lang="en-US" altLang="en-US" sz="2086" dirty="0" smtClean="0"/>
              <a:t>.</a:t>
            </a:r>
          </a:p>
          <a:p>
            <a:pPr algn="just"/>
            <a:r>
              <a:rPr lang="en-US" altLang="en-US" sz="2086" dirty="0" smtClean="0"/>
              <a:t>Spectra all look very similar, but the parameters derived vary with observing frequency for a fixed source size…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137400"/>
            <a:ext cx="2286000" cy="2057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0"/>
            <a:ext cx="2286000" cy="2057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80000"/>
            <a:ext cx="2286000" cy="2057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80000"/>
            <a:ext cx="2286000" cy="2057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080000"/>
            <a:ext cx="2286000" cy="2057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1814"/>
            <a:ext cx="2286000" cy="2057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146118"/>
            <a:ext cx="2286000" cy="2057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37400"/>
            <a:ext cx="2286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0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8" t="7047" b="12712"/>
          <a:stretch/>
        </p:blipFill>
        <p:spPr>
          <a:xfrm>
            <a:off x="821414" y="908905"/>
            <a:ext cx="7501171" cy="5534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Arecibo Analyses (3)</a:t>
            </a:r>
            <a:endParaRPr lang="en-GB" dirty="0"/>
          </a:p>
        </p:txBody>
      </p:sp>
      <p:sp>
        <p:nvSpPr>
          <p:cNvPr id="14" name="Date Placeholder 3"/>
          <p:cNvSpPr txBox="1">
            <a:spLocks/>
          </p:cNvSpPr>
          <p:nvPr/>
        </p:nvSpPr>
        <p:spPr>
          <a:xfrm>
            <a:off x="3959109" y="6368425"/>
            <a:ext cx="1225782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Times New Roman" panose="02020603050405020304" pitchFamily="18" charset="0"/>
              </a:defRPr>
            </a:lvl1pPr>
            <a:lvl2pPr marL="742517" indent="-285584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2pPr>
            <a:lvl3pPr marL="1142334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3pPr>
            <a:lvl4pPr marL="1599267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4pPr>
            <a:lvl5pPr marL="2056203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5pPr>
            <a:lvl6pPr marL="2513136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6pPr>
            <a:lvl7pPr marL="2970069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7pPr>
            <a:lvl8pPr marL="3427003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8pPr>
            <a:lvl9pPr marL="3883936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9pPr>
          </a:lstStyle>
          <a:p>
            <a:pPr algn="l"/>
            <a:r>
              <a:rPr lang="en-US" altLang="en-US" sz="1000" dirty="0" smtClean="0">
                <a:latin typeface="Times New Roman" panose="02020603050405020304" pitchFamily="18" charset="0"/>
              </a:rPr>
              <a:t>© 2019 RAL Space </a:t>
            </a:r>
            <a:endParaRPr lang="en-US" altLang="en-US" sz="1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62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600FA-6DE6-4B83-84D2-3DF8FC41D84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88855" y="2918685"/>
            <a:ext cx="7770768" cy="16256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lvl="0" algn="ctr"/>
            <a:r>
              <a:rPr lang="en-GB" altLang="en-US" b="0" dirty="0" smtClean="0"/>
              <a:t>Summary</a:t>
            </a: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742377" y="771069"/>
            <a:ext cx="1392381" cy="6292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Part 3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3959109" y="6378257"/>
            <a:ext cx="1225782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Times New Roman" panose="02020603050405020304" pitchFamily="18" charset="0"/>
              </a:defRPr>
            </a:lvl1pPr>
            <a:lvl2pPr marL="742517" indent="-285584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2pPr>
            <a:lvl3pPr marL="1142334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3pPr>
            <a:lvl4pPr marL="1599267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4pPr>
            <a:lvl5pPr marL="2056203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5pPr>
            <a:lvl6pPr marL="2513136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6pPr>
            <a:lvl7pPr marL="2970069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7pPr>
            <a:lvl8pPr marL="3427003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8pPr>
            <a:lvl9pPr marL="3883936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9pPr>
          </a:lstStyle>
          <a:p>
            <a:pPr algn="l"/>
            <a:r>
              <a:rPr lang="en-US" altLang="en-US" sz="1000" dirty="0" smtClean="0">
                <a:latin typeface="Times New Roman" panose="02020603050405020304" pitchFamily="18" charset="0"/>
              </a:rPr>
              <a:t>© 2019 RAL Space </a:t>
            </a:r>
            <a:endParaRPr lang="en-US" altLang="en-US" sz="1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81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9055"/>
            <a:ext cx="9144000" cy="5742420"/>
          </a:xfrm>
        </p:spPr>
        <p:txBody>
          <a:bodyPr/>
          <a:lstStyle/>
          <a:p>
            <a:pPr algn="just"/>
            <a:r>
              <a:rPr lang="en-GB" dirty="0"/>
              <a:t>We are learning more about the fundamental parameters and how they vary across the inner heliosphere from observations of IPS.</a:t>
            </a:r>
          </a:p>
          <a:p>
            <a:pPr algn="just"/>
            <a:r>
              <a:rPr lang="en-GB" dirty="0" smtClean="0"/>
              <a:t>Single-Site analyses of both LOFAR and Arecibo data sets are yielding parameters from those data not previously obtained until now.</a:t>
            </a:r>
          </a:p>
          <a:p>
            <a:pPr algn="just"/>
            <a:r>
              <a:rPr lang="en-GB" dirty="0"/>
              <a:t>We look forward to working more on this WIPSS Campaign period for individual event cases, whole-rotation studies, and integrating further WIPSS data sets into the reconstructions and ascertaining how and where improvements are made with the use of the additional data sets</a:t>
            </a:r>
            <a:r>
              <a:rPr lang="en-GB" dirty="0" smtClean="0"/>
              <a:t>.</a:t>
            </a:r>
          </a:p>
          <a:p>
            <a:pPr algn="just"/>
            <a:r>
              <a:rPr lang="en-GB" dirty="0" smtClean="0"/>
              <a:t>We also have lots of data pertaining to the Parker Solar Probe close passes which are yet to be looked at…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600FA-6DE6-4B83-84D2-3DF8FC41D849}" type="slidenum">
              <a:rPr lang="en-GB" smtClean="0"/>
              <a:t>26</a:t>
            </a:fld>
            <a:endParaRPr lang="en-GB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3111087" y="0"/>
            <a:ext cx="1225782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Times New Roman" panose="02020603050405020304" pitchFamily="18" charset="0"/>
              </a:defRPr>
            </a:lvl1pPr>
            <a:lvl2pPr marL="742517" indent="-285584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2pPr>
            <a:lvl3pPr marL="1142334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3pPr>
            <a:lvl4pPr marL="1599267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4pPr>
            <a:lvl5pPr marL="2056203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5pPr>
            <a:lvl6pPr marL="2513136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6pPr>
            <a:lvl7pPr marL="2970069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7pPr>
            <a:lvl8pPr marL="3427003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8pPr>
            <a:lvl9pPr marL="3883936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9pPr>
          </a:lstStyle>
          <a:p>
            <a:pPr algn="l"/>
            <a:r>
              <a:rPr lang="en-US" altLang="en-US" sz="1000" dirty="0" smtClean="0">
                <a:latin typeface="Times New Roman" panose="02020603050405020304" pitchFamily="18" charset="0"/>
              </a:rPr>
              <a:t>© 2019 RAL Space </a:t>
            </a:r>
            <a:endParaRPr lang="en-US" altLang="en-US" sz="1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72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COSPAR/ILWS…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600FA-6DE6-4B83-84D2-3DF8FC41D849}" type="slidenum">
              <a:rPr lang="en-GB" smtClean="0"/>
              <a:pPr/>
              <a:t>27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8" y="964473"/>
            <a:ext cx="7515497" cy="563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3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COSPAR PSW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99896"/>
            <a:ext cx="9144000" cy="624901"/>
          </a:xfrm>
        </p:spPr>
        <p:txBody>
          <a:bodyPr/>
          <a:lstStyle/>
          <a:p>
            <a:pPr algn="just"/>
            <a:r>
              <a:rPr lang="en-GB" sz="2200" dirty="0"/>
              <a:t>Joining forces to advance </a:t>
            </a:r>
            <a:r>
              <a:rPr lang="en-GB" sz="2200" dirty="0" smtClean="0"/>
              <a:t>space-weather </a:t>
            </a:r>
            <a:r>
              <a:rPr lang="en-GB" sz="2200" dirty="0"/>
              <a:t>understanding and capabilities to alert and shield </a:t>
            </a:r>
            <a:r>
              <a:rPr lang="en-GB" sz="2200" dirty="0" smtClean="0"/>
              <a:t>society.</a:t>
            </a:r>
            <a:endParaRPr lang="en-GB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600FA-6DE6-4B83-84D2-3DF8FC41D849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950400"/>
            <a:ext cx="9144000" cy="680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lvl="0" algn="ctr">
              <a:defRPr/>
            </a:pPr>
            <a:r>
              <a:rPr lang="en-GB" sz="3400" b="0" dirty="0"/>
              <a:t>International Space Weather Action </a:t>
            </a:r>
            <a:r>
              <a:rPr lang="en-GB" sz="3400" b="0" dirty="0" smtClean="0"/>
              <a:t>Teams (ISWATs)</a:t>
            </a:r>
            <a:endParaRPr lang="en-GB" sz="3400" b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268195"/>
            <a:ext cx="9144001" cy="306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0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COSPAR PSW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98462"/>
            <a:ext cx="9144000" cy="5070188"/>
          </a:xfrm>
        </p:spPr>
        <p:txBody>
          <a:bodyPr/>
          <a:lstStyle/>
          <a:p>
            <a:pPr algn="just"/>
            <a:r>
              <a:rPr lang="en-GB" sz="2200" dirty="0" smtClean="0"/>
              <a:t>A topical </a:t>
            </a:r>
            <a:r>
              <a:rPr lang="en-GB" sz="2200" dirty="0"/>
              <a:t>action team provides a building block of the ISWAT initiative.</a:t>
            </a:r>
          </a:p>
          <a:p>
            <a:pPr algn="just"/>
            <a:r>
              <a:rPr lang="en-GB" sz="2200" dirty="0"/>
              <a:t>Action teams are </a:t>
            </a:r>
            <a:r>
              <a:rPr lang="en-GB" sz="2200" dirty="0" smtClean="0"/>
              <a:t>organised </a:t>
            </a:r>
            <a:r>
              <a:rPr lang="en-GB" sz="2200" dirty="0"/>
              <a:t>into ISWAT clusters grouped by domain, phenomena, or impact.</a:t>
            </a:r>
          </a:p>
          <a:p>
            <a:pPr algn="just"/>
            <a:r>
              <a:rPr lang="en-GB" sz="2200" dirty="0"/>
              <a:t>An action team choses to focus on a specific task relevant to ISWAT cluster objectives</a:t>
            </a:r>
            <a:r>
              <a:rPr lang="en-GB" sz="2200" dirty="0" smtClean="0"/>
              <a:t>.</a:t>
            </a:r>
            <a:endParaRPr lang="en-GB" sz="2200" dirty="0"/>
          </a:p>
          <a:p>
            <a:pPr algn="just"/>
            <a:r>
              <a:rPr lang="en-GB" sz="2200" dirty="0"/>
              <a:t>Teams </a:t>
            </a:r>
            <a:r>
              <a:rPr lang="en-GB" sz="2200" dirty="0" smtClean="0"/>
              <a:t>are </a:t>
            </a:r>
            <a:r>
              <a:rPr lang="en-GB" sz="2200" dirty="0"/>
              <a:t>working in coordinated </a:t>
            </a:r>
            <a:r>
              <a:rPr lang="en-GB" sz="2200" dirty="0" smtClean="0"/>
              <a:t>effort across boarders and are not limited by funding agencies – only by scientists’ willingness to collaborate.</a:t>
            </a:r>
            <a:endParaRPr lang="en-GB" sz="2200" dirty="0"/>
          </a:p>
          <a:p>
            <a:pPr algn="just"/>
            <a:r>
              <a:rPr lang="en-GB" sz="2200" dirty="0" smtClean="0"/>
              <a:t>They are intended to </a:t>
            </a:r>
            <a:r>
              <a:rPr lang="en-GB" sz="2200" dirty="0"/>
              <a:t>advance </a:t>
            </a:r>
            <a:r>
              <a:rPr lang="en-GB" sz="2200" dirty="0" smtClean="0"/>
              <a:t>our understanding </a:t>
            </a:r>
            <a:r>
              <a:rPr lang="en-GB" sz="2200" dirty="0"/>
              <a:t>of </a:t>
            </a:r>
            <a:r>
              <a:rPr lang="en-GB" sz="2200" dirty="0" smtClean="0"/>
              <a:t>space-weather </a:t>
            </a:r>
            <a:r>
              <a:rPr lang="en-GB" sz="2200" dirty="0"/>
              <a:t>processes linked to major </a:t>
            </a:r>
            <a:r>
              <a:rPr lang="en-GB" sz="2200" dirty="0" smtClean="0"/>
              <a:t>impacts.</a:t>
            </a:r>
            <a:endParaRPr lang="en-GB" sz="2200" dirty="0"/>
          </a:p>
          <a:p>
            <a:pPr algn="just"/>
            <a:r>
              <a:rPr lang="en-GB" sz="2200" dirty="0" smtClean="0"/>
              <a:t>ISWATs </a:t>
            </a:r>
            <a:r>
              <a:rPr lang="en-GB" sz="2200" dirty="0"/>
              <a:t>feed validated improvements in understanding, </a:t>
            </a:r>
            <a:r>
              <a:rPr lang="en-GB" sz="2200" dirty="0" smtClean="0"/>
              <a:t>modelling and forecasting </a:t>
            </a:r>
            <a:r>
              <a:rPr lang="en-GB" sz="2200" dirty="0"/>
              <a:t>into the R2O transition </a:t>
            </a:r>
            <a:r>
              <a:rPr lang="en-GB" sz="2200" dirty="0" smtClean="0"/>
              <a:t>process.</a:t>
            </a:r>
            <a:endParaRPr lang="en-GB" sz="2200" dirty="0"/>
          </a:p>
          <a:p>
            <a:pPr algn="just"/>
            <a:r>
              <a:rPr lang="en-GB" sz="2200" dirty="0" smtClean="0"/>
              <a:t>And the ISWATs within PSW will also help us to </a:t>
            </a:r>
            <a:r>
              <a:rPr lang="en-GB" sz="2200" dirty="0"/>
              <a:t>maintain </a:t>
            </a:r>
            <a:r>
              <a:rPr lang="en-GB" sz="2200" dirty="0" smtClean="0"/>
              <a:t>a Global </a:t>
            </a:r>
            <a:r>
              <a:rPr lang="en-GB" sz="2200" dirty="0"/>
              <a:t>Space Weather Living </a:t>
            </a:r>
            <a:r>
              <a:rPr lang="en-GB" sz="2200" dirty="0" smtClean="0"/>
              <a:t>Roadmap.</a:t>
            </a:r>
            <a:endParaRPr lang="en-GB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600FA-6DE6-4B83-84D2-3DF8FC41D849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950400"/>
            <a:ext cx="9144000" cy="680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ISWAT Structure…</a:t>
            </a:r>
            <a:endParaRPr kumimoji="0" lang="en-GB" sz="3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3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1774"/>
            <a:ext cx="9144000" cy="499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1775"/>
            <a:ext cx="9144000" cy="4996932"/>
          </a:xfrm>
          <a:solidFill>
            <a:schemeClr val="tx1">
              <a:alpha val="25000"/>
            </a:schemeClr>
          </a:solidFill>
        </p:spPr>
        <p:txBody>
          <a:bodyPr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Part </a:t>
            </a:r>
            <a:r>
              <a:rPr lang="en-US" dirty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: The LOw Frequency ARray (LOFAR).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Part 2: </a:t>
            </a:r>
            <a:r>
              <a:rPr lang="en-US" dirty="0" smtClean="0">
                <a:solidFill>
                  <a:schemeClr val="bg1"/>
                </a:solidFill>
              </a:rPr>
              <a:t>LOFAR Data Analyses.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Part 3: </a:t>
            </a:r>
            <a:r>
              <a:rPr lang="en-US" dirty="0" smtClean="0">
                <a:solidFill>
                  <a:schemeClr val="bg1"/>
                </a:solidFill>
              </a:rPr>
              <a:t>Summary.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600FA-6DE6-4B83-84D2-3DF8FC41D849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3959109" y="6378257"/>
            <a:ext cx="1225782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Times New Roman" panose="02020603050405020304" pitchFamily="18" charset="0"/>
              </a:defRPr>
            </a:lvl1pPr>
            <a:lvl2pPr marL="742517" indent="-285584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2pPr>
            <a:lvl3pPr marL="1142334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3pPr>
            <a:lvl4pPr marL="1599267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4pPr>
            <a:lvl5pPr marL="2056203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5pPr>
            <a:lvl6pPr marL="2513136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6pPr>
            <a:lvl7pPr marL="2970069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7pPr>
            <a:lvl8pPr marL="3427003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8pPr>
            <a:lvl9pPr marL="3883936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9pPr>
          </a:lstStyle>
          <a:p>
            <a:pPr algn="l"/>
            <a:r>
              <a:rPr lang="en-US" altLang="en-US" sz="1000" dirty="0" smtClean="0">
                <a:latin typeface="Times New Roman" panose="02020603050405020304" pitchFamily="18" charset="0"/>
              </a:rPr>
              <a:t>© 2019 RAL Space </a:t>
            </a:r>
            <a:endParaRPr lang="en-US" altLang="en-US" sz="1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65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COSPAR PSW (3)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600FA-6DE6-4B83-84D2-3DF8FC41D849}" type="slidenum">
              <a:rPr lang="en-GB" smtClean="0"/>
              <a:pPr/>
              <a:t>30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" y="1156903"/>
            <a:ext cx="9143034" cy="514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7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600FA-6DE6-4B83-84D2-3DF8FC41D84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88855" y="2918685"/>
            <a:ext cx="7770768" cy="16256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lvl="0" algn="ctr"/>
            <a:r>
              <a:rPr lang="en-GB" altLang="en-US" b="0" dirty="0"/>
              <a:t>The LOw Frequency ARray (LOFAR).</a:t>
            </a: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742377" y="771069"/>
            <a:ext cx="1392381" cy="6292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Part 1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3959109" y="6378257"/>
            <a:ext cx="1225782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Times New Roman" panose="02020603050405020304" pitchFamily="18" charset="0"/>
              </a:defRPr>
            </a:lvl1pPr>
            <a:lvl2pPr marL="742517" indent="-285584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2pPr>
            <a:lvl3pPr marL="1142334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3pPr>
            <a:lvl4pPr marL="1599267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4pPr>
            <a:lvl5pPr marL="2056203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5pPr>
            <a:lvl6pPr marL="2513136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6pPr>
            <a:lvl7pPr marL="2970069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7pPr>
            <a:lvl8pPr marL="3427003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8pPr>
            <a:lvl9pPr marL="3883936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9pPr>
          </a:lstStyle>
          <a:p>
            <a:pPr algn="l"/>
            <a:r>
              <a:rPr lang="en-US" altLang="en-US" sz="1000" dirty="0" smtClean="0">
                <a:latin typeface="Times New Roman" panose="02020603050405020304" pitchFamily="18" charset="0"/>
              </a:rPr>
              <a:t>© 2019 RAL Space </a:t>
            </a:r>
            <a:endParaRPr lang="en-US" altLang="en-US" sz="1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63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6" y="598813"/>
            <a:ext cx="7771584" cy="1066800"/>
          </a:xfrm>
        </p:spPr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LOw Frequency ARray </a:t>
            </a:r>
            <a:b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(LOFAR) (1)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59879" y="1796237"/>
            <a:ext cx="8457312" cy="4702365"/>
          </a:xfrm>
        </p:spPr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Pathfinder to the Square Kilometre Array (SKA).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agile system over two primary observing bands of ~10 MHz to ~250 MHz split into ~10 MHz to 90 MHz (LBA) and 110 MHz to ~250 MHz (HBA) using two antenna types.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Ample collecting area with plenty of combinations of multi-site observations with the International Stations over multiple and varying long baselines.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Experimentation with beam modes to enable band widths encompassing 80 MHz to ~the entire observing frequency range with a  trade off on sensitivity!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Kilpisjärvi Atmospheric Imaging Receiver Array (KAIRA) based on LOFAR technology located just inside Finland.</a:t>
            </a: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3959109" y="6378257"/>
            <a:ext cx="1225782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Times New Roman" panose="02020603050405020304" pitchFamily="18" charset="0"/>
              </a:defRPr>
            </a:lvl1pPr>
            <a:lvl2pPr marL="742517" indent="-285584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2pPr>
            <a:lvl3pPr marL="1142334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3pPr>
            <a:lvl4pPr marL="1599267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4pPr>
            <a:lvl5pPr marL="2056203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5pPr>
            <a:lvl6pPr marL="2513136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6pPr>
            <a:lvl7pPr marL="2970069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7pPr>
            <a:lvl8pPr marL="3427003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8pPr>
            <a:lvl9pPr marL="3883936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9pPr>
          </a:lstStyle>
          <a:p>
            <a:pPr algn="l"/>
            <a:r>
              <a:rPr lang="en-US" altLang="en-US" sz="1000" dirty="0" smtClean="0">
                <a:latin typeface="Times New Roman" panose="02020603050405020304" pitchFamily="18" charset="0"/>
              </a:rPr>
              <a:t>© 2019 RAL Space </a:t>
            </a:r>
            <a:endParaRPr lang="en-US" altLang="en-US" sz="1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59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566" y="598813"/>
            <a:ext cx="7771584" cy="1066800"/>
          </a:xfrm>
        </p:spPr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LOFAR (2)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130204" y="1321535"/>
            <a:ext cx="7184846" cy="5438310"/>
            <a:chOff x="13879" y="7648"/>
            <a:chExt cx="4990" cy="3777"/>
          </a:xfrm>
        </p:grpSpPr>
        <p:pic>
          <p:nvPicPr>
            <p:cNvPr id="8" name="Picture 3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1" y="7648"/>
              <a:ext cx="4541" cy="1740"/>
            </a:xfrm>
            <a:prstGeom prst="rect">
              <a:avLst/>
            </a:prstGeom>
            <a:blipFill dpi="0" rotWithShape="0">
              <a:blip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" name="Picture 3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79" y="9223"/>
              <a:ext cx="3068" cy="2202"/>
            </a:xfrm>
            <a:prstGeom prst="rect">
              <a:avLst/>
            </a:prstGeom>
            <a:blipFill dpi="0" rotWithShape="0">
              <a:blip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" name="Picture 3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7" y="9223"/>
              <a:ext cx="2532" cy="2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" name="Line 40"/>
            <p:cNvSpPr>
              <a:spLocks noChangeShapeType="1"/>
            </p:cNvSpPr>
            <p:nvPr/>
          </p:nvSpPr>
          <p:spPr bwMode="auto">
            <a:xfrm flipH="1">
              <a:off x="14423" y="8555"/>
              <a:ext cx="681" cy="1860"/>
            </a:xfrm>
            <a:prstGeom prst="line">
              <a:avLst/>
            </a:prstGeom>
            <a:noFill/>
            <a:ln w="635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288"/>
              <a:endParaRPr lang="en-GB" sz="1814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endParaRPr>
            </a:p>
          </p:txBody>
        </p:sp>
        <p:sp>
          <p:nvSpPr>
            <p:cNvPr id="12" name="Line 41"/>
            <p:cNvSpPr>
              <a:spLocks noChangeShapeType="1"/>
            </p:cNvSpPr>
            <p:nvPr/>
          </p:nvSpPr>
          <p:spPr bwMode="auto">
            <a:xfrm flipH="1" flipV="1">
              <a:off x="15557" y="10233"/>
              <a:ext cx="1089" cy="182"/>
            </a:xfrm>
            <a:prstGeom prst="line">
              <a:avLst/>
            </a:prstGeom>
            <a:noFill/>
            <a:ln w="635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288"/>
              <a:endParaRPr lang="en-GB" sz="1814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44"/>
            <p:cNvSpPr txBox="1">
              <a:spLocks noChangeArrowheads="1"/>
            </p:cNvSpPr>
            <p:nvPr/>
          </p:nvSpPr>
          <p:spPr bwMode="auto">
            <a:xfrm>
              <a:off x="17009" y="7829"/>
              <a:ext cx="1270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defTabSz="4572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4572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4572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4572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4572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defTabSz="414680" eaLnBrk="1" hangingPunct="1">
                <a:buClr>
                  <a:srgbClr val="000000"/>
                </a:buClr>
                <a:buSzPct val="100000"/>
                <a:tabLst>
                  <a:tab pos="0" algn="l"/>
                  <a:tab pos="829361" algn="l"/>
                  <a:tab pos="1658722" algn="l"/>
                  <a:tab pos="2488082" algn="l"/>
                  <a:tab pos="3317443" algn="l"/>
                  <a:tab pos="4146804" algn="l"/>
                  <a:tab pos="4976165" algn="l"/>
                  <a:tab pos="5805526" algn="l"/>
                  <a:tab pos="6634886" algn="l"/>
                  <a:tab pos="7464247" algn="l"/>
                  <a:tab pos="8293608" algn="l"/>
                  <a:tab pos="9122969" algn="l"/>
                </a:tabLst>
              </a:pPr>
              <a:r>
                <a:rPr lang="en-US" altLang="en-US" sz="1814" b="1" dirty="0">
                  <a:solidFill>
                    <a:srgbClr val="BBE0E3"/>
                  </a:solidFill>
                  <a:ea typeface="MS PGothic" pitchFamily="34" charset="-128"/>
                  <a:cs typeface="Times New Roman" panose="02020603050405020304" pitchFamily="18" charset="0"/>
                </a:rPr>
                <a:t>Low-Band Dipoles</a:t>
              </a:r>
            </a:p>
            <a:p>
              <a:pPr defTabSz="414680" eaLnBrk="1" hangingPunct="1">
                <a:buClr>
                  <a:srgbClr val="000000"/>
                </a:buClr>
                <a:buSzPct val="100000"/>
                <a:tabLst>
                  <a:tab pos="0" algn="l"/>
                  <a:tab pos="829361" algn="l"/>
                  <a:tab pos="1658722" algn="l"/>
                  <a:tab pos="2488082" algn="l"/>
                  <a:tab pos="3317443" algn="l"/>
                  <a:tab pos="4146804" algn="l"/>
                  <a:tab pos="4976165" algn="l"/>
                  <a:tab pos="5805526" algn="l"/>
                  <a:tab pos="6634886" algn="l"/>
                  <a:tab pos="7464247" algn="l"/>
                  <a:tab pos="8293608" algn="l"/>
                  <a:tab pos="9122969" algn="l"/>
                </a:tabLst>
              </a:pPr>
              <a:r>
                <a:rPr lang="en-US" altLang="en-US" sz="1814" b="1" dirty="0">
                  <a:solidFill>
                    <a:srgbClr val="BBE0E3"/>
                  </a:solidFill>
                  <a:ea typeface="MS PGothic" pitchFamily="34" charset="-128"/>
                  <a:cs typeface="Times New Roman" panose="02020603050405020304" pitchFamily="18" charset="0"/>
                </a:rPr>
                <a:t>~10 to 90 MHz.</a:t>
              </a:r>
            </a:p>
          </p:txBody>
        </p:sp>
        <p:sp>
          <p:nvSpPr>
            <p:cNvPr id="14" name="Text Box 45"/>
            <p:cNvSpPr txBox="1">
              <a:spLocks noChangeArrowheads="1"/>
            </p:cNvSpPr>
            <p:nvPr/>
          </p:nvSpPr>
          <p:spPr bwMode="auto">
            <a:xfrm>
              <a:off x="14877" y="7693"/>
              <a:ext cx="1136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defTabSz="4572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4572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4572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4572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4572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defTabSz="414680" eaLnBrk="1" hangingPunct="1">
                <a:buClr>
                  <a:srgbClr val="000000"/>
                </a:buClr>
                <a:buSzPct val="100000"/>
                <a:tabLst>
                  <a:tab pos="0" algn="l"/>
                  <a:tab pos="829361" algn="l"/>
                  <a:tab pos="1658722" algn="l"/>
                  <a:tab pos="2488082" algn="l"/>
                  <a:tab pos="3317443" algn="l"/>
                  <a:tab pos="4146804" algn="l"/>
                  <a:tab pos="4976165" algn="l"/>
                  <a:tab pos="5805526" algn="l"/>
                  <a:tab pos="6634886" algn="l"/>
                  <a:tab pos="7464247" algn="l"/>
                  <a:tab pos="8293608" algn="l"/>
                  <a:tab pos="9122969" algn="l"/>
                </a:tabLst>
              </a:pPr>
              <a:r>
                <a:rPr lang="en-US" altLang="en-US" sz="1814" b="1" dirty="0">
                  <a:solidFill>
                    <a:srgbClr val="BBE0E3"/>
                  </a:solidFill>
                  <a:ea typeface="MS PGothic" pitchFamily="34" charset="-128"/>
                  <a:cs typeface="Times New Roman" panose="02020603050405020304" pitchFamily="18" charset="0"/>
                </a:rPr>
                <a:t>High-Band Tiles</a:t>
              </a:r>
            </a:p>
            <a:p>
              <a:pPr defTabSz="414680" eaLnBrk="1" hangingPunct="1">
                <a:buClr>
                  <a:srgbClr val="000000"/>
                </a:buClr>
                <a:buSzPct val="100000"/>
                <a:tabLst>
                  <a:tab pos="0" algn="l"/>
                  <a:tab pos="829361" algn="l"/>
                  <a:tab pos="1658722" algn="l"/>
                  <a:tab pos="2488082" algn="l"/>
                  <a:tab pos="3317443" algn="l"/>
                  <a:tab pos="4146804" algn="l"/>
                  <a:tab pos="4976165" algn="l"/>
                  <a:tab pos="5805526" algn="l"/>
                  <a:tab pos="6634886" algn="l"/>
                  <a:tab pos="7464247" algn="l"/>
                  <a:tab pos="8293608" algn="l"/>
                  <a:tab pos="9122969" algn="l"/>
                </a:tabLst>
              </a:pPr>
              <a:r>
                <a:rPr lang="en-US" altLang="en-US" sz="1814" b="1" dirty="0">
                  <a:solidFill>
                    <a:srgbClr val="BBE0E3"/>
                  </a:solidFill>
                  <a:ea typeface="MS PGothic" pitchFamily="34" charset="-128"/>
                  <a:cs typeface="Times New Roman" panose="02020603050405020304" pitchFamily="18" charset="0"/>
                </a:rPr>
                <a:t>110 to ~250 MHz.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352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0" y="361"/>
            <a:ext cx="1904600" cy="228576"/>
          </a:xfrm>
        </p:spPr>
        <p:txBody>
          <a:bodyPr/>
          <a:lstStyle/>
          <a:p>
            <a:pPr defTabSz="914389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© 2019 RAL Space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6647" y="328198"/>
            <a:ext cx="7770768" cy="1195802"/>
          </a:xfrm>
        </p:spPr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Expanding LOFAR:</a:t>
            </a:r>
            <a:b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baseline combinations…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Shape 12"/>
          <p:cNvSpPr txBox="1"/>
          <p:nvPr/>
        </p:nvSpPr>
        <p:spPr>
          <a:xfrm>
            <a:off x="6624777" y="1731102"/>
            <a:ext cx="2385478" cy="5028391"/>
          </a:xfrm>
          <a:prstGeom prst="rect">
            <a:avLst/>
          </a:prstGeom>
          <a:noFill/>
          <a:ln>
            <a:noFill/>
          </a:ln>
        </p:spPr>
        <p:txBody>
          <a:bodyPr lIns="81621" tIns="40811" rIns="81621" bIns="40811"/>
          <a:lstStyle/>
          <a:p>
            <a:pPr defTabSz="914389"/>
            <a:r>
              <a:rPr lang="en-GB" sz="1814" spc="-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LOFAR:</a:t>
            </a:r>
          </a:p>
          <a:p>
            <a:pPr defTabSz="914389"/>
            <a:r>
              <a:rPr lang="en-GB" sz="1814" spc="-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Central core of 24 stations in area with 4km diameter with 14 remote stations scattered across the NE of the Netherlands.</a:t>
            </a:r>
          </a:p>
          <a:p>
            <a:pPr defTabSz="914389"/>
            <a:r>
              <a:rPr lang="en-GB" sz="1814" spc="-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Thirteen operational stations across Europe:</a:t>
            </a:r>
          </a:p>
          <a:p>
            <a:pPr defTabSz="914389"/>
            <a:r>
              <a:rPr lang="en-GB" sz="1814" spc="-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- 6 in Germany;</a:t>
            </a:r>
          </a:p>
          <a:p>
            <a:pPr defTabSz="914389"/>
            <a:r>
              <a:rPr lang="en-GB" sz="1814" spc="-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- 3 in Poland;</a:t>
            </a:r>
          </a:p>
          <a:p>
            <a:pPr defTabSz="914389"/>
            <a:r>
              <a:rPr lang="en-GB" sz="1814" spc="-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- 1 each in France, Ireland, Sweden, and the UK.</a:t>
            </a:r>
          </a:p>
          <a:p>
            <a:pPr defTabSz="914389"/>
            <a:r>
              <a:rPr lang="en-GB" sz="1814" spc="-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Two new stations to come:</a:t>
            </a:r>
          </a:p>
          <a:p>
            <a:pPr defTabSz="914389"/>
            <a:r>
              <a:rPr lang="en-GB" sz="1814" spc="-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- Latvia in 2019; and</a:t>
            </a:r>
          </a:p>
          <a:p>
            <a:pPr defTabSz="914389"/>
            <a:r>
              <a:rPr lang="en-GB" sz="1814" spc="-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- Italy in 2021.</a:t>
            </a: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261951" y="1496292"/>
            <a:ext cx="6148553" cy="5315198"/>
            <a:chOff x="287784" y="1499423"/>
            <a:chExt cx="6953392" cy="601095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rcRect r="18197"/>
            <a:stretch/>
          </p:blipFill>
          <p:spPr>
            <a:xfrm>
              <a:off x="287784" y="1499423"/>
              <a:ext cx="6953392" cy="601095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/>
          </p:blipFill>
          <p:spPr>
            <a:xfrm>
              <a:off x="287784" y="6988431"/>
              <a:ext cx="1734319" cy="5219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6815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600FA-6DE6-4B83-84D2-3DF8FC41D84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88855" y="2918685"/>
            <a:ext cx="7770768" cy="16256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lvl="0" algn="ctr">
              <a:defRPr/>
            </a:pPr>
            <a:r>
              <a:rPr lang="en-GB" altLang="en-US" b="0" dirty="0"/>
              <a:t>LOFAR Data Analyses.</a:t>
            </a: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742377" y="771069"/>
            <a:ext cx="1392381" cy="6292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Part 2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3959109" y="6378257"/>
            <a:ext cx="1225782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Times New Roman" panose="02020603050405020304" pitchFamily="18" charset="0"/>
              </a:defRPr>
            </a:lvl1pPr>
            <a:lvl2pPr marL="742517" indent="-285584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2pPr>
            <a:lvl3pPr marL="1142334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3pPr>
            <a:lvl4pPr marL="1599267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4pPr>
            <a:lvl5pPr marL="2056203" indent="-228468" algn="l" defTabSz="457200" rtl="0" eaLnBrk="1" latinLnBrk="0" hangingPunct="1"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5pPr>
            <a:lvl6pPr marL="2513136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6pPr>
            <a:lvl7pPr marL="2970069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7pPr>
            <a:lvl8pPr marL="3427003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8pPr>
            <a:lvl9pPr marL="3883936" indent="-228468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358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9pPr>
          </a:lstStyle>
          <a:p>
            <a:pPr algn="l"/>
            <a:r>
              <a:rPr lang="en-US" altLang="en-US" sz="1000" dirty="0" smtClean="0">
                <a:latin typeface="Times New Roman" panose="02020603050405020304" pitchFamily="18" charset="0"/>
              </a:rPr>
              <a:t>© 2019 RAL Space </a:t>
            </a:r>
            <a:endParaRPr lang="en-US" altLang="en-US" sz="1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31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Radio Techniques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600FA-6DE6-4B83-84D2-3DF8FC41D849}" type="slidenum">
              <a:rPr lang="en-GB" smtClean="0"/>
              <a:t>9</a:t>
            </a:fld>
            <a:endParaRPr lang="en-GB" dirty="0"/>
          </a:p>
        </p:txBody>
      </p:sp>
      <p:grpSp>
        <p:nvGrpSpPr>
          <p:cNvPr id="5" name="Group 60"/>
          <p:cNvGrpSpPr>
            <a:grpSpLocks noChangeAspect="1"/>
          </p:cNvGrpSpPr>
          <p:nvPr/>
        </p:nvGrpSpPr>
        <p:grpSpPr bwMode="auto">
          <a:xfrm>
            <a:off x="60960" y="955888"/>
            <a:ext cx="8999913" cy="5655472"/>
            <a:chOff x="269874" y="4230000"/>
            <a:chExt cx="14392800" cy="9043200"/>
          </a:xfrm>
        </p:grpSpPr>
        <p:sp>
          <p:nvSpPr>
            <p:cNvPr id="6" name="Rectangle 61"/>
            <p:cNvSpPr>
              <a:spLocks noChangeArrowheads="1"/>
            </p:cNvSpPr>
            <p:nvPr/>
          </p:nvSpPr>
          <p:spPr bwMode="auto">
            <a:xfrm>
              <a:off x="269874" y="4230000"/>
              <a:ext cx="14392800" cy="90432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en-US" altLang="en-US" sz="2000" dirty="0"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69874" y="4230000"/>
              <a:ext cx="14392800" cy="8993991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600">
              <a:off x="-263539" y="4764632"/>
              <a:ext cx="6197026" cy="5128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95800">
              <a:off x="10436729" y="4263814"/>
              <a:ext cx="4224025" cy="3099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Line 2"/>
            <p:cNvSpPr>
              <a:spLocks noChangeShapeType="1"/>
            </p:cNvSpPr>
            <p:nvPr/>
          </p:nvSpPr>
          <p:spPr bwMode="auto">
            <a:xfrm flipV="1">
              <a:off x="408139" y="5592006"/>
              <a:ext cx="11119291" cy="76313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3"/>
            <p:cNvSpPr>
              <a:spLocks noChangeShapeType="1"/>
            </p:cNvSpPr>
            <p:nvPr/>
          </p:nvSpPr>
          <p:spPr bwMode="auto">
            <a:xfrm flipV="1">
              <a:off x="1307119" y="6027272"/>
              <a:ext cx="10649498" cy="719603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CustomShape 4"/>
            <p:cNvSpPr>
              <a:spLocks noChangeArrowheads="1"/>
            </p:cNvSpPr>
            <p:nvPr/>
          </p:nvSpPr>
          <p:spPr bwMode="auto">
            <a:xfrm rot="3138000">
              <a:off x="3439249" y="10754543"/>
              <a:ext cx="703005" cy="2348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CustomShape 5"/>
            <p:cNvSpPr>
              <a:spLocks noChangeArrowheads="1"/>
            </p:cNvSpPr>
            <p:nvPr/>
          </p:nvSpPr>
          <p:spPr bwMode="auto">
            <a:xfrm rot="3138000">
              <a:off x="4092003" y="11092686"/>
              <a:ext cx="483059" cy="21999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CustomShape 6"/>
            <p:cNvSpPr>
              <a:spLocks noChangeArrowheads="1"/>
            </p:cNvSpPr>
            <p:nvPr/>
          </p:nvSpPr>
          <p:spPr bwMode="auto">
            <a:xfrm rot="3138000">
              <a:off x="3970195" y="11457040"/>
              <a:ext cx="578643" cy="17938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CustomShape 7"/>
            <p:cNvSpPr>
              <a:spLocks noChangeArrowheads="1"/>
            </p:cNvSpPr>
            <p:nvPr/>
          </p:nvSpPr>
          <p:spPr bwMode="auto">
            <a:xfrm rot="4261200">
              <a:off x="2076130" y="11516645"/>
              <a:ext cx="703518" cy="2348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CustomShape 8"/>
            <p:cNvSpPr>
              <a:spLocks noChangeArrowheads="1"/>
            </p:cNvSpPr>
            <p:nvPr/>
          </p:nvSpPr>
          <p:spPr bwMode="auto">
            <a:xfrm rot="4261200">
              <a:off x="2594730" y="12009469"/>
              <a:ext cx="483059" cy="22050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CustomShape 9"/>
            <p:cNvSpPr>
              <a:spLocks noChangeArrowheads="1"/>
            </p:cNvSpPr>
            <p:nvPr/>
          </p:nvSpPr>
          <p:spPr bwMode="auto">
            <a:xfrm rot="4261200">
              <a:off x="2365497" y="12333226"/>
              <a:ext cx="579157" cy="17938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V="1">
              <a:off x="2605989" y="10935971"/>
              <a:ext cx="406571" cy="60176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3021298" y="12320397"/>
              <a:ext cx="648664" cy="12436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 flipV="1">
              <a:off x="3930559" y="10175411"/>
              <a:ext cx="283212" cy="59046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4592072" y="11401043"/>
              <a:ext cx="600348" cy="12127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E:\pictures\kscinti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01800">
              <a:off x="8387858" y="6508440"/>
              <a:ext cx="2245138" cy="701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E:\pictures\sscinti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01800">
              <a:off x="8821157" y="7149777"/>
              <a:ext cx="2247708" cy="674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8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354" y="7205113"/>
              <a:ext cx="4556067" cy="3385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Line 20"/>
            <p:cNvSpPr>
              <a:spLocks noChangeShapeType="1"/>
            </p:cNvSpPr>
            <p:nvPr/>
          </p:nvSpPr>
          <p:spPr bwMode="auto">
            <a:xfrm>
              <a:off x="9676705" y="8243340"/>
              <a:ext cx="437925" cy="16495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82"/>
            <p:cNvGrpSpPr>
              <a:grpSpLocks/>
            </p:cNvGrpSpPr>
            <p:nvPr/>
          </p:nvGrpSpPr>
          <p:grpSpPr bwMode="auto">
            <a:xfrm rot="425658">
              <a:off x="11039842" y="5079128"/>
              <a:ext cx="1389918" cy="1776525"/>
              <a:chOff x="7474252" y="1845120"/>
              <a:chExt cx="973490" cy="1244520"/>
            </a:xfrm>
          </p:grpSpPr>
          <p:sp>
            <p:nvSpPr>
              <p:cNvPr id="44" name="CustomShape 7"/>
              <p:cNvSpPr>
                <a:spLocks noChangeArrowheads="1"/>
              </p:cNvSpPr>
              <p:nvPr/>
            </p:nvSpPr>
            <p:spPr bwMode="auto">
              <a:xfrm rot="4261200">
                <a:off x="7310092" y="2251920"/>
                <a:ext cx="492840" cy="16452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CustomShape 8"/>
              <p:cNvSpPr>
                <a:spLocks noChangeArrowheads="1"/>
              </p:cNvSpPr>
              <p:nvPr/>
            </p:nvSpPr>
            <p:spPr bwMode="auto">
              <a:xfrm rot="4261200">
                <a:off x="7673332" y="2597160"/>
                <a:ext cx="338400" cy="15444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CustomShape 9"/>
              <p:cNvSpPr>
                <a:spLocks noChangeArrowheads="1"/>
              </p:cNvSpPr>
              <p:nvPr/>
            </p:nvSpPr>
            <p:spPr bwMode="auto">
              <a:xfrm rot="4261200">
                <a:off x="7512772" y="2823960"/>
                <a:ext cx="405720" cy="12564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Line 10"/>
              <p:cNvSpPr>
                <a:spLocks noChangeShapeType="1"/>
              </p:cNvSpPr>
              <p:nvPr/>
            </p:nvSpPr>
            <p:spPr bwMode="auto">
              <a:xfrm flipV="1">
                <a:off x="7681252" y="1845120"/>
                <a:ext cx="284760" cy="42156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Line 11"/>
              <p:cNvSpPr>
                <a:spLocks noChangeShapeType="1"/>
              </p:cNvSpPr>
              <p:nvPr/>
            </p:nvSpPr>
            <p:spPr bwMode="auto">
              <a:xfrm>
                <a:off x="7993422" y="2942987"/>
                <a:ext cx="454320" cy="8712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" name="TextShape 17"/>
            <p:cNvSpPr txBox="1"/>
            <p:nvPr/>
          </p:nvSpPr>
          <p:spPr>
            <a:xfrm>
              <a:off x="12395641" y="6307856"/>
              <a:ext cx="2094537" cy="1173060"/>
            </a:xfrm>
            <a:prstGeom prst="rect">
              <a:avLst/>
            </a:prstGeom>
            <a:noFill/>
            <a:ln>
              <a:noFill/>
            </a:ln>
          </p:spPr>
          <p:txBody>
            <a:bodyPr lIns="89981" tIns="44991" rIns="89981" bIns="44991"/>
            <a:lstStyle/>
            <a:p>
              <a:pPr>
                <a:defRPr/>
              </a:pPr>
              <a:r>
                <a:rPr lang="en-GB" kern="0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Ionospheric scintillation</a:t>
              </a:r>
              <a:endParaRPr lang="en-GB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 flipV="1">
              <a:off x="11733534" y="6293858"/>
              <a:ext cx="648664" cy="1656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Shape 19"/>
            <p:cNvSpPr txBox="1"/>
            <p:nvPr/>
          </p:nvSpPr>
          <p:spPr bwMode="auto">
            <a:xfrm>
              <a:off x="10223862" y="7330118"/>
              <a:ext cx="4438812" cy="1930232"/>
            </a:xfrm>
            <a:prstGeom prst="rect">
              <a:avLst/>
            </a:prstGeom>
            <a:noFill/>
            <a:ln>
              <a:noFill/>
            </a:ln>
          </p:spPr>
          <p:txBody>
            <a:bodyPr lIns="89981" tIns="44991" rIns="89981" bIns="44991"/>
            <a:lstStyle/>
            <a:p>
              <a:pPr>
                <a:defRPr/>
              </a:pPr>
              <a:r>
                <a:rPr lang="en-GB" kern="0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Solar wind velocity, density/turbulence, and signatures of field rotation and SIRs</a:t>
              </a:r>
            </a:p>
          </p:txBody>
        </p:sp>
        <p:pic>
          <p:nvPicPr>
            <p:cNvPr id="30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1583" y="9163181"/>
              <a:ext cx="2870438" cy="2209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Shape 21"/>
            <p:cNvSpPr txBox="1"/>
            <p:nvPr/>
          </p:nvSpPr>
          <p:spPr bwMode="auto">
            <a:xfrm>
              <a:off x="11955888" y="11403288"/>
              <a:ext cx="2605182" cy="1822291"/>
            </a:xfrm>
            <a:prstGeom prst="rect">
              <a:avLst/>
            </a:prstGeom>
            <a:noFill/>
            <a:ln>
              <a:noFill/>
            </a:ln>
          </p:spPr>
          <p:txBody>
            <a:bodyPr lIns="89981" tIns="44991" rIns="89981" bIns="44991"/>
            <a:lstStyle/>
            <a:p>
              <a:pPr>
                <a:defRPr/>
              </a:pPr>
              <a:r>
                <a:rPr lang="en-GB" kern="0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Variation in amount of scintillation → density proxy</a:t>
              </a:r>
              <a:endParaRPr lang="en-GB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Shape 22"/>
            <p:cNvSpPr txBox="1"/>
            <p:nvPr/>
          </p:nvSpPr>
          <p:spPr bwMode="auto">
            <a:xfrm>
              <a:off x="9214175" y="11396938"/>
              <a:ext cx="2374987" cy="1828641"/>
            </a:xfrm>
            <a:prstGeom prst="rect">
              <a:avLst/>
            </a:prstGeom>
            <a:noFill/>
            <a:ln>
              <a:noFill/>
            </a:ln>
          </p:spPr>
          <p:txBody>
            <a:bodyPr lIns="89981" tIns="44991" rIns="89981" bIns="44991"/>
            <a:lstStyle/>
            <a:p>
              <a:pPr>
                <a:defRPr/>
              </a:pPr>
              <a:r>
                <a:rPr lang="en-GB" kern="0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Cross-correlation of power spectra → velocity</a:t>
              </a:r>
              <a:endParaRPr lang="en-GB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3" name="Picture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2021" y="9163181"/>
              <a:ext cx="2941096" cy="2209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7654" y="10140813"/>
              <a:ext cx="2904565" cy="2209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Shape 22"/>
            <p:cNvSpPr txBox="1"/>
            <p:nvPr/>
          </p:nvSpPr>
          <p:spPr bwMode="auto">
            <a:xfrm>
              <a:off x="4689635" y="12300147"/>
              <a:ext cx="4102250" cy="817492"/>
            </a:xfrm>
            <a:prstGeom prst="rect">
              <a:avLst/>
            </a:prstGeom>
            <a:noFill/>
            <a:ln>
              <a:noFill/>
            </a:ln>
          </p:spPr>
          <p:txBody>
            <a:bodyPr lIns="89981" tIns="44991" rIns="89981" bIns="44991"/>
            <a:lstStyle/>
            <a:p>
              <a:pPr algn="r">
                <a:defRPr/>
              </a:pPr>
              <a:r>
                <a:rPr lang="en-GB" kern="0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Fit to individual power spectra → velocity </a:t>
              </a:r>
              <a:r>
                <a:rPr lang="en-GB" i="1" kern="0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etc</a:t>
              </a:r>
              <a:r>
                <a:rPr lang="en-GB" kern="0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en-GB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Shape 15"/>
            <p:cNvSpPr txBox="1"/>
            <p:nvPr/>
          </p:nvSpPr>
          <p:spPr bwMode="auto">
            <a:xfrm rot="19578600">
              <a:off x="4237182" y="8295234"/>
              <a:ext cx="5235766" cy="1173060"/>
            </a:xfrm>
            <a:prstGeom prst="rect">
              <a:avLst/>
            </a:prstGeom>
            <a:noFill/>
            <a:ln>
              <a:noFill/>
            </a:ln>
          </p:spPr>
          <p:txBody>
            <a:bodyPr lIns="89981" tIns="44991" rIns="89981" bIns="44991"/>
            <a:lstStyle/>
            <a:p>
              <a:pPr>
                <a:defRPr/>
              </a:pPr>
              <a:r>
                <a:rPr lang="en-GB" kern="0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Interplanetary scintillation (IPS)</a:t>
              </a:r>
              <a:endParaRPr lang="en-GB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defRPr/>
              </a:pPr>
              <a:r>
                <a:rPr lang="en-GB" kern="0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from compact radio source</a:t>
              </a:r>
              <a:endParaRPr lang="en-GB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Shape 16"/>
            <p:cNvSpPr txBox="1"/>
            <p:nvPr/>
          </p:nvSpPr>
          <p:spPr bwMode="auto">
            <a:xfrm rot="19974201">
              <a:off x="5413562" y="6071340"/>
              <a:ext cx="4594393" cy="1173061"/>
            </a:xfrm>
            <a:prstGeom prst="rect">
              <a:avLst/>
            </a:prstGeom>
            <a:noFill/>
            <a:ln>
              <a:noFill/>
            </a:ln>
          </p:spPr>
          <p:txBody>
            <a:bodyPr lIns="89981" tIns="44991" rIns="89981" bIns="44991"/>
            <a:lstStyle/>
            <a:p>
              <a:pPr>
                <a:defRPr/>
              </a:pPr>
              <a:r>
                <a:rPr lang="en-GB" kern="0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Faraday rotation (FR) from</a:t>
              </a:r>
              <a:endParaRPr lang="en-GB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defRPr/>
              </a:pPr>
              <a:r>
                <a:rPr lang="en-GB" kern="0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polarised radio source</a:t>
              </a:r>
              <a:endParaRPr lang="en-GB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Shape 17"/>
            <p:cNvSpPr txBox="1"/>
            <p:nvPr/>
          </p:nvSpPr>
          <p:spPr bwMode="auto">
            <a:xfrm>
              <a:off x="7063035" y="4341115"/>
              <a:ext cx="2944919" cy="1174648"/>
            </a:xfrm>
            <a:prstGeom prst="rect">
              <a:avLst/>
            </a:prstGeom>
            <a:noFill/>
            <a:ln>
              <a:noFill/>
            </a:ln>
          </p:spPr>
          <p:txBody>
            <a:bodyPr lIns="89981" tIns="44991" rIns="89981" bIns="44991"/>
            <a:lstStyle/>
            <a:p>
              <a:pPr>
                <a:defRPr/>
              </a:pPr>
              <a:r>
                <a:rPr lang="en-GB" kern="0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Interplanetary</a:t>
              </a:r>
              <a:endParaRPr lang="en-GB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defRPr/>
              </a:pPr>
              <a:r>
                <a:rPr lang="en-GB" kern="0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magnetic field</a:t>
              </a:r>
              <a:endParaRPr lang="en-GB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Line 18"/>
            <p:cNvSpPr>
              <a:spLocks noChangeShapeType="1"/>
            </p:cNvSpPr>
            <p:nvPr/>
          </p:nvSpPr>
          <p:spPr bwMode="auto">
            <a:xfrm flipV="1">
              <a:off x="7559303" y="5470964"/>
              <a:ext cx="216024" cy="40504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0" name="Picture 9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560" y="5712360"/>
              <a:ext cx="2520000" cy="1712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Line 20"/>
            <p:cNvSpPr>
              <a:spLocks noChangeShapeType="1"/>
            </p:cNvSpPr>
            <p:nvPr/>
          </p:nvSpPr>
          <p:spPr bwMode="auto">
            <a:xfrm flipV="1">
              <a:off x="3094808" y="6323606"/>
              <a:ext cx="944617" cy="19266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Shape 17"/>
            <p:cNvSpPr txBox="1"/>
            <p:nvPr/>
          </p:nvSpPr>
          <p:spPr bwMode="auto">
            <a:xfrm>
              <a:off x="3970937" y="4261747"/>
              <a:ext cx="2708132" cy="2603273"/>
            </a:xfrm>
            <a:prstGeom prst="rect">
              <a:avLst/>
            </a:prstGeom>
            <a:noFill/>
            <a:ln>
              <a:noFill/>
            </a:ln>
          </p:spPr>
          <p:txBody>
            <a:bodyPr lIns="89981" tIns="44991" rIns="89981" bIns="44991"/>
            <a:lstStyle/>
            <a:p>
              <a:pPr>
                <a:defRPr/>
              </a:pPr>
              <a:r>
                <a:rPr lang="en-GB" kern="0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Sun and solar radio-burst dynamic spectra providing key information on solar activity</a:t>
              </a:r>
              <a:endParaRPr lang="en-GB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Line 14"/>
            <p:cNvSpPr>
              <a:spLocks noChangeShapeType="1"/>
            </p:cNvSpPr>
            <p:nvPr/>
          </p:nvSpPr>
          <p:spPr bwMode="auto">
            <a:xfrm flipV="1">
              <a:off x="4948616" y="4928206"/>
              <a:ext cx="5885305" cy="305852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418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3014</TotalTime>
  <Words>1210</Words>
  <Application>Microsoft Office PowerPoint</Application>
  <PresentationFormat>On-screen Show (4:3)</PresentationFormat>
  <Paragraphs>171</Paragraphs>
  <Slides>30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ＭＳ Ｐゴシック</vt:lpstr>
      <vt:lpstr>ＭＳ Ｐゴシック</vt:lpstr>
      <vt:lpstr>Arial</vt:lpstr>
      <vt:lpstr>Calibri</vt:lpstr>
      <vt:lpstr>Times New Roman</vt:lpstr>
      <vt:lpstr>Office Theme</vt:lpstr>
      <vt:lpstr>Blank Presentation</vt:lpstr>
      <vt:lpstr>M.M. Bisi (1), R.A. Fallows (2), O. Chang (1), and D. Barnes (1).  (1) RAL Space, UK Research and Innovation – Science &amp; Technology Facilities Council – Rutherford Appleton Laboratory, Harwell Campus, Oxfordshire, OX11 0QX, UK (2) ASTRON – the Netherlands Institute for Radio Astronomy, Postbus 2, 7990 AA Dwingeloo, The Netherlands</vt:lpstr>
      <vt:lpstr>PowerPoint Presentation</vt:lpstr>
      <vt:lpstr>Outline</vt:lpstr>
      <vt:lpstr>PowerPoint Presentation</vt:lpstr>
      <vt:lpstr>The LOw Frequency ARray  (LOFAR) (1)</vt:lpstr>
      <vt:lpstr>LOFAR (2)</vt:lpstr>
      <vt:lpstr>Expanding LOFAR: Many baseline combinations…</vt:lpstr>
      <vt:lpstr>PowerPoint Presentation</vt:lpstr>
      <vt:lpstr>Radio Techniques</vt:lpstr>
      <vt:lpstr>LOFAR Analyses (1)</vt:lpstr>
      <vt:lpstr>LOFAR Analyses (2)</vt:lpstr>
      <vt:lpstr>LOFAR Analyses (3)</vt:lpstr>
      <vt:lpstr>LOFAR Analyses (4)</vt:lpstr>
      <vt:lpstr>LOFAR Analyses (5)</vt:lpstr>
      <vt:lpstr>LOFAR Analyses (6)</vt:lpstr>
      <vt:lpstr>LOFAR Analyses (7)</vt:lpstr>
      <vt:lpstr>LOFAR Analyses (8)</vt:lpstr>
      <vt:lpstr>LOFAR Analyses (9)</vt:lpstr>
      <vt:lpstr>LOFAR Analyses (10)</vt:lpstr>
      <vt:lpstr>LOFAR Analyses (11)</vt:lpstr>
      <vt:lpstr>LOFAR Analyses (12)</vt:lpstr>
      <vt:lpstr>Arecibo Analyses (1)</vt:lpstr>
      <vt:lpstr>Arecibo Analyses (2)</vt:lpstr>
      <vt:lpstr>Arecibo Analyses (3)</vt:lpstr>
      <vt:lpstr>PowerPoint Presentation</vt:lpstr>
      <vt:lpstr>Summary</vt:lpstr>
      <vt:lpstr>COSPAR/ILWS…</vt:lpstr>
      <vt:lpstr>COSPAR PSW (1)</vt:lpstr>
      <vt:lpstr>COSPAR PSW (2)</vt:lpstr>
      <vt:lpstr>COSPAR PSW (3)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Lambourne, Emma (STFC,RAL,RALSP)</dc:creator>
  <cp:lastModifiedBy>Bisi, Mario (STFC,RAL,RALSP)</cp:lastModifiedBy>
  <cp:revision>150</cp:revision>
  <dcterms:created xsi:type="dcterms:W3CDTF">2017-11-23T13:30:44Z</dcterms:created>
  <dcterms:modified xsi:type="dcterms:W3CDTF">2019-07-16T15:58:45Z</dcterms:modified>
</cp:coreProperties>
</file>