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tif" ContentType="image/tiff"/>
  <Default Extension="tiff" ContentType="image/tiff"/>
  <Default Extension="vml" ContentType="application/vnd.openxmlformats-officedocument.vmlDrawing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18"/>
  </p:notesMasterIdLst>
  <p:sldIdLst>
    <p:sldId id="256" r:id="rId2"/>
    <p:sldId id="257" r:id="rId3"/>
    <p:sldId id="258" r:id="rId4"/>
    <p:sldId id="259" r:id="rId5"/>
    <p:sldId id="273" r:id="rId6"/>
    <p:sldId id="260" r:id="rId7"/>
    <p:sldId id="262" r:id="rId8"/>
    <p:sldId id="270" r:id="rId9"/>
    <p:sldId id="271" r:id="rId10"/>
    <p:sldId id="272" r:id="rId11"/>
    <p:sldId id="274" r:id="rId12"/>
    <p:sldId id="265" r:id="rId13"/>
    <p:sldId id="266" r:id="rId14"/>
    <p:sldId id="276" r:id="rId15"/>
    <p:sldId id="277" r:id="rId16"/>
    <p:sldId id="269" r:id="rId1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9EDF4"/>
    <a:srgbClr val="D0D8E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0" d="100"/>
          <a:sy n="60" d="100"/>
        </p:scale>
        <p:origin x="1458" y="21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E7DEC78-304A-47EA-BD07-3E3DBF91CCAD}" type="datetimeFigureOut">
              <a:rPr lang="zh-CN" altLang="en-US" smtClean="0"/>
              <a:pPr/>
              <a:t>2019/7/18 Thursday</a:t>
            </a:fld>
            <a:endParaRPr lang="zh-CN" alt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altLang="zh-CN"/>
              <a:t>Click to 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2B381FE-D386-4C33-9BD2-D9DAA5377FC0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03000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2B381FE-D386-4C33-9BD2-D9DAA5377FC0}" type="slidenum">
              <a:rPr lang="zh-CN" altLang="en-US" smtClean="0"/>
              <a:pPr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173603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DFA7D8-0A18-460F-8478-EFFA4D196FC7}" type="datetime1">
              <a:rPr lang="zh-CN" altLang="en-US" smtClean="0"/>
              <a:t>2019/7/18 Thursday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2019 IPS workshop, South African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3EBCBA-D240-40F7-B3F1-92AE002249FD}" type="datetime1">
              <a:rPr lang="zh-CN" altLang="en-US" smtClean="0"/>
              <a:t>2019/7/18 Thursday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2019 IPS workshop, South African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C4F368-24BE-4494-83E4-12CB09AB42C1}" type="datetime1">
              <a:rPr lang="zh-CN" altLang="en-US" smtClean="0"/>
              <a:t>2019/7/18 Thursday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2019 IPS workshop, South African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B5B7F4-76E9-449B-9330-7B24219D568C}" type="datetime1">
              <a:rPr lang="zh-CN" altLang="en-US" smtClean="0"/>
              <a:t>2019/7/18 Thursday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2019 IPS workshop, South African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D83BB2-C10C-4E9F-BABD-2C5C83486DE8}" type="datetime1">
              <a:rPr lang="zh-CN" altLang="en-US" smtClean="0"/>
              <a:t>2019/7/18 Thursday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2019 IPS workshop, South African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93CDBD-920D-434A-BBBA-FC867C887A36}" type="datetime1">
              <a:rPr lang="zh-CN" altLang="en-US" smtClean="0"/>
              <a:t>2019/7/18 Thursday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2019 IPS workshop, South African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1A564A-AF1B-40E0-984D-E51A8FC20DE9}" type="datetime1">
              <a:rPr lang="zh-CN" altLang="en-US" smtClean="0"/>
              <a:t>2019/7/18 Thursday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2019 IPS workshop, South African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0D09A7-C6B6-4F5E-A25B-DC0196EC9A6D}" type="datetime1">
              <a:rPr lang="zh-CN" altLang="en-US" smtClean="0"/>
              <a:t>2019/7/18 Thursday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2019 IPS workshop, South African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F7E97D-308A-4D9C-BCFC-4EBD69301281}" type="datetime1">
              <a:rPr lang="zh-CN" altLang="en-US" smtClean="0"/>
              <a:t>2019/7/18 Thursday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2019 IPS workshop, South African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207AF5-4B30-43D9-9D5F-324CBB2496CE}" type="datetime1">
              <a:rPr lang="zh-CN" altLang="en-US" smtClean="0"/>
              <a:t>2019/7/18 Thursday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2019 IPS workshop, South African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657B38-6483-4A5C-B3C9-66EC9377F740}" type="datetime1">
              <a:rPr lang="zh-CN" altLang="en-US" smtClean="0"/>
              <a:t>2019/7/18 Thursday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2019 IPS workshop, South African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997B7C-AADE-4EE2-B91E-E068806E7AAB}" type="datetime1">
              <a:rPr lang="zh-CN" altLang="en-US" smtClean="0"/>
              <a:t>2019/7/18 Thursday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2019 IPS workshop, South African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tif"/><Relationship Id="rId2" Type="http://schemas.openxmlformats.org/officeDocument/2006/relationships/image" Target="../media/image15.tif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tif"/><Relationship Id="rId4" Type="http://schemas.openxmlformats.org/officeDocument/2006/relationships/image" Target="../media/image17.tif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7.e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tif"/><Relationship Id="rId2" Type="http://schemas.openxmlformats.org/officeDocument/2006/relationships/image" Target="../media/image10.tif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tif"/><Relationship Id="rId4" Type="http://schemas.openxmlformats.org/officeDocument/2006/relationships/image" Target="../media/image12.tif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" y="511175"/>
            <a:ext cx="8839200" cy="1470025"/>
          </a:xfrm>
        </p:spPr>
        <p:txBody>
          <a:bodyPr>
            <a:normAutofit fontScale="90000"/>
          </a:bodyPr>
          <a:lstStyle/>
          <a:p>
            <a:r>
              <a:rPr lang="en-US" altLang="zh-CN" dirty="0"/>
              <a:t>Preliminary Design for a New Interplanetary Scintillation (IPS) Telescope</a:t>
            </a:r>
            <a:endParaRPr lang="zh-CN" alt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66800" y="4343400"/>
            <a:ext cx="6934200" cy="1752600"/>
          </a:xfrm>
        </p:spPr>
        <p:txBody>
          <a:bodyPr>
            <a:normAutofit/>
          </a:bodyPr>
          <a:lstStyle/>
          <a:p>
            <a:r>
              <a:rPr lang="en-US" altLang="zh-CN" sz="1600" b="1" dirty="0" err="1">
                <a:solidFill>
                  <a:schemeClr val="tx1"/>
                </a:solidFill>
              </a:rPr>
              <a:t>Linjie</a:t>
            </a:r>
            <a:r>
              <a:rPr lang="en-US" altLang="zh-CN" sz="1600" b="1" dirty="0">
                <a:solidFill>
                  <a:schemeClr val="tx1"/>
                </a:solidFill>
              </a:rPr>
              <a:t> Chen</a:t>
            </a:r>
            <a:r>
              <a:rPr lang="en-US" altLang="zh-CN" sz="1600" dirty="0">
                <a:solidFill>
                  <a:schemeClr val="tx1"/>
                </a:solidFill>
              </a:rPr>
              <a:t>, </a:t>
            </a:r>
            <a:r>
              <a:rPr lang="en-US" altLang="zh-CN" sz="1600" dirty="0" err="1">
                <a:solidFill>
                  <a:schemeClr val="tx1"/>
                </a:solidFill>
              </a:rPr>
              <a:t>Yihua</a:t>
            </a:r>
            <a:r>
              <a:rPr lang="en-US" altLang="zh-CN" sz="1600" dirty="0">
                <a:solidFill>
                  <a:schemeClr val="tx1"/>
                </a:solidFill>
              </a:rPr>
              <a:t> Yan</a:t>
            </a:r>
            <a:r>
              <a:rPr lang="en-US" altLang="zh-CN" sz="1600" baseline="30000" dirty="0">
                <a:solidFill>
                  <a:schemeClr val="tx1"/>
                </a:solidFill>
              </a:rPr>
              <a:t>*</a:t>
            </a:r>
            <a:r>
              <a:rPr lang="en-US" altLang="zh-CN" sz="1600" dirty="0">
                <a:solidFill>
                  <a:schemeClr val="tx1"/>
                </a:solidFill>
              </a:rPr>
              <a:t>, Wei Wang, </a:t>
            </a:r>
            <a:r>
              <a:rPr lang="en-US" altLang="zh-CN" sz="1600" dirty="0" err="1">
                <a:solidFill>
                  <a:schemeClr val="tx1"/>
                </a:solidFill>
              </a:rPr>
              <a:t>Fei</a:t>
            </a:r>
            <a:r>
              <a:rPr lang="en-US" altLang="zh-CN" sz="1600" dirty="0">
                <a:solidFill>
                  <a:schemeClr val="tx1"/>
                </a:solidFill>
              </a:rPr>
              <a:t> Liu, </a:t>
            </a:r>
            <a:r>
              <a:rPr lang="en-US" altLang="zh-CN" sz="1600" dirty="0" err="1">
                <a:solidFill>
                  <a:schemeClr val="tx1"/>
                </a:solidFill>
              </a:rPr>
              <a:t>Lihong</a:t>
            </a:r>
            <a:r>
              <a:rPr lang="en-US" altLang="zh-CN" sz="1600" dirty="0">
                <a:solidFill>
                  <a:schemeClr val="tx1"/>
                </a:solidFill>
              </a:rPr>
              <a:t> </a:t>
            </a:r>
            <a:r>
              <a:rPr lang="en-US" altLang="zh-CN" sz="1600" dirty="0" err="1">
                <a:solidFill>
                  <a:schemeClr val="tx1"/>
                </a:solidFill>
              </a:rPr>
              <a:t>Geng</a:t>
            </a:r>
            <a:r>
              <a:rPr lang="en-US" altLang="zh-CN" sz="1600" dirty="0">
                <a:solidFill>
                  <a:schemeClr val="tx1"/>
                </a:solidFill>
              </a:rPr>
              <a:t>, </a:t>
            </a:r>
            <a:r>
              <a:rPr lang="en-US" altLang="zh-CN" sz="1600" dirty="0" err="1">
                <a:solidFill>
                  <a:schemeClr val="tx1"/>
                </a:solidFill>
              </a:rPr>
              <a:t>Zhijun</a:t>
            </a:r>
            <a:r>
              <a:rPr lang="en-US" altLang="zh-CN" sz="1600" dirty="0">
                <a:solidFill>
                  <a:schemeClr val="tx1"/>
                </a:solidFill>
              </a:rPr>
              <a:t> Chen</a:t>
            </a:r>
          </a:p>
          <a:p>
            <a:endParaRPr lang="en-US" altLang="zh-CN" sz="1600" dirty="0"/>
          </a:p>
          <a:p>
            <a:r>
              <a:rPr lang="en-US" altLang="zh-CN" sz="1600" dirty="0">
                <a:solidFill>
                  <a:schemeClr val="tx1"/>
                </a:solidFill>
              </a:rPr>
              <a:t>National Astronomical Observatories, Chinese Academy of Science, Beijing, China</a:t>
            </a:r>
          </a:p>
          <a:p>
            <a:r>
              <a:rPr lang="en-US" altLang="zh-CN" sz="1600" dirty="0">
                <a:solidFill>
                  <a:schemeClr val="tx1"/>
                </a:solidFill>
              </a:rPr>
              <a:t>* School of Astronomy and Space Science, University of Chinese Academy of Science, Beijing, China</a:t>
            </a:r>
          </a:p>
          <a:p>
            <a:endParaRPr lang="zh-CN" altLang="en-US" sz="1600" dirty="0"/>
          </a:p>
        </p:txBody>
      </p:sp>
      <p:pic>
        <p:nvPicPr>
          <p:cNvPr id="6" name="Picture 2" descr="E:\Work\CSRH\Work\工作合同文件\副高\[20140314]shb-gwpy\logo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1438275" cy="43815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38003854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952DCD4F-53C5-4579-9600-CE717632A9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CN" dirty="0"/>
              <a:t>Beamforming Scheme-Subarray</a:t>
            </a:r>
            <a:endParaRPr lang="zh-CN" altLang="en-US" dirty="0"/>
          </a:p>
        </p:txBody>
      </p:sp>
      <p:pic>
        <p:nvPicPr>
          <p:cNvPr id="4" name="内容占位符 3">
            <a:extLst>
              <a:ext uri="{FF2B5EF4-FFF2-40B4-BE49-F238E27FC236}">
                <a16:creationId xmlns:a16="http://schemas.microsoft.com/office/drawing/2014/main" id="{E546DD56-CB23-4832-81A0-05036421AA12}"/>
              </a:ext>
            </a:extLst>
          </p:cNvPr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22021" y="1600200"/>
            <a:ext cx="5099957" cy="4525963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文本框 4">
            <a:extLst>
              <a:ext uri="{FF2B5EF4-FFF2-40B4-BE49-F238E27FC236}">
                <a16:creationId xmlns:a16="http://schemas.microsoft.com/office/drawing/2014/main" id="{CCAD1374-8678-44E8-A00C-D8984131A9E5}"/>
              </a:ext>
            </a:extLst>
          </p:cNvPr>
          <p:cNvSpPr txBox="1"/>
          <p:nvPr/>
        </p:nvSpPr>
        <p:spPr>
          <a:xfrm>
            <a:off x="990600" y="1524000"/>
            <a:ext cx="1219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/>
              <a:t>Antenna</a:t>
            </a:r>
            <a:endParaRPr lang="zh-CN" altLang="en-US" dirty="0"/>
          </a:p>
        </p:txBody>
      </p:sp>
      <p:sp>
        <p:nvSpPr>
          <p:cNvPr id="6" name="文本框 5">
            <a:extLst>
              <a:ext uri="{FF2B5EF4-FFF2-40B4-BE49-F238E27FC236}">
                <a16:creationId xmlns:a16="http://schemas.microsoft.com/office/drawing/2014/main" id="{1248155F-837C-4B63-8385-F790FD807A96}"/>
              </a:ext>
            </a:extLst>
          </p:cNvPr>
          <p:cNvSpPr txBox="1"/>
          <p:nvPr/>
        </p:nvSpPr>
        <p:spPr>
          <a:xfrm>
            <a:off x="304800" y="1999694"/>
            <a:ext cx="2209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/>
              <a:t>Analog Beamforming</a:t>
            </a:r>
            <a:endParaRPr lang="zh-CN" altLang="en-US" dirty="0"/>
          </a:p>
        </p:txBody>
      </p:sp>
      <p:sp>
        <p:nvSpPr>
          <p:cNvPr id="7" name="文本框 6">
            <a:extLst>
              <a:ext uri="{FF2B5EF4-FFF2-40B4-BE49-F238E27FC236}">
                <a16:creationId xmlns:a16="http://schemas.microsoft.com/office/drawing/2014/main" id="{F69A7B06-05BC-490A-90FC-76C1255940FD}"/>
              </a:ext>
            </a:extLst>
          </p:cNvPr>
          <p:cNvSpPr txBox="1"/>
          <p:nvPr/>
        </p:nvSpPr>
        <p:spPr>
          <a:xfrm>
            <a:off x="914400" y="2737570"/>
            <a:ext cx="1905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/>
              <a:t>Subarray</a:t>
            </a:r>
            <a:endParaRPr lang="zh-CN" altLang="en-US" dirty="0"/>
          </a:p>
        </p:txBody>
      </p:sp>
      <p:cxnSp>
        <p:nvCxnSpPr>
          <p:cNvPr id="9" name="直接连接符 8">
            <a:extLst>
              <a:ext uri="{FF2B5EF4-FFF2-40B4-BE49-F238E27FC236}">
                <a16:creationId xmlns:a16="http://schemas.microsoft.com/office/drawing/2014/main" id="{A7F78C9B-2E2D-4E8A-9A99-0CBB07BB58E7}"/>
              </a:ext>
            </a:extLst>
          </p:cNvPr>
          <p:cNvCxnSpPr/>
          <p:nvPr/>
        </p:nvCxnSpPr>
        <p:spPr>
          <a:xfrm>
            <a:off x="555597" y="3352800"/>
            <a:ext cx="7162800" cy="0"/>
          </a:xfrm>
          <a:prstGeom prst="line">
            <a:avLst/>
          </a:prstGeom>
          <a:ln w="2857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文本框 9">
            <a:extLst>
              <a:ext uri="{FF2B5EF4-FFF2-40B4-BE49-F238E27FC236}">
                <a16:creationId xmlns:a16="http://schemas.microsoft.com/office/drawing/2014/main" id="{4A7063F2-523C-4A22-B05E-32BF7983AE8F}"/>
              </a:ext>
            </a:extLst>
          </p:cNvPr>
          <p:cNvSpPr txBox="1"/>
          <p:nvPr/>
        </p:nvSpPr>
        <p:spPr>
          <a:xfrm>
            <a:off x="495300" y="4554816"/>
            <a:ext cx="2209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/>
              <a:t>Digital Beamforming</a:t>
            </a:r>
            <a:endParaRPr lang="zh-CN" altLang="en-US" dirty="0"/>
          </a:p>
        </p:txBody>
      </p:sp>
      <p:sp>
        <p:nvSpPr>
          <p:cNvPr id="11" name="日期占位符 10">
            <a:extLst>
              <a:ext uri="{FF2B5EF4-FFF2-40B4-BE49-F238E27FC236}">
                <a16:creationId xmlns:a16="http://schemas.microsoft.com/office/drawing/2014/main" id="{0601A2D7-1EFE-4C4D-9865-C7FD267EB6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087C68-EBA2-4389-A7D0-EE8247AE257F}" type="datetime1">
              <a:rPr lang="zh-CN" altLang="en-US" smtClean="0"/>
              <a:t>2019/7/18 Thursday</a:t>
            </a:fld>
            <a:endParaRPr lang="en-US"/>
          </a:p>
        </p:txBody>
      </p:sp>
      <p:sp>
        <p:nvSpPr>
          <p:cNvPr id="12" name="页脚占位符 11">
            <a:extLst>
              <a:ext uri="{FF2B5EF4-FFF2-40B4-BE49-F238E27FC236}">
                <a16:creationId xmlns:a16="http://schemas.microsoft.com/office/drawing/2014/main" id="{DD1A25E8-A855-4EF4-AC06-F1D29B1A54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2019 IPS workshop, South African</a:t>
            </a:r>
          </a:p>
        </p:txBody>
      </p:sp>
    </p:spTree>
    <p:extLst>
      <p:ext uri="{BB962C8B-B14F-4D97-AF65-F5344CB8AC3E}">
        <p14:creationId xmlns:p14="http://schemas.microsoft.com/office/powerpoint/2010/main" val="286186487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312BBAB5-6CC8-4BCD-92F4-2322A85430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Beamforming Scheme-Subarray</a:t>
            </a:r>
            <a:endParaRPr lang="zh-CN" altLang="en-US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1FA70847-76F9-493D-A860-594C3C736D3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414988"/>
            <a:ext cx="8229600" cy="4525963"/>
          </a:xfrm>
        </p:spPr>
        <p:txBody>
          <a:bodyPr>
            <a:normAutofit/>
          </a:bodyPr>
          <a:lstStyle/>
          <a:p>
            <a:r>
              <a:rPr lang="en-US" altLang="zh-CN" sz="2400" dirty="0"/>
              <a:t>Four-feed subarray                                  Eight-feed subarray</a:t>
            </a:r>
            <a:endParaRPr lang="zh-CN" altLang="en-US" sz="2400" dirty="0"/>
          </a:p>
        </p:txBody>
      </p:sp>
      <p:grpSp>
        <p:nvGrpSpPr>
          <p:cNvPr id="4" name="组合 3">
            <a:extLst>
              <a:ext uri="{FF2B5EF4-FFF2-40B4-BE49-F238E27FC236}">
                <a16:creationId xmlns:a16="http://schemas.microsoft.com/office/drawing/2014/main" id="{8301BA58-0CEC-441D-98B9-CCF9BAFA1A0D}"/>
              </a:ext>
            </a:extLst>
          </p:cNvPr>
          <p:cNvGrpSpPr/>
          <p:nvPr/>
        </p:nvGrpSpPr>
        <p:grpSpPr>
          <a:xfrm>
            <a:off x="76200" y="2011131"/>
            <a:ext cx="4495800" cy="3170469"/>
            <a:chOff x="0" y="0"/>
            <a:chExt cx="4685723" cy="3258070"/>
          </a:xfrm>
        </p:grpSpPr>
        <p:pic>
          <p:nvPicPr>
            <p:cNvPr id="5" name="图片 4">
              <a:extLst>
                <a:ext uri="{FF2B5EF4-FFF2-40B4-BE49-F238E27FC236}">
                  <a16:creationId xmlns:a16="http://schemas.microsoft.com/office/drawing/2014/main" id="{B9A54ABD-87D4-4C22-88E0-E04D1D5749E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446" t="6505" r="6422" b="-5936"/>
            <a:stretch/>
          </p:blipFill>
          <p:spPr bwMode="auto">
            <a:xfrm>
              <a:off x="38793" y="0"/>
              <a:ext cx="4646930" cy="1731645"/>
            </a:xfrm>
            <a:prstGeom prst="rect">
              <a:avLst/>
            </a:prstGeom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6" name="图片 5">
              <a:extLst>
                <a:ext uri="{FF2B5EF4-FFF2-40B4-BE49-F238E27FC236}">
                  <a16:creationId xmlns:a16="http://schemas.microsoft.com/office/drawing/2014/main" id="{D2F1C1C4-523E-4BF8-8222-0C156E69A6F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821" t="6480" r="7853" b="-1"/>
            <a:stretch/>
          </p:blipFill>
          <p:spPr bwMode="auto">
            <a:xfrm>
              <a:off x="0" y="1629295"/>
              <a:ext cx="4622800" cy="1628775"/>
            </a:xfrm>
            <a:prstGeom prst="rect">
              <a:avLst/>
            </a:prstGeom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</p:grpSp>
      <p:grpSp>
        <p:nvGrpSpPr>
          <p:cNvPr id="7" name="组合 6">
            <a:extLst>
              <a:ext uri="{FF2B5EF4-FFF2-40B4-BE49-F238E27FC236}">
                <a16:creationId xmlns:a16="http://schemas.microsoft.com/office/drawing/2014/main" id="{53AEC5C6-9E13-403C-81D7-AA6B5D8F2C5D}"/>
              </a:ext>
            </a:extLst>
          </p:cNvPr>
          <p:cNvGrpSpPr/>
          <p:nvPr/>
        </p:nvGrpSpPr>
        <p:grpSpPr>
          <a:xfrm>
            <a:off x="4501025" y="2032000"/>
            <a:ext cx="4518952" cy="3149600"/>
            <a:chOff x="0" y="0"/>
            <a:chExt cx="4593590" cy="3149773"/>
          </a:xfrm>
        </p:grpSpPr>
        <p:pic>
          <p:nvPicPr>
            <p:cNvPr id="8" name="图片 7">
              <a:extLst>
                <a:ext uri="{FF2B5EF4-FFF2-40B4-BE49-F238E27FC236}">
                  <a16:creationId xmlns:a16="http://schemas.microsoft.com/office/drawing/2014/main" id="{46461EF7-8219-41CF-9C4B-21D61F201A1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752" t="6220" r="8078"/>
            <a:stretch/>
          </p:blipFill>
          <p:spPr bwMode="auto">
            <a:xfrm>
              <a:off x="0" y="0"/>
              <a:ext cx="4572000" cy="1579880"/>
            </a:xfrm>
            <a:prstGeom prst="rect">
              <a:avLst/>
            </a:prstGeom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9" name="图片 8">
              <a:extLst>
                <a:ext uri="{FF2B5EF4-FFF2-40B4-BE49-F238E27FC236}">
                  <a16:creationId xmlns:a16="http://schemas.microsoft.com/office/drawing/2014/main" id="{80BD0C70-B4FE-45A0-946E-BFE75BA5EE2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932" t="6785" r="7898"/>
            <a:stretch/>
          </p:blipFill>
          <p:spPr bwMode="auto">
            <a:xfrm>
              <a:off x="0" y="1579418"/>
              <a:ext cx="4593590" cy="1570355"/>
            </a:xfrm>
            <a:prstGeom prst="rect">
              <a:avLst/>
            </a:prstGeom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</p:grpSp>
      <p:graphicFrame>
        <p:nvGraphicFramePr>
          <p:cNvPr id="10" name="内容占位符 3">
            <a:extLst>
              <a:ext uri="{FF2B5EF4-FFF2-40B4-BE49-F238E27FC236}">
                <a16:creationId xmlns:a16="http://schemas.microsoft.com/office/drawing/2014/main" id="{AB4D8215-BDA2-4D8F-94E3-7027582822F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083799161"/>
              </p:ext>
            </p:extLst>
          </p:nvPr>
        </p:nvGraphicFramePr>
        <p:xfrm>
          <a:off x="1162397" y="3696217"/>
          <a:ext cx="7010399" cy="312420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507286">
                  <a:extLst>
                    <a:ext uri="{9D8B030D-6E8A-4147-A177-3AD203B41FA5}">
                      <a16:colId xmlns:a16="http://schemas.microsoft.com/office/drawing/2014/main" val="1049465255"/>
                    </a:ext>
                  </a:extLst>
                </a:gridCol>
                <a:gridCol w="1641553">
                  <a:extLst>
                    <a:ext uri="{9D8B030D-6E8A-4147-A177-3AD203B41FA5}">
                      <a16:colId xmlns:a16="http://schemas.microsoft.com/office/drawing/2014/main" val="3816534602"/>
                    </a:ext>
                  </a:extLst>
                </a:gridCol>
                <a:gridCol w="1642473">
                  <a:extLst>
                    <a:ext uri="{9D8B030D-6E8A-4147-A177-3AD203B41FA5}">
                      <a16:colId xmlns:a16="http://schemas.microsoft.com/office/drawing/2014/main" val="3054532096"/>
                    </a:ext>
                  </a:extLst>
                </a:gridCol>
                <a:gridCol w="2219087">
                  <a:extLst>
                    <a:ext uri="{9D8B030D-6E8A-4147-A177-3AD203B41FA5}">
                      <a16:colId xmlns:a16="http://schemas.microsoft.com/office/drawing/2014/main" val="2316462159"/>
                    </a:ext>
                  </a:extLst>
                </a:gridCol>
              </a:tblGrid>
              <a:tr h="53729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kern="0" dirty="0">
                          <a:effectLst/>
                        </a:rPr>
                        <a:t> </a:t>
                      </a:r>
                      <a:endParaRPr lang="zh-CN" sz="1600" kern="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600" kern="0" dirty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Original Array</a:t>
                      </a:r>
                      <a:endParaRPr lang="zh-CN" sz="1600" kern="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kern="0" dirty="0">
                          <a:effectLst/>
                        </a:rPr>
                        <a:t>Subarray I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1600" kern="0" dirty="0">
                          <a:effectLst/>
                        </a:rPr>
                        <a:t>（</a:t>
                      </a:r>
                      <a:r>
                        <a:rPr lang="en-US" altLang="zh-CN" sz="1600" kern="0" dirty="0">
                          <a:effectLst/>
                        </a:rPr>
                        <a:t>4 elements</a:t>
                      </a:r>
                      <a:r>
                        <a:rPr lang="zh-CN" sz="1600" kern="0" dirty="0">
                          <a:effectLst/>
                        </a:rPr>
                        <a:t>）</a:t>
                      </a:r>
                      <a:endParaRPr lang="zh-CN" sz="1600" kern="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600" kern="0" dirty="0">
                          <a:effectLst/>
                        </a:rPr>
                        <a:t>Subarray II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altLang="zh-CN" sz="1600" kern="0" dirty="0">
                          <a:effectLst/>
                        </a:rPr>
                        <a:t>（</a:t>
                      </a:r>
                      <a:r>
                        <a:rPr lang="en-US" altLang="zh-CN" sz="1600" kern="0" dirty="0">
                          <a:effectLst/>
                        </a:rPr>
                        <a:t>8 elements</a:t>
                      </a:r>
                      <a:r>
                        <a:rPr lang="zh-CN" altLang="zh-CN" sz="1600" kern="0" dirty="0">
                          <a:effectLst/>
                        </a:rPr>
                        <a:t>）</a:t>
                      </a:r>
                      <a:endParaRPr lang="zh-CN" altLang="zh-CN" sz="1600" kern="100" dirty="0">
                        <a:effectLst/>
                        <a:latin typeface="Times New Roman" panose="02020603050405020304" pitchFamily="18" charset="0"/>
                        <a:ea typeface="+mn-ea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028647931"/>
                  </a:ext>
                </a:extLst>
              </a:tr>
              <a:tr h="51240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600" kern="0" dirty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Array Element</a:t>
                      </a:r>
                      <a:endParaRPr lang="zh-CN" sz="1600" kern="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kern="0" dirty="0">
                          <a:effectLst/>
                        </a:rPr>
                        <a:t>304</a:t>
                      </a:r>
                      <a:endParaRPr lang="zh-CN" sz="1600" kern="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kern="0">
                          <a:effectLst/>
                        </a:rPr>
                        <a:t>76</a:t>
                      </a:r>
                      <a:endParaRPr lang="zh-CN" sz="16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kern="0">
                          <a:effectLst/>
                        </a:rPr>
                        <a:t>38</a:t>
                      </a:r>
                      <a:endParaRPr lang="zh-CN" sz="16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690342953"/>
                  </a:ext>
                </a:extLst>
              </a:tr>
              <a:tr h="51240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600" kern="0" dirty="0">
                          <a:effectLst/>
                        </a:rPr>
                        <a:t>Analog Phase Shifter</a:t>
                      </a:r>
                      <a:endParaRPr lang="zh-CN" sz="1600" kern="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kern="0" dirty="0">
                          <a:effectLst/>
                        </a:rPr>
                        <a:t>0</a:t>
                      </a:r>
                      <a:endParaRPr lang="zh-CN" sz="1600" kern="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kern="0" dirty="0">
                          <a:effectLst/>
                        </a:rPr>
                        <a:t>76×3</a:t>
                      </a:r>
                      <a:endParaRPr lang="zh-CN" sz="1600" kern="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kern="0">
                          <a:effectLst/>
                        </a:rPr>
                        <a:t>38×7</a:t>
                      </a:r>
                      <a:endParaRPr lang="zh-CN" sz="16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976867623"/>
                  </a:ext>
                </a:extLst>
              </a:tr>
              <a:tr h="53729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kern="0" dirty="0">
                          <a:effectLst/>
                        </a:rPr>
                        <a:t>AD</a:t>
                      </a:r>
                      <a:endParaRPr lang="zh-CN" sz="1600" kern="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kern="0" dirty="0">
                          <a:effectLst/>
                        </a:rPr>
                        <a:t>304</a:t>
                      </a:r>
                      <a:endParaRPr lang="zh-CN" sz="1600" kern="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kern="0" dirty="0">
                          <a:effectLst/>
                        </a:rPr>
                        <a:t>76</a:t>
                      </a:r>
                      <a:endParaRPr lang="zh-CN" sz="1600" kern="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kern="0" dirty="0">
                          <a:effectLst/>
                        </a:rPr>
                        <a:t>38</a:t>
                      </a:r>
                      <a:endParaRPr lang="zh-CN" sz="1600" kern="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039453050"/>
                  </a:ext>
                </a:extLst>
              </a:tr>
              <a:tr h="51240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600" kern="0" dirty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Data Rate</a:t>
                      </a:r>
                      <a:endParaRPr lang="zh-CN" sz="1600" kern="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kern="0">
                          <a:effectLst/>
                        </a:rPr>
                        <a:t>304×100MB</a:t>
                      </a:r>
                      <a:endParaRPr lang="zh-CN" sz="16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kern="0" dirty="0">
                          <a:effectLst/>
                        </a:rPr>
                        <a:t>76×100MB</a:t>
                      </a:r>
                      <a:endParaRPr lang="zh-CN" sz="1600" kern="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kern="0" dirty="0">
                          <a:effectLst/>
                        </a:rPr>
                        <a:t>38×100MB</a:t>
                      </a:r>
                      <a:endParaRPr lang="zh-CN" sz="1600" kern="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498620648"/>
                  </a:ext>
                </a:extLst>
              </a:tr>
              <a:tr h="51240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600" kern="0" dirty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Weighting Vector</a:t>
                      </a:r>
                      <a:endParaRPr lang="zh-CN" sz="1600" kern="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kern="0">
                          <a:effectLst/>
                        </a:rPr>
                        <a:t>304×1</a:t>
                      </a:r>
                      <a:endParaRPr lang="zh-CN" sz="16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kern="0">
                          <a:effectLst/>
                        </a:rPr>
                        <a:t>76×1</a:t>
                      </a:r>
                      <a:endParaRPr lang="zh-CN" sz="16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kern="0" dirty="0">
                          <a:effectLst/>
                        </a:rPr>
                        <a:t>38×1</a:t>
                      </a:r>
                      <a:endParaRPr lang="zh-CN" sz="1600" kern="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154494580"/>
                  </a:ext>
                </a:extLst>
              </a:tr>
            </a:tbl>
          </a:graphicData>
        </a:graphic>
      </p:graphicFrame>
      <p:sp>
        <p:nvSpPr>
          <p:cNvPr id="11" name="日期占位符 10">
            <a:extLst>
              <a:ext uri="{FF2B5EF4-FFF2-40B4-BE49-F238E27FC236}">
                <a16:creationId xmlns:a16="http://schemas.microsoft.com/office/drawing/2014/main" id="{6394CD99-E16E-4A6D-8ECF-0F185F51A8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883511-7C5E-4BE7-AE1B-6487F46B352C}" type="datetime1">
              <a:rPr lang="zh-CN" altLang="en-US" smtClean="0"/>
              <a:t>2019/7/18 Thursday</a:t>
            </a:fld>
            <a:endParaRPr lang="en-US"/>
          </a:p>
        </p:txBody>
      </p:sp>
      <p:sp>
        <p:nvSpPr>
          <p:cNvPr id="12" name="页脚占位符 11">
            <a:extLst>
              <a:ext uri="{FF2B5EF4-FFF2-40B4-BE49-F238E27FC236}">
                <a16:creationId xmlns:a16="http://schemas.microsoft.com/office/drawing/2014/main" id="{2AD5A83F-EF95-4379-AC7B-C739BFCDD4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2019 IPS workshop, South African</a:t>
            </a:r>
          </a:p>
        </p:txBody>
      </p:sp>
    </p:spTree>
    <p:extLst>
      <p:ext uri="{BB962C8B-B14F-4D97-AF65-F5344CB8AC3E}">
        <p14:creationId xmlns:p14="http://schemas.microsoft.com/office/powerpoint/2010/main" val="15974405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zh-CN" dirty="0"/>
              <a:t>Hardware Prototype of Digital Receiver </a:t>
            </a:r>
            <a:endParaRPr lang="zh-CN" alt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CN" altLang="en-US" dirty="0"/>
          </a:p>
        </p:txBody>
      </p:sp>
      <p:pic>
        <p:nvPicPr>
          <p:cNvPr id="5" name="图片 8" descr="F:\杂七杂八\板卡照片\V6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952499" y="1409700"/>
            <a:ext cx="2133600" cy="2667000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TextBox 5"/>
          <p:cNvSpPr txBox="1"/>
          <p:nvPr/>
        </p:nvSpPr>
        <p:spPr>
          <a:xfrm>
            <a:off x="992186" y="3842657"/>
            <a:ext cx="205422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b="1" dirty="0"/>
              <a:t>V6-FPGA Pre-processing Board</a:t>
            </a:r>
            <a:endParaRPr lang="zh-CN" altLang="en-US" b="1" dirty="0"/>
          </a:p>
        </p:txBody>
      </p:sp>
      <p:pic>
        <p:nvPicPr>
          <p:cNvPr id="7" name="图片 9" descr="F:\杂七杂八\板卡照片\SNAP2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5694589" y="1351190"/>
            <a:ext cx="2098221" cy="2819400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TextBox 7"/>
          <p:cNvSpPr txBox="1"/>
          <p:nvPr/>
        </p:nvSpPr>
        <p:spPr>
          <a:xfrm>
            <a:off x="5867400" y="3886200"/>
            <a:ext cx="1981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n-US" altLang="zh-CN" b="1" dirty="0"/>
              <a:t>Snap2 HP Processing Board</a:t>
            </a:r>
            <a:endParaRPr lang="zh-CN" altLang="en-US" b="1" dirty="0"/>
          </a:p>
        </p:txBody>
      </p:sp>
      <p:pic>
        <p:nvPicPr>
          <p:cNvPr id="9" name="图片 7" descr="G:\微信图片_20170526155420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6410" y="3886200"/>
            <a:ext cx="2668589" cy="1905000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TextBox 9"/>
          <p:cNvSpPr txBox="1"/>
          <p:nvPr/>
        </p:nvSpPr>
        <p:spPr>
          <a:xfrm>
            <a:off x="3505200" y="5791200"/>
            <a:ext cx="18287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b="1" dirty="0"/>
              <a:t>Switching Board</a:t>
            </a:r>
            <a:endParaRPr lang="zh-CN" altLang="en-US" b="1" dirty="0"/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E45422F8-E104-4D1D-B3A9-20BEA9B953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8CB657-2059-4315-AC12-EE28ACBA57B0}" type="datetime1">
              <a:rPr lang="zh-CN" altLang="en-US" smtClean="0"/>
              <a:t>2019/7/18 Thursday</a:t>
            </a:fld>
            <a:endParaRPr lang="en-US"/>
          </a:p>
        </p:txBody>
      </p:sp>
      <p:sp>
        <p:nvSpPr>
          <p:cNvPr id="11" name="页脚占位符 10">
            <a:extLst>
              <a:ext uri="{FF2B5EF4-FFF2-40B4-BE49-F238E27FC236}">
                <a16:creationId xmlns:a16="http://schemas.microsoft.com/office/drawing/2014/main" id="{0F8FF67E-EB40-4A20-A539-8DFE089BE7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2019 IPS workshop, South African</a:t>
            </a:r>
          </a:p>
        </p:txBody>
      </p:sp>
    </p:spTree>
    <p:extLst>
      <p:ext uri="{BB962C8B-B14F-4D97-AF65-F5344CB8AC3E}">
        <p14:creationId xmlns:p14="http://schemas.microsoft.com/office/powerpoint/2010/main" val="274680137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6" name="Picture 4" descr="D:\Work\CSRH\Work\2017 Cardiff 4-in-1\Sub-sationDiagram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0874" y="1828800"/>
            <a:ext cx="7541126" cy="411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zh-CN" dirty="0"/>
              <a:t>Receiver System for IPS Dish Antenna</a:t>
            </a:r>
            <a:endParaRPr lang="zh-CN" alt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28800"/>
            <a:ext cx="8229600" cy="4525963"/>
          </a:xfrm>
        </p:spPr>
        <p:txBody>
          <a:bodyPr/>
          <a:lstStyle/>
          <a:p>
            <a:endParaRPr lang="zh-CN" alt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457200" y="5939135"/>
            <a:ext cx="1752600" cy="461665"/>
          </a:xfrm>
          <a:prstGeom prst="rect">
            <a:avLst/>
          </a:prstGeom>
          <a:noFill/>
          <a:ln w="25400">
            <a:solidFill>
              <a:schemeClr val="tx1"/>
            </a:solidFill>
            <a:prstDash val="dash"/>
          </a:ln>
        </p:spPr>
        <p:txBody>
          <a:bodyPr wrap="square" rtlCol="0">
            <a:spAutoFit/>
          </a:bodyPr>
          <a:lstStyle/>
          <a:p>
            <a:r>
              <a:rPr lang="en-US" altLang="zh-CN" sz="1200" b="1" dirty="0"/>
              <a:t>Offline Correlation with Other Dishes or Cylinder</a:t>
            </a:r>
            <a:endParaRPr lang="zh-CN" altLang="en-US" sz="1200" b="1" dirty="0"/>
          </a:p>
        </p:txBody>
      </p:sp>
      <p:cxnSp>
        <p:nvCxnSpPr>
          <p:cNvPr id="10" name="Straight Connector 9"/>
          <p:cNvCxnSpPr/>
          <p:nvPr/>
        </p:nvCxnSpPr>
        <p:spPr>
          <a:xfrm flipH="1">
            <a:off x="1333500" y="5486400"/>
            <a:ext cx="571500" cy="0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1333500" y="5486400"/>
            <a:ext cx="0" cy="457200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68390B64-BD89-4203-9CD2-372D038463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1A9E73-78C3-42BA-AE85-A38D398576A9}" type="datetime1">
              <a:rPr lang="zh-CN" altLang="en-US" smtClean="0"/>
              <a:t>2019/7/18 Thursday</a:t>
            </a:fld>
            <a:endParaRPr 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9CD7A1D3-CC6C-4513-8722-EEE98736A7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2019 IPS workshop, South African</a:t>
            </a:r>
          </a:p>
        </p:txBody>
      </p:sp>
    </p:spTree>
    <p:extLst>
      <p:ext uri="{BB962C8B-B14F-4D97-AF65-F5344CB8AC3E}">
        <p14:creationId xmlns:p14="http://schemas.microsoft.com/office/powerpoint/2010/main" val="113742167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F85D1AF4-7BA8-43E2-8478-A9F5BA2F49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RFI Investigations</a:t>
            </a:r>
            <a:endParaRPr lang="zh-CN" altLang="en-US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C570CECB-756F-43C4-A23F-6043C14CCC9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/>
              <a:t>Sub-station 1 </a:t>
            </a:r>
            <a:endParaRPr lang="zh-CN" altLang="en-US" dirty="0"/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8D039F39-6E98-4437-B8C7-3714AF1407F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2206170"/>
            <a:ext cx="5802186" cy="4102555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8A195231-E7F3-42D8-988F-764579B01B8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7800" y="2197556"/>
            <a:ext cx="5802186" cy="4102556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FDB3CDD7-F49C-413D-BB70-CAD4CCA1A9D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3493" y="2200207"/>
            <a:ext cx="5802186" cy="4102555"/>
          </a:xfrm>
          <a:prstGeom prst="rect">
            <a:avLst/>
          </a:prstGeom>
        </p:spPr>
      </p:pic>
      <p:sp>
        <p:nvSpPr>
          <p:cNvPr id="10" name="日期占位符 9">
            <a:extLst>
              <a:ext uri="{FF2B5EF4-FFF2-40B4-BE49-F238E27FC236}">
                <a16:creationId xmlns:a16="http://schemas.microsoft.com/office/drawing/2014/main" id="{FFAF50B6-E1B9-4565-8988-A18D440148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DEF12B-C4DE-4DD5-B526-50CC111D6E1E}" type="datetime1">
              <a:rPr lang="zh-CN" altLang="en-US" smtClean="0"/>
              <a:t>2019/7/18 Thursday</a:t>
            </a:fld>
            <a:endParaRPr lang="en-US"/>
          </a:p>
        </p:txBody>
      </p:sp>
      <p:sp>
        <p:nvSpPr>
          <p:cNvPr id="11" name="页脚占位符 10">
            <a:extLst>
              <a:ext uri="{FF2B5EF4-FFF2-40B4-BE49-F238E27FC236}">
                <a16:creationId xmlns:a16="http://schemas.microsoft.com/office/drawing/2014/main" id="{4DEBF53D-C6BC-449C-8A4D-5074F261D7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2019 IPS workshop, South African</a:t>
            </a:r>
          </a:p>
        </p:txBody>
      </p:sp>
    </p:spTree>
    <p:extLst>
      <p:ext uri="{BB962C8B-B14F-4D97-AF65-F5344CB8AC3E}">
        <p14:creationId xmlns:p14="http://schemas.microsoft.com/office/powerpoint/2010/main" val="24331719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3C8AB79A-F55E-4787-9A0B-2484B74CEC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RFI Investigations</a:t>
            </a:r>
            <a:endParaRPr lang="zh-CN" altLang="en-US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D162EAD7-5AAC-4FDA-9B90-FEC553BCB8F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/>
              <a:t>Sub-station 2 </a:t>
            </a:r>
            <a:endParaRPr lang="zh-CN" altLang="en-US" dirty="0"/>
          </a:p>
          <a:p>
            <a:endParaRPr lang="zh-CN" altLang="en-US" dirty="0"/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EA44A837-52A2-4025-886F-AA2E9D1C26F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2219579"/>
            <a:ext cx="5525027" cy="3906584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FB5699EB-29CC-4EA0-A341-0D9A0129C65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85686" y="2219579"/>
            <a:ext cx="5448827" cy="3852706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C8E7DA7B-4D0E-41A8-8DD6-97EDA82631E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8628" y="2219579"/>
            <a:ext cx="5448827" cy="3852706"/>
          </a:xfrm>
          <a:prstGeom prst="rect">
            <a:avLst/>
          </a:prstGeom>
        </p:spPr>
      </p:pic>
      <p:sp>
        <p:nvSpPr>
          <p:cNvPr id="10" name="日期占位符 9">
            <a:extLst>
              <a:ext uri="{FF2B5EF4-FFF2-40B4-BE49-F238E27FC236}">
                <a16:creationId xmlns:a16="http://schemas.microsoft.com/office/drawing/2014/main" id="{E25EF491-17DB-46D9-A56F-EB2D51B8D8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D3D57B-3E97-4C79-9F1D-EA2BA756E200}" type="datetime1">
              <a:rPr lang="zh-CN" altLang="en-US" smtClean="0"/>
              <a:t>2019/7/18 Thursday</a:t>
            </a:fld>
            <a:endParaRPr lang="en-US"/>
          </a:p>
        </p:txBody>
      </p:sp>
      <p:sp>
        <p:nvSpPr>
          <p:cNvPr id="11" name="页脚占位符 10">
            <a:extLst>
              <a:ext uri="{FF2B5EF4-FFF2-40B4-BE49-F238E27FC236}">
                <a16:creationId xmlns:a16="http://schemas.microsoft.com/office/drawing/2014/main" id="{5A353296-4124-4971-8067-6B1A53322B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2019 IPS workshop, South African</a:t>
            </a:r>
          </a:p>
        </p:txBody>
      </p:sp>
    </p:spTree>
    <p:extLst>
      <p:ext uri="{BB962C8B-B14F-4D97-AF65-F5344CB8AC3E}">
        <p14:creationId xmlns:p14="http://schemas.microsoft.com/office/powerpoint/2010/main" val="17976651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altLang="zh-CN" dirty="0"/>
              <a:t>Summary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600428" y="1501069"/>
            <a:ext cx="7886700" cy="4351338"/>
          </a:xfrm>
        </p:spPr>
        <p:txBody>
          <a:bodyPr>
            <a:normAutofit/>
          </a:bodyPr>
          <a:lstStyle/>
          <a:p>
            <a:r>
              <a:rPr lang="en-US" altLang="zh-CN" dirty="0"/>
              <a:t>A new IPS telescope has been proposed: </a:t>
            </a:r>
          </a:p>
          <a:p>
            <a:pPr lvl="1"/>
            <a:r>
              <a:rPr lang="en-US" altLang="zh-CN" dirty="0"/>
              <a:t>Some main specifications have been defined</a:t>
            </a:r>
            <a:r>
              <a:rPr lang="en-US" altLang="zh-CN" dirty="0">
                <a:sym typeface="+mn-ea"/>
              </a:rPr>
              <a:t>.</a:t>
            </a:r>
          </a:p>
          <a:p>
            <a:pPr lvl="1"/>
            <a:r>
              <a:rPr lang="en-US" altLang="zh-CN" dirty="0"/>
              <a:t>Preliminary receiver design has been done.</a:t>
            </a:r>
          </a:p>
          <a:p>
            <a:pPr lvl="1"/>
            <a:r>
              <a:rPr lang="en-US" altLang="zh-CN" dirty="0"/>
              <a:t>RFI situations have been investigated.</a:t>
            </a:r>
          </a:p>
          <a:p>
            <a:pPr lvl="1"/>
            <a:r>
              <a:rPr lang="en-US" altLang="zh-CN" dirty="0">
                <a:sym typeface="+mn-ea"/>
              </a:rPr>
              <a:t>Detailed design will begin soon.</a:t>
            </a: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/>
              <a:t>2019 IPS workshop, South African</a:t>
            </a:r>
            <a:endParaRPr lang="zh-CN" altLang="en-US"/>
          </a:p>
        </p:txBody>
      </p:sp>
      <p:sp>
        <p:nvSpPr>
          <p:cNvPr id="6" name="日期占位符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68696C-3D41-4474-8016-745C3BC74368}" type="datetime1">
              <a:rPr lang="zh-CN" altLang="en-US" smtClean="0"/>
              <a:t>2019/7/18 Thursday</a:t>
            </a:fld>
            <a:endParaRPr lang="zh-CN" altLang="en-US"/>
          </a:p>
        </p:txBody>
      </p:sp>
      <p:sp>
        <p:nvSpPr>
          <p:cNvPr id="5" name="矩形 4">
            <a:extLst>
              <a:ext uri="{FF2B5EF4-FFF2-40B4-BE49-F238E27FC236}">
                <a16:creationId xmlns:a16="http://schemas.microsoft.com/office/drawing/2014/main" id="{49107C9A-19B8-449B-9F45-4ABAB22B12F8}"/>
              </a:ext>
            </a:extLst>
          </p:cNvPr>
          <p:cNvSpPr/>
          <p:nvPr/>
        </p:nvSpPr>
        <p:spPr>
          <a:xfrm>
            <a:off x="3140765" y="4724400"/>
            <a:ext cx="2415469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zh-CN" sz="4800" i="1" dirty="0">
                <a:solidFill>
                  <a:srgbClr val="FF0000"/>
                </a:solidFill>
              </a:rPr>
              <a:t>THANKS!</a:t>
            </a:r>
            <a:endParaRPr lang="zh-CN" altLang="en-US" sz="4800" i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4972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CN" dirty="0"/>
              <a:t>Outline</a:t>
            </a:r>
            <a:endParaRPr lang="zh-CN" alt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1676400"/>
            <a:ext cx="7620000" cy="3992563"/>
          </a:xfrm>
        </p:spPr>
        <p:txBody>
          <a:bodyPr/>
          <a:lstStyle/>
          <a:p>
            <a:pPr marL="0" indent="0">
              <a:buNone/>
            </a:pPr>
            <a:endParaRPr lang="en-US" altLang="zh-CN" dirty="0"/>
          </a:p>
          <a:p>
            <a:pPr>
              <a:buFont typeface="Wingdings" panose="05000000000000000000" pitchFamily="2" charset="2"/>
              <a:buChar char="n"/>
            </a:pPr>
            <a:r>
              <a:rPr lang="en-US" altLang="zh-CN" dirty="0"/>
              <a:t>Introduction of a new IPS Telescope</a:t>
            </a:r>
          </a:p>
          <a:p>
            <a:pPr>
              <a:buFont typeface="Wingdings" panose="05000000000000000000" pitchFamily="2" charset="2"/>
              <a:buChar char="n"/>
            </a:pPr>
            <a:r>
              <a:rPr lang="en-US" altLang="zh-CN"/>
              <a:t>System Specifications</a:t>
            </a:r>
          </a:p>
          <a:p>
            <a:pPr>
              <a:buFont typeface="Wingdings" panose="05000000000000000000" pitchFamily="2" charset="2"/>
              <a:buChar char="n"/>
            </a:pPr>
            <a:r>
              <a:rPr lang="en-US" altLang="zh-CN"/>
              <a:t>Preliminary </a:t>
            </a:r>
            <a:r>
              <a:rPr lang="en-US" altLang="zh-CN" dirty="0"/>
              <a:t>Receiver Design </a:t>
            </a:r>
          </a:p>
          <a:p>
            <a:pPr>
              <a:buFont typeface="Wingdings" panose="05000000000000000000" pitchFamily="2" charset="2"/>
              <a:buChar char="n"/>
            </a:pPr>
            <a:r>
              <a:rPr lang="en-US" altLang="zh-CN" dirty="0"/>
              <a:t>Summary</a:t>
            </a:r>
            <a:endParaRPr lang="zh-CN" altLang="en-US" dirty="0"/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08423C1D-2A81-48BB-A7D1-C6C598AF0F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675D60-C13B-4E8F-9D30-95C94F113B58}" type="datetime1">
              <a:rPr lang="zh-CN" altLang="en-US" smtClean="0"/>
              <a:t>2019/7/18 Thursday</a:t>
            </a:fld>
            <a:endParaRPr 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E7A71A05-6380-4F7E-83F3-57B6716B37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2019 IPS workshop, South African</a:t>
            </a:r>
          </a:p>
        </p:txBody>
      </p:sp>
    </p:spTree>
    <p:extLst>
      <p:ext uri="{BB962C8B-B14F-4D97-AF65-F5344CB8AC3E}">
        <p14:creationId xmlns:p14="http://schemas.microsoft.com/office/powerpoint/2010/main" val="425353655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Introduction</a:t>
            </a:r>
            <a:endParaRPr lang="zh-CN" alt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305800" cy="4525963"/>
          </a:xfrm>
        </p:spPr>
        <p:txBody>
          <a:bodyPr>
            <a:normAutofit/>
          </a:bodyPr>
          <a:lstStyle/>
          <a:p>
            <a:r>
              <a:rPr lang="en-US" altLang="zh-CN" dirty="0"/>
              <a:t>A new IPS telescope is proposed, it consists 3 stations, one main station and 2 sub-stations.</a:t>
            </a:r>
          </a:p>
          <a:p>
            <a:r>
              <a:rPr lang="en-US" altLang="zh-CN" dirty="0"/>
              <a:t>Main station: 3 cylinder antennas placed side</a:t>
            </a:r>
          </a:p>
          <a:p>
            <a:pPr marL="0" indent="0">
              <a:buNone/>
            </a:pPr>
            <a:r>
              <a:rPr lang="en-US" altLang="zh-CN" dirty="0"/>
              <a:t>    by side, and each antenna is 140m (N-S) ×   </a:t>
            </a:r>
          </a:p>
          <a:p>
            <a:pPr marL="0" indent="0">
              <a:buNone/>
            </a:pPr>
            <a:r>
              <a:rPr lang="en-US" altLang="zh-CN" dirty="0"/>
              <a:t>    40m (E-W), and a Ø20m steerable parabolic   </a:t>
            </a:r>
          </a:p>
          <a:p>
            <a:pPr marL="0" indent="0">
              <a:buNone/>
            </a:pPr>
            <a:r>
              <a:rPr lang="en-US" altLang="zh-CN" dirty="0"/>
              <a:t>    antenna.</a:t>
            </a:r>
          </a:p>
          <a:p>
            <a:r>
              <a:rPr lang="en-US" altLang="zh-CN" dirty="0"/>
              <a:t>Sub-station: a ~20m steerable parabolic antenna</a:t>
            </a:r>
            <a:endParaRPr lang="zh-CN" altLang="en-US" dirty="0"/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53930FF9-D50E-400C-BF20-8A70C957B3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286685-4422-47F8-A37F-79DD5EEDFFAC}" type="datetime1">
              <a:rPr lang="zh-CN" altLang="en-US" smtClean="0"/>
              <a:t>2019/7/18 Thursday</a:t>
            </a:fld>
            <a:endParaRPr 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018CB861-77EC-4FB4-B0A2-17A18BDDA5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2019 IPS workshop, South African</a:t>
            </a:r>
          </a:p>
        </p:txBody>
      </p:sp>
    </p:spTree>
    <p:extLst>
      <p:ext uri="{BB962C8B-B14F-4D97-AF65-F5344CB8AC3E}">
        <p14:creationId xmlns:p14="http://schemas.microsoft.com/office/powerpoint/2010/main" val="180763814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868362"/>
          </a:xfrm>
        </p:spPr>
        <p:txBody>
          <a:bodyPr>
            <a:normAutofit/>
          </a:bodyPr>
          <a:lstStyle/>
          <a:p>
            <a:r>
              <a:rPr lang="en-US" altLang="zh-CN" sz="3600" dirty="0"/>
              <a:t>Chinese Three-Station IPS Telescopes</a:t>
            </a:r>
            <a:endParaRPr lang="zh-CN" altLang="en-US" sz="3600" dirty="0"/>
          </a:p>
        </p:txBody>
      </p:sp>
      <p:pic>
        <p:nvPicPr>
          <p:cNvPr id="6" name="图片 5">
            <a:extLst>
              <a:ext uri="{FF2B5EF4-FFF2-40B4-BE49-F238E27FC236}">
                <a16:creationId xmlns:a16="http://schemas.microsoft.com/office/drawing/2014/main" id="{6D243444-1E05-4EE9-9F50-2C1D3DEA7AA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9098" y="967581"/>
            <a:ext cx="870051" cy="1371600"/>
          </a:xfrm>
          <a:prstGeom prst="rect">
            <a:avLst/>
          </a:prstGeom>
        </p:spPr>
      </p:pic>
      <p:pic>
        <p:nvPicPr>
          <p:cNvPr id="22" name="图片 21">
            <a:extLst>
              <a:ext uri="{FF2B5EF4-FFF2-40B4-BE49-F238E27FC236}">
                <a16:creationId xmlns:a16="http://schemas.microsoft.com/office/drawing/2014/main" id="{D7970007-0A07-48AE-B0AF-61DA425F521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40528" y="1508377"/>
            <a:ext cx="870051" cy="1371600"/>
          </a:xfrm>
          <a:prstGeom prst="rect">
            <a:avLst/>
          </a:prstGeom>
        </p:spPr>
      </p:pic>
      <p:grpSp>
        <p:nvGrpSpPr>
          <p:cNvPr id="9" name="组合 8">
            <a:extLst>
              <a:ext uri="{FF2B5EF4-FFF2-40B4-BE49-F238E27FC236}">
                <a16:creationId xmlns:a16="http://schemas.microsoft.com/office/drawing/2014/main" id="{C2E34C48-57BA-477B-97C9-EE8FA14F45D6}"/>
              </a:ext>
            </a:extLst>
          </p:cNvPr>
          <p:cNvGrpSpPr/>
          <p:nvPr/>
        </p:nvGrpSpPr>
        <p:grpSpPr>
          <a:xfrm>
            <a:off x="2780651" y="3485131"/>
            <a:ext cx="6439549" cy="3449069"/>
            <a:chOff x="-43880" y="2819400"/>
            <a:chExt cx="6439549" cy="3449069"/>
          </a:xfrm>
        </p:grpSpPr>
        <p:sp>
          <p:nvSpPr>
            <p:cNvPr id="14" name="TextBox 13"/>
            <p:cNvSpPr txBox="1"/>
            <p:nvPr/>
          </p:nvSpPr>
          <p:spPr>
            <a:xfrm>
              <a:off x="-43880" y="3750593"/>
              <a:ext cx="457200" cy="3810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dirty="0"/>
                <a:t>W</a:t>
              </a:r>
              <a:endParaRPr lang="zh-CN" altLang="en-US" dirty="0"/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2244085" y="5899137"/>
              <a:ext cx="3429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dirty="0"/>
                <a:t>E</a:t>
              </a:r>
              <a:endParaRPr lang="zh-CN" altLang="en-US" dirty="0"/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2688781" y="5868218"/>
              <a:ext cx="31024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dirty="0"/>
                <a:t>S</a:t>
              </a:r>
              <a:endParaRPr lang="zh-CN" altLang="en-US" dirty="0"/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6073452" y="5020216"/>
              <a:ext cx="32221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dirty="0"/>
                <a:t>N</a:t>
              </a:r>
              <a:endParaRPr lang="zh-CN" altLang="en-US" dirty="0"/>
            </a:p>
          </p:txBody>
        </p:sp>
        <p:grpSp>
          <p:nvGrpSpPr>
            <p:cNvPr id="10" name="组合 9">
              <a:extLst>
                <a:ext uri="{FF2B5EF4-FFF2-40B4-BE49-F238E27FC236}">
                  <a16:creationId xmlns:a16="http://schemas.microsoft.com/office/drawing/2014/main" id="{88A20169-42B5-46C0-9B71-5DF3B0B2A90C}"/>
                </a:ext>
              </a:extLst>
            </p:cNvPr>
            <p:cNvGrpSpPr/>
            <p:nvPr/>
          </p:nvGrpSpPr>
          <p:grpSpPr>
            <a:xfrm>
              <a:off x="246594" y="2819400"/>
              <a:ext cx="5898385" cy="3258153"/>
              <a:chOff x="212134" y="3151938"/>
              <a:chExt cx="5898385" cy="3258153"/>
            </a:xfrm>
          </p:grpSpPr>
          <p:grpSp>
            <p:nvGrpSpPr>
              <p:cNvPr id="23" name="组合 22">
                <a:extLst>
                  <a:ext uri="{FF2B5EF4-FFF2-40B4-BE49-F238E27FC236}">
                    <a16:creationId xmlns:a16="http://schemas.microsoft.com/office/drawing/2014/main" id="{52766160-CBD6-49B0-B3C2-2ACCBA1655DC}"/>
                  </a:ext>
                </a:extLst>
              </p:cNvPr>
              <p:cNvGrpSpPr/>
              <p:nvPr/>
            </p:nvGrpSpPr>
            <p:grpSpPr>
              <a:xfrm>
                <a:off x="212134" y="3151938"/>
                <a:ext cx="5898385" cy="3258153"/>
                <a:chOff x="92419" y="3529260"/>
                <a:chExt cx="5898385" cy="3258153"/>
              </a:xfrm>
            </p:grpSpPr>
            <p:pic>
              <p:nvPicPr>
                <p:cNvPr id="24" name="Picture 4">
                  <a:extLst>
                    <a:ext uri="{FF2B5EF4-FFF2-40B4-BE49-F238E27FC236}">
                      <a16:creationId xmlns:a16="http://schemas.microsoft.com/office/drawing/2014/main" id="{A3A610EF-5C00-42F9-A145-DFB903EE4539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05987" y="3529260"/>
                  <a:ext cx="5884817" cy="302895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cxnSp>
              <p:nvCxnSpPr>
                <p:cNvPr id="26" name="Straight Arrow Connector 6">
                  <a:extLst>
                    <a:ext uri="{FF2B5EF4-FFF2-40B4-BE49-F238E27FC236}">
                      <a16:creationId xmlns:a16="http://schemas.microsoft.com/office/drawing/2014/main" id="{BCC6F2E7-68E1-4B33-9B9B-E384E99DD87C}"/>
                    </a:ext>
                  </a:extLst>
                </p:cNvPr>
                <p:cNvCxnSpPr/>
                <p:nvPr/>
              </p:nvCxnSpPr>
              <p:spPr>
                <a:xfrm>
                  <a:off x="92419" y="4762279"/>
                  <a:ext cx="2019300" cy="2025134"/>
                </a:xfrm>
                <a:prstGeom prst="straightConnector1">
                  <a:avLst/>
                </a:prstGeom>
                <a:ln w="12700">
                  <a:solidFill>
                    <a:schemeClr val="tx1"/>
                  </a:solidFill>
                  <a:headEnd type="arrow"/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7" name="Straight Arrow Connector 8">
                  <a:extLst>
                    <a:ext uri="{FF2B5EF4-FFF2-40B4-BE49-F238E27FC236}">
                      <a16:creationId xmlns:a16="http://schemas.microsoft.com/office/drawing/2014/main" id="{9D524598-2D98-44D6-9231-C6164E449025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V="1">
                  <a:off x="2867395" y="5965393"/>
                  <a:ext cx="2961743" cy="724691"/>
                </a:xfrm>
                <a:prstGeom prst="straightConnector1">
                  <a:avLst/>
                </a:prstGeom>
                <a:ln w="12700">
                  <a:solidFill>
                    <a:schemeClr val="tx1"/>
                  </a:solidFill>
                  <a:headEnd type="arrow"/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28" name="TextBox 20">
                  <a:extLst>
                    <a:ext uri="{FF2B5EF4-FFF2-40B4-BE49-F238E27FC236}">
                      <a16:creationId xmlns:a16="http://schemas.microsoft.com/office/drawing/2014/main" id="{91765811-F051-4284-827E-B86B50F7C910}"/>
                    </a:ext>
                  </a:extLst>
                </p:cNvPr>
                <p:cNvSpPr txBox="1"/>
                <p:nvPr/>
              </p:nvSpPr>
              <p:spPr>
                <a:xfrm rot="20656390">
                  <a:off x="4205450" y="6311397"/>
                  <a:ext cx="838200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altLang="zh-CN" dirty="0"/>
                    <a:t>140m</a:t>
                  </a:r>
                  <a:endParaRPr lang="zh-CN" altLang="en-US" dirty="0"/>
                </a:p>
              </p:txBody>
            </p:sp>
            <p:cxnSp>
              <p:nvCxnSpPr>
                <p:cNvPr id="29" name="Straight Arrow Connector 24">
                  <a:extLst>
                    <a:ext uri="{FF2B5EF4-FFF2-40B4-BE49-F238E27FC236}">
                      <a16:creationId xmlns:a16="http://schemas.microsoft.com/office/drawing/2014/main" id="{50A11148-B838-4CA7-BEE1-622C63BA0991}"/>
                    </a:ext>
                  </a:extLst>
                </p:cNvPr>
                <p:cNvCxnSpPr/>
                <p:nvPr/>
              </p:nvCxnSpPr>
              <p:spPr>
                <a:xfrm>
                  <a:off x="4522940" y="4403756"/>
                  <a:ext cx="456110" cy="424543"/>
                </a:xfrm>
                <a:prstGeom prst="straightConnector1">
                  <a:avLst/>
                </a:prstGeom>
                <a:ln w="12700">
                  <a:solidFill>
                    <a:schemeClr val="tx1"/>
                  </a:solidFill>
                  <a:headEnd type="arrow"/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31" name="TextBox 29">
                  <a:extLst>
                    <a:ext uri="{FF2B5EF4-FFF2-40B4-BE49-F238E27FC236}">
                      <a16:creationId xmlns:a16="http://schemas.microsoft.com/office/drawing/2014/main" id="{3CBC35A9-E622-4AA0-A762-C06C71AFB656}"/>
                    </a:ext>
                  </a:extLst>
                </p:cNvPr>
                <p:cNvSpPr txBox="1"/>
                <p:nvPr/>
              </p:nvSpPr>
              <p:spPr>
                <a:xfrm rot="2639271">
                  <a:off x="4647955" y="4288294"/>
                  <a:ext cx="648790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altLang="zh-CN" dirty="0"/>
                    <a:t>40m</a:t>
                  </a:r>
                  <a:endParaRPr lang="zh-CN" altLang="en-US" dirty="0"/>
                </a:p>
              </p:txBody>
            </p:sp>
          </p:grpSp>
          <p:sp>
            <p:nvSpPr>
              <p:cNvPr id="32" name="TextBox 35">
                <a:extLst>
                  <a:ext uri="{FF2B5EF4-FFF2-40B4-BE49-F238E27FC236}">
                    <a16:creationId xmlns:a16="http://schemas.microsoft.com/office/drawing/2014/main" id="{3890765B-E588-47DD-AFDE-DBFF8C5B42A2}"/>
                  </a:ext>
                </a:extLst>
              </p:cNvPr>
              <p:cNvSpPr txBox="1"/>
              <p:nvPr/>
            </p:nvSpPr>
            <p:spPr>
              <a:xfrm rot="2642910">
                <a:off x="737912" y="5384153"/>
                <a:ext cx="83820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dirty="0"/>
                  <a:t>140m</a:t>
                </a:r>
                <a:endParaRPr lang="zh-CN" altLang="en-US" dirty="0"/>
              </a:p>
            </p:txBody>
          </p:sp>
        </p:grpSp>
      </p:grpSp>
      <p:pic>
        <p:nvPicPr>
          <p:cNvPr id="2054" name="Picture 6" descr="D:\Photo\内蒙古\再识内蒙\IMG_0642s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1736" y="4359627"/>
            <a:ext cx="1592864" cy="1644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文本框 4">
            <a:extLst>
              <a:ext uri="{FF2B5EF4-FFF2-40B4-BE49-F238E27FC236}">
                <a16:creationId xmlns:a16="http://schemas.microsoft.com/office/drawing/2014/main" id="{A2EE1FD4-5CC1-4227-828C-09874127DAE5}"/>
              </a:ext>
            </a:extLst>
          </p:cNvPr>
          <p:cNvSpPr txBox="1"/>
          <p:nvPr/>
        </p:nvSpPr>
        <p:spPr>
          <a:xfrm>
            <a:off x="762000" y="6186993"/>
            <a:ext cx="188328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altLang="zh-CN" i="1" dirty="0"/>
              <a:t>Φ</a:t>
            </a:r>
            <a:r>
              <a:rPr lang="el-GR" altLang="zh-CN" dirty="0"/>
              <a:t>20</a:t>
            </a:r>
            <a:r>
              <a:rPr lang="en-US" altLang="zh-CN" dirty="0"/>
              <a:t>m steerable parabolic antenna</a:t>
            </a:r>
            <a:endParaRPr lang="zh-CN" altLang="en-US" dirty="0"/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9750A78D-B703-458C-801F-59CDCC7F3FA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16190" y="879026"/>
            <a:ext cx="3225624" cy="2854774"/>
          </a:xfrm>
          <a:prstGeom prst="rect">
            <a:avLst/>
          </a:prstGeom>
        </p:spPr>
      </p:pic>
      <p:sp>
        <p:nvSpPr>
          <p:cNvPr id="33" name="文本框 32">
            <a:extLst>
              <a:ext uri="{FF2B5EF4-FFF2-40B4-BE49-F238E27FC236}">
                <a16:creationId xmlns:a16="http://schemas.microsoft.com/office/drawing/2014/main" id="{222B024D-48B6-491E-8E6B-DDF37E0E934E}"/>
              </a:ext>
            </a:extLst>
          </p:cNvPr>
          <p:cNvSpPr txBox="1"/>
          <p:nvPr/>
        </p:nvSpPr>
        <p:spPr>
          <a:xfrm>
            <a:off x="859918" y="2438400"/>
            <a:ext cx="188328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altLang="zh-CN" i="1" dirty="0"/>
              <a:t>Φ</a:t>
            </a:r>
            <a:r>
              <a:rPr lang="en-US" altLang="zh-CN" i="1" dirty="0"/>
              <a:t>~</a:t>
            </a:r>
            <a:r>
              <a:rPr lang="el-GR" altLang="zh-CN" dirty="0"/>
              <a:t>20</a:t>
            </a:r>
            <a:r>
              <a:rPr lang="en-US" altLang="zh-CN" dirty="0"/>
              <a:t>m steerable parabolic antenna</a:t>
            </a:r>
            <a:endParaRPr lang="zh-CN" altLang="en-US" dirty="0"/>
          </a:p>
        </p:txBody>
      </p:sp>
      <p:sp>
        <p:nvSpPr>
          <p:cNvPr id="34" name="文本框 33">
            <a:extLst>
              <a:ext uri="{FF2B5EF4-FFF2-40B4-BE49-F238E27FC236}">
                <a16:creationId xmlns:a16="http://schemas.microsoft.com/office/drawing/2014/main" id="{7B5917CF-B464-4FC4-B8C7-2A94C73307CE}"/>
              </a:ext>
            </a:extLst>
          </p:cNvPr>
          <p:cNvSpPr txBox="1"/>
          <p:nvPr/>
        </p:nvSpPr>
        <p:spPr>
          <a:xfrm>
            <a:off x="7084912" y="1891681"/>
            <a:ext cx="188328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altLang="zh-CN" i="1" dirty="0"/>
              <a:t>Φ</a:t>
            </a:r>
            <a:r>
              <a:rPr lang="en-US" altLang="zh-CN" i="1" dirty="0"/>
              <a:t>~</a:t>
            </a:r>
            <a:r>
              <a:rPr lang="el-GR" altLang="zh-CN" dirty="0"/>
              <a:t>20</a:t>
            </a:r>
            <a:r>
              <a:rPr lang="en-US" altLang="zh-CN" dirty="0"/>
              <a:t>m steerable parabolic antenna</a:t>
            </a:r>
            <a:endParaRPr lang="zh-CN" altLang="en-US" dirty="0"/>
          </a:p>
        </p:txBody>
      </p:sp>
      <p:sp>
        <p:nvSpPr>
          <p:cNvPr id="11" name="日期占位符 10">
            <a:extLst>
              <a:ext uri="{FF2B5EF4-FFF2-40B4-BE49-F238E27FC236}">
                <a16:creationId xmlns:a16="http://schemas.microsoft.com/office/drawing/2014/main" id="{9E8D5AE7-72F5-4A93-80C6-B8D9C98ABC5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</p:spPr>
        <p:txBody>
          <a:bodyPr/>
          <a:lstStyle/>
          <a:p>
            <a:fld id="{8EE30C37-9E39-4FAA-A8FC-945AFD2AE4BA}" type="datetime1">
              <a:rPr lang="zh-CN" altLang="en-US" smtClean="0"/>
              <a:t>2019/7/18 Thursday</a:t>
            </a:fld>
            <a:endParaRPr lang="en-US" dirty="0"/>
          </a:p>
        </p:txBody>
      </p:sp>
      <p:sp>
        <p:nvSpPr>
          <p:cNvPr id="12" name="页脚占位符 11">
            <a:extLst>
              <a:ext uri="{FF2B5EF4-FFF2-40B4-BE49-F238E27FC236}">
                <a16:creationId xmlns:a16="http://schemas.microsoft.com/office/drawing/2014/main" id="{2971BC01-AFD0-40D3-9E1A-AF96628B8B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2019 IPS workshop, South African</a:t>
            </a:r>
          </a:p>
        </p:txBody>
      </p:sp>
    </p:spTree>
    <p:extLst>
      <p:ext uri="{BB962C8B-B14F-4D97-AF65-F5344CB8AC3E}">
        <p14:creationId xmlns:p14="http://schemas.microsoft.com/office/powerpoint/2010/main" val="220823803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15962"/>
          </a:xfrm>
        </p:spPr>
        <p:txBody>
          <a:bodyPr>
            <a:normAutofit fontScale="90000"/>
          </a:bodyPr>
          <a:lstStyle/>
          <a:p>
            <a:r>
              <a:rPr lang="en-US" altLang="zh-CN" dirty="0"/>
              <a:t>System Main Specifications</a:t>
            </a:r>
            <a:endParaRPr lang="zh-CN" alt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457200" y="990600"/>
          <a:ext cx="8229600" cy="5943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14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1148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 rowSpan="2">
                  <a:txBody>
                    <a:bodyPr/>
                    <a:lstStyle/>
                    <a:p>
                      <a:pPr algn="ctr"/>
                      <a:r>
                        <a:rPr lang="en-US" altLang="zh-CN" sz="1600" b="1" dirty="0">
                          <a:solidFill>
                            <a:schemeClr val="tx1"/>
                          </a:solidFill>
                        </a:rPr>
                        <a:t>Antenna </a:t>
                      </a:r>
                      <a:endParaRPr lang="zh-CN" altLang="en-US" sz="16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600" b="0" dirty="0">
                          <a:solidFill>
                            <a:schemeClr val="tx1"/>
                          </a:solidFill>
                        </a:rPr>
                        <a:t>Cylinder: 3× 140m×40m</a:t>
                      </a:r>
                      <a:endParaRPr lang="zh-CN" altLang="en-US" sz="16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E9ED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600" dirty="0">
                          <a:solidFill>
                            <a:schemeClr val="tx1"/>
                          </a:solidFill>
                        </a:rPr>
                        <a:t>Dish:</a:t>
                      </a:r>
                      <a:r>
                        <a:rPr lang="en-US" altLang="zh-CN" sz="1600" baseline="0" dirty="0">
                          <a:solidFill>
                            <a:schemeClr val="tx1"/>
                          </a:solidFill>
                        </a:rPr>
                        <a:t> 1 ×Ø20m &amp; 2×Ø16m</a:t>
                      </a:r>
                      <a:endParaRPr lang="zh-CN" alt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600" b="1" dirty="0"/>
                        <a:t>Frequency</a:t>
                      </a:r>
                      <a:endParaRPr lang="zh-CN" altLang="en-US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600" dirty="0">
                          <a:solidFill>
                            <a:schemeClr val="tx1"/>
                          </a:solidFill>
                        </a:rPr>
                        <a:t>327MHz,</a:t>
                      </a:r>
                      <a:r>
                        <a:rPr lang="en-US" altLang="zh-CN" sz="1600" baseline="0" dirty="0">
                          <a:solidFill>
                            <a:schemeClr val="tx1"/>
                          </a:solidFill>
                        </a:rPr>
                        <a:t> 654 MHz,1420MHz</a:t>
                      </a:r>
                      <a:endParaRPr lang="zh-CN" alt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600" b="1" dirty="0"/>
                        <a:t>Frequency Band </a:t>
                      </a:r>
                      <a:endParaRPr lang="zh-CN" altLang="en-US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600" dirty="0">
                          <a:solidFill>
                            <a:schemeClr val="tx1"/>
                          </a:solidFill>
                        </a:rPr>
                        <a:t>40MHz</a:t>
                      </a:r>
                      <a:endParaRPr lang="zh-CN" alt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600" b="1" dirty="0"/>
                        <a:t>Frequency Resolution</a:t>
                      </a:r>
                      <a:endParaRPr lang="zh-CN" altLang="en-US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600" dirty="0">
                          <a:solidFill>
                            <a:schemeClr val="tx1"/>
                          </a:solidFill>
                        </a:rPr>
                        <a:t>39</a:t>
                      </a:r>
                      <a:r>
                        <a:rPr lang="en-US" altLang="zh-CN" sz="1600" baseline="0" dirty="0">
                          <a:solidFill>
                            <a:schemeClr val="tx1"/>
                          </a:solidFill>
                        </a:rPr>
                        <a:t> KHz</a:t>
                      </a:r>
                      <a:endParaRPr lang="zh-CN" alt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 rowSpan="3">
                  <a:txBody>
                    <a:bodyPr/>
                    <a:lstStyle/>
                    <a:p>
                      <a:pPr algn="ctr"/>
                      <a:r>
                        <a:rPr lang="en-US" altLang="zh-CN" sz="1600" b="1" dirty="0"/>
                        <a:t>Beam</a:t>
                      </a:r>
                      <a:endParaRPr lang="zh-CN" altLang="en-US" sz="16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600" dirty="0">
                          <a:solidFill>
                            <a:schemeClr val="tx1"/>
                          </a:solidFill>
                        </a:rPr>
                        <a:t>Cylinder: 36(3×12) </a:t>
                      </a:r>
                      <a:r>
                        <a:rPr lang="en-US" altLang="zh-CN" sz="1600" baseline="0" dirty="0">
                          <a:solidFill>
                            <a:schemeClr val="tx1"/>
                          </a:solidFill>
                        </a:rPr>
                        <a:t> 1.6°</a:t>
                      </a:r>
                      <a:r>
                        <a:rPr lang="en-US" altLang="zh-CN" sz="1600" dirty="0">
                          <a:solidFill>
                            <a:schemeClr val="tx1"/>
                          </a:solidFill>
                        </a:rPr>
                        <a:t>×27’@327MHz</a:t>
                      </a:r>
                      <a:r>
                        <a:rPr lang="en-US" altLang="zh-CN" sz="16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    </a:t>
                      </a:r>
                    </a:p>
                    <a:p>
                      <a:pPr algn="ctr"/>
                      <a:r>
                        <a:rPr lang="en-US" altLang="zh-CN" sz="16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                                  0.8</a:t>
                      </a:r>
                      <a:r>
                        <a:rPr lang="zh-CN" altLang="zh-CN" sz="16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°</a:t>
                      </a:r>
                      <a:r>
                        <a:rPr lang="en-US" altLang="zh-CN" sz="16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× 13.7’ @ 654 MHz</a:t>
                      </a:r>
                      <a:endParaRPr lang="zh-CN" alt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6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      Dish (20m):     0.74</a:t>
                      </a:r>
                      <a:r>
                        <a:rPr lang="zh-CN" altLang="zh-CN" sz="16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°</a:t>
                      </a:r>
                      <a:r>
                        <a:rPr lang="en-US" altLang="zh-CN" sz="16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@ 1420MHz</a:t>
                      </a:r>
                      <a:endParaRPr lang="zh-CN" alt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800" dirty="0">
                          <a:solidFill>
                            <a:schemeClr val="tx1"/>
                          </a:solidFill>
                        </a:rPr>
                        <a:t>Dish(16m):</a:t>
                      </a:r>
                      <a:r>
                        <a:rPr lang="en-US" altLang="zh-CN" sz="1800" baseline="0" dirty="0">
                          <a:solidFill>
                            <a:schemeClr val="tx1"/>
                          </a:solidFill>
                        </a:rPr>
                        <a:t>     4</a:t>
                      </a:r>
                      <a:r>
                        <a:rPr lang="en-US" altLang="zh-CN" sz="18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°@327MHz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800" baseline="0" dirty="0">
                          <a:solidFill>
                            <a:schemeClr val="tx1"/>
                          </a:solidFill>
                        </a:rPr>
                        <a:t>                         2</a:t>
                      </a:r>
                      <a:r>
                        <a:rPr lang="en-US" altLang="zh-CN" sz="18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°@654MHz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8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                       0.9°@1420MHz</a:t>
                      </a:r>
                      <a:r>
                        <a:rPr lang="en-US" altLang="zh-CN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   </a:t>
                      </a:r>
                      <a:endParaRPr lang="zh-CN" alt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70840">
                <a:tc rowSpan="2">
                  <a:txBody>
                    <a:bodyPr/>
                    <a:lstStyle/>
                    <a:p>
                      <a:pPr algn="ctr"/>
                      <a:r>
                        <a:rPr lang="en-US" altLang="zh-CN" sz="1600" b="1" dirty="0"/>
                        <a:t>System Temperature</a:t>
                      </a:r>
                      <a:endParaRPr lang="zh-CN" altLang="en-US" sz="1600" b="1" dirty="0"/>
                    </a:p>
                  </a:txBody>
                  <a:tcPr anchor="ctr"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600" b="0" dirty="0">
                          <a:solidFill>
                            <a:schemeClr val="tx1"/>
                          </a:solidFill>
                        </a:rPr>
                        <a:t>Cylinder: ~110K</a:t>
                      </a:r>
                      <a:endParaRPr lang="zh-CN" altLang="en-US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600" dirty="0"/>
                        <a:t>Dish:</a:t>
                      </a:r>
                      <a:r>
                        <a:rPr lang="en-US" altLang="zh-CN" sz="1600" baseline="0" dirty="0"/>
                        <a:t>  ~ 120K</a:t>
                      </a:r>
                      <a:endParaRPr lang="zh-CN" altLang="en-US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altLang="zh-CN" sz="16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System Gain</a:t>
                      </a:r>
                      <a:endParaRPr lang="zh-CN" altLang="en-US" sz="1600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600" dirty="0"/>
                        <a:t>~80dB</a:t>
                      </a:r>
                      <a:endParaRPr lang="zh-CN" altLang="en-US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600" b="1" dirty="0"/>
                        <a:t>AD</a:t>
                      </a:r>
                      <a:endParaRPr lang="zh-CN" altLang="en-US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600" dirty="0"/>
                        <a:t>12bits @ 100MSPS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370840">
                <a:tc rowSpan="2">
                  <a:txBody>
                    <a:bodyPr/>
                    <a:lstStyle/>
                    <a:p>
                      <a:pPr algn="ctr"/>
                      <a:r>
                        <a:rPr lang="en-US" altLang="zh-CN" sz="1600" b="1" dirty="0"/>
                        <a:t>Sensitivity</a:t>
                      </a:r>
                      <a:endParaRPr lang="zh-CN" altLang="en-US" sz="16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600" dirty="0"/>
                        <a:t>~4.4 mJy@1s with </a:t>
                      </a:r>
                      <a:r>
                        <a:rPr lang="en-US" altLang="zh-CN" sz="1600" baseline="0" dirty="0"/>
                        <a:t>efficiency of </a:t>
                      </a:r>
                      <a:r>
                        <a:rPr lang="en-US" altLang="zh-CN" sz="1600" dirty="0"/>
                        <a:t>65%</a:t>
                      </a:r>
                      <a:r>
                        <a:rPr lang="en-US" altLang="zh-CN" sz="1600" baseline="0" dirty="0"/>
                        <a:t> </a:t>
                      </a:r>
                      <a:endParaRPr lang="zh-CN" altLang="en-US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pPr algn="ctr"/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600" dirty="0"/>
                        <a:t>~261mJy@1s with efficiency of 70%</a:t>
                      </a:r>
                      <a:endParaRPr lang="zh-CN" altLang="en-US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</a:tbl>
          </a:graphicData>
        </a:graphic>
      </p:graphicFrame>
      <p:sp>
        <p:nvSpPr>
          <p:cNvPr id="3" name="日期占位符 2">
            <a:extLst>
              <a:ext uri="{FF2B5EF4-FFF2-40B4-BE49-F238E27FC236}">
                <a16:creationId xmlns:a16="http://schemas.microsoft.com/office/drawing/2014/main" id="{9FA477E5-CC57-4622-B99B-1A19454F6B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C11AE9-6D79-4957-A23A-A377643F15B1}" type="datetime1">
              <a:rPr lang="zh-CN" altLang="en-US" smtClean="0"/>
              <a:t>2019/7/18 Thursday</a:t>
            </a:fld>
            <a:endParaRPr 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CF0EC8F8-55AC-4BFC-A73E-EDDFA24331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2019 IPS workshop, South African</a:t>
            </a:r>
          </a:p>
        </p:txBody>
      </p:sp>
    </p:spTree>
    <p:extLst>
      <p:ext uri="{BB962C8B-B14F-4D97-AF65-F5344CB8AC3E}">
        <p14:creationId xmlns:p14="http://schemas.microsoft.com/office/powerpoint/2010/main" val="231633711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CN" altLang="en-US" dirty="0"/>
          </a:p>
        </p:txBody>
      </p:sp>
      <p:pic>
        <p:nvPicPr>
          <p:cNvPr id="3077" name="Picture 5" descr="D:\Work\CSRH\Work\2017 Cardiff 4-in-1\AnalogDiagram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199" y="1295400"/>
            <a:ext cx="6780213" cy="55472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altLang="zh-CN" sz="4000" dirty="0"/>
              <a:t>Analog Receiver Design Consideration</a:t>
            </a:r>
            <a:br>
              <a:rPr lang="en-US" altLang="zh-CN" sz="4000" dirty="0"/>
            </a:br>
            <a:r>
              <a:rPr lang="en-US" altLang="zh-CN" sz="4000" dirty="0"/>
              <a:t>for Cylinder Antenna</a:t>
            </a:r>
            <a:endParaRPr lang="zh-CN" altLang="en-US" sz="4000" dirty="0"/>
          </a:p>
        </p:txBody>
      </p:sp>
      <p:cxnSp>
        <p:nvCxnSpPr>
          <p:cNvPr id="5" name="Straight Connector 4"/>
          <p:cNvCxnSpPr/>
          <p:nvPr/>
        </p:nvCxnSpPr>
        <p:spPr>
          <a:xfrm>
            <a:off x="4876800" y="1295400"/>
            <a:ext cx="0" cy="3048000"/>
          </a:xfrm>
          <a:prstGeom prst="line">
            <a:avLst/>
          </a:prstGeom>
          <a:ln w="19050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3466306" y="1295400"/>
            <a:ext cx="1143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solidFill>
                  <a:srgbClr val="FF0000"/>
                </a:solidFill>
              </a:rPr>
              <a:t>Front-end</a:t>
            </a:r>
            <a:endParaRPr lang="zh-CN" altLang="en-US" dirty="0">
              <a:solidFill>
                <a:srgbClr val="FF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257800" y="1295400"/>
            <a:ext cx="1143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solidFill>
                  <a:srgbClr val="FF0000"/>
                </a:solidFill>
              </a:rPr>
              <a:t>Back-end</a:t>
            </a:r>
            <a:endParaRPr lang="zh-CN" altLang="en-US" dirty="0">
              <a:solidFill>
                <a:srgbClr val="FF0000"/>
              </a:solidFill>
            </a:endParaRPr>
          </a:p>
        </p:txBody>
      </p:sp>
      <p:cxnSp>
        <p:nvCxnSpPr>
          <p:cNvPr id="10" name="Straight Connector 9"/>
          <p:cNvCxnSpPr/>
          <p:nvPr/>
        </p:nvCxnSpPr>
        <p:spPr>
          <a:xfrm>
            <a:off x="4876800" y="5486400"/>
            <a:ext cx="0" cy="1356214"/>
          </a:xfrm>
          <a:prstGeom prst="line">
            <a:avLst/>
          </a:prstGeom>
          <a:ln w="19050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EF67466B-442C-4E8C-964D-99498EC7C2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2294CC-03A6-44B9-B294-1EEAD2336B90}" type="datetime1">
              <a:rPr lang="zh-CN" altLang="en-US" smtClean="0"/>
              <a:t>2019/7/18 Thursday</a:t>
            </a:fld>
            <a:endParaRPr lang="en-US"/>
          </a:p>
        </p:txBody>
      </p:sp>
      <p:sp>
        <p:nvSpPr>
          <p:cNvPr id="7" name="页脚占位符 6">
            <a:extLst>
              <a:ext uri="{FF2B5EF4-FFF2-40B4-BE49-F238E27FC236}">
                <a16:creationId xmlns:a16="http://schemas.microsoft.com/office/drawing/2014/main" id="{0F2C37FD-51DB-4FA3-BCF9-4EB2E28159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2019 IPS workshop, South African</a:t>
            </a:r>
          </a:p>
        </p:txBody>
      </p:sp>
    </p:spTree>
    <p:extLst>
      <p:ext uri="{BB962C8B-B14F-4D97-AF65-F5344CB8AC3E}">
        <p14:creationId xmlns:p14="http://schemas.microsoft.com/office/powerpoint/2010/main" val="311639892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zh-CN" dirty="0"/>
              <a:t>Digital Receiver Design Consideration</a:t>
            </a:r>
            <a:br>
              <a:rPr lang="en-US" altLang="zh-CN" dirty="0"/>
            </a:br>
            <a:r>
              <a:rPr lang="en-US" altLang="zh-CN" dirty="0"/>
              <a:t>Data flow</a:t>
            </a:r>
            <a:endParaRPr lang="zh-CN" alt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78126176"/>
              </p:ext>
            </p:extLst>
          </p:nvPr>
        </p:nvGraphicFramePr>
        <p:xfrm>
          <a:off x="1295400" y="1981200"/>
          <a:ext cx="6675422" cy="3657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29" name="Visio" r:id="rId3" imgW="11121147" imgH="6093484" progId="Visio.Drawing.11">
                  <p:embed/>
                </p:oleObj>
              </mc:Choice>
              <mc:Fallback>
                <p:oleObj name="Visio" r:id="rId3" imgW="11121147" imgH="6093484" progId="Visio.Drawing.11">
                  <p:embed/>
                  <p:pic>
                    <p:nvPicPr>
                      <p:cNvPr id="0" name="Picture 3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95400" y="1981200"/>
                        <a:ext cx="6675422" cy="36576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日期占位符 5">
            <a:extLst>
              <a:ext uri="{FF2B5EF4-FFF2-40B4-BE49-F238E27FC236}">
                <a16:creationId xmlns:a16="http://schemas.microsoft.com/office/drawing/2014/main" id="{1718FD2E-01CF-42B7-9413-E5496DA732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FC9463-3E93-42DA-BC46-BFCCD60D88F6}" type="datetime1">
              <a:rPr lang="zh-CN" altLang="en-US" smtClean="0"/>
              <a:t>2019/7/18 Thursday</a:t>
            </a:fld>
            <a:endParaRPr lang="en-US"/>
          </a:p>
        </p:txBody>
      </p:sp>
      <p:sp>
        <p:nvSpPr>
          <p:cNvPr id="7" name="页脚占位符 6">
            <a:extLst>
              <a:ext uri="{FF2B5EF4-FFF2-40B4-BE49-F238E27FC236}">
                <a16:creationId xmlns:a16="http://schemas.microsoft.com/office/drawing/2014/main" id="{D441E376-86A3-4263-92C1-E702173BAE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2019 IPS workshop, South African</a:t>
            </a:r>
          </a:p>
        </p:txBody>
      </p:sp>
    </p:spTree>
    <p:extLst>
      <p:ext uri="{BB962C8B-B14F-4D97-AF65-F5344CB8AC3E}">
        <p14:creationId xmlns:p14="http://schemas.microsoft.com/office/powerpoint/2010/main" val="161165218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78646D2E-6E4F-48D0-86C8-7E7CF99790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CN" sz="3600" dirty="0"/>
              <a:t>Beamforming Simulations for one Cylinder</a:t>
            </a:r>
            <a:endParaRPr lang="zh-CN" altLang="en-US" sz="3600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5493F1C9-5B63-4E64-9AB5-D6BE1B5F724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/>
              <a:t>Sidelobe requirements: &lt;-20dB</a:t>
            </a:r>
            <a:endParaRPr lang="zh-CN" altLang="en-US" dirty="0"/>
          </a:p>
        </p:txBody>
      </p:sp>
      <p:grpSp>
        <p:nvGrpSpPr>
          <p:cNvPr id="4" name="组合 3">
            <a:extLst>
              <a:ext uri="{FF2B5EF4-FFF2-40B4-BE49-F238E27FC236}">
                <a16:creationId xmlns:a16="http://schemas.microsoft.com/office/drawing/2014/main" id="{181BBD8B-6C38-430D-BA71-9224FCBC8F9D}"/>
              </a:ext>
            </a:extLst>
          </p:cNvPr>
          <p:cNvGrpSpPr/>
          <p:nvPr/>
        </p:nvGrpSpPr>
        <p:grpSpPr>
          <a:xfrm>
            <a:off x="1790700" y="2362200"/>
            <a:ext cx="5562600" cy="4170204"/>
            <a:chOff x="0" y="0"/>
            <a:chExt cx="5262880" cy="3884773"/>
          </a:xfrm>
        </p:grpSpPr>
        <p:pic>
          <p:nvPicPr>
            <p:cNvPr id="5" name="图片 4">
              <a:extLst>
                <a:ext uri="{FF2B5EF4-FFF2-40B4-BE49-F238E27FC236}">
                  <a16:creationId xmlns:a16="http://schemas.microsoft.com/office/drawing/2014/main" id="{2D35A4D0-52A1-4FDA-8DC4-32ED444528F6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972"/>
            <a:stretch>
              <a:fillRect/>
            </a:stretch>
          </p:blipFill>
          <p:spPr bwMode="auto">
            <a:xfrm>
              <a:off x="0" y="0"/>
              <a:ext cx="5186680" cy="1850390"/>
            </a:xfrm>
            <a:prstGeom prst="rect">
              <a:avLst/>
            </a:prstGeom>
            <a:noFill/>
            <a:ln>
              <a:noFill/>
            </a:ln>
          </p:spPr>
        </p:pic>
        <p:grpSp>
          <p:nvGrpSpPr>
            <p:cNvPr id="6" name="组合 5">
              <a:extLst>
                <a:ext uri="{FF2B5EF4-FFF2-40B4-BE49-F238E27FC236}">
                  <a16:creationId xmlns:a16="http://schemas.microsoft.com/office/drawing/2014/main" id="{8B45B228-7B75-4FD8-A730-7ECC54066C3E}"/>
                </a:ext>
              </a:extLst>
            </p:cNvPr>
            <p:cNvGrpSpPr/>
            <p:nvPr/>
          </p:nvGrpSpPr>
          <p:grpSpPr>
            <a:xfrm>
              <a:off x="204788" y="14288"/>
              <a:ext cx="4880977" cy="1915148"/>
              <a:chOff x="0" y="0"/>
              <a:chExt cx="4880977" cy="1915148"/>
            </a:xfrm>
          </p:grpSpPr>
          <p:sp>
            <p:nvSpPr>
              <p:cNvPr id="8" name="矩形 7">
                <a:extLst>
                  <a:ext uri="{FF2B5EF4-FFF2-40B4-BE49-F238E27FC236}">
                    <a16:creationId xmlns:a16="http://schemas.microsoft.com/office/drawing/2014/main" id="{A0147DCA-7A51-43D4-A9BA-C0362DD3BCD1}"/>
                  </a:ext>
                </a:extLst>
              </p:cNvPr>
              <p:cNvSpPr/>
              <p:nvPr/>
            </p:nvSpPr>
            <p:spPr>
              <a:xfrm>
                <a:off x="2433638" y="0"/>
                <a:ext cx="546735" cy="1376680"/>
              </a:xfrm>
              <a:prstGeom prst="rect">
                <a:avLst/>
              </a:prstGeom>
              <a:noFill/>
              <a:ln w="9525" cap="flat" cmpd="sng" algn="ctr">
                <a:solidFill>
                  <a:srgbClr val="4472C4"/>
                </a:solidFill>
                <a:prstDash val="solid"/>
                <a:miter lim="800000"/>
              </a:ln>
              <a:effectLst/>
            </p:spPr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zh-CN" altLang="en-US"/>
              </a:p>
            </p:txBody>
          </p:sp>
          <p:cxnSp>
            <p:nvCxnSpPr>
              <p:cNvPr id="9" name="直接箭头连接符 8">
                <a:extLst>
                  <a:ext uri="{FF2B5EF4-FFF2-40B4-BE49-F238E27FC236}">
                    <a16:creationId xmlns:a16="http://schemas.microsoft.com/office/drawing/2014/main" id="{C4768C5C-3995-4D36-A61A-D5BF73406F85}"/>
                  </a:ext>
                </a:extLst>
              </p:cNvPr>
              <p:cNvCxnSpPr/>
              <p:nvPr/>
            </p:nvCxnSpPr>
            <p:spPr>
              <a:xfrm flipH="1">
                <a:off x="0" y="1376239"/>
                <a:ext cx="2457133" cy="538737"/>
              </a:xfrm>
              <a:prstGeom prst="straightConnector1">
                <a:avLst/>
              </a:prstGeom>
              <a:noFill/>
              <a:ln w="6350" cap="flat" cmpd="sng" algn="ctr">
                <a:solidFill>
                  <a:srgbClr val="4472C4"/>
                </a:solidFill>
                <a:prstDash val="solid"/>
                <a:miter lim="800000"/>
                <a:tailEnd type="triangle"/>
              </a:ln>
              <a:effectLst/>
            </p:spPr>
          </p:cxnSp>
          <p:cxnSp>
            <p:nvCxnSpPr>
              <p:cNvPr id="10" name="直接箭头连接符 9">
                <a:extLst>
                  <a:ext uri="{FF2B5EF4-FFF2-40B4-BE49-F238E27FC236}">
                    <a16:creationId xmlns:a16="http://schemas.microsoft.com/office/drawing/2014/main" id="{734E378E-A7C2-49BD-880D-7955B3D1CFFC}"/>
                  </a:ext>
                </a:extLst>
              </p:cNvPr>
              <p:cNvCxnSpPr/>
              <p:nvPr/>
            </p:nvCxnSpPr>
            <p:spPr>
              <a:xfrm>
                <a:off x="2976562" y="1376239"/>
                <a:ext cx="1904415" cy="538909"/>
              </a:xfrm>
              <a:prstGeom prst="straightConnector1">
                <a:avLst/>
              </a:prstGeom>
              <a:noFill/>
              <a:ln w="6350" cap="flat" cmpd="sng" algn="ctr">
                <a:solidFill>
                  <a:srgbClr val="4472C4"/>
                </a:solidFill>
                <a:prstDash val="solid"/>
                <a:miter lim="800000"/>
                <a:tailEnd type="triangle"/>
              </a:ln>
              <a:effectLst/>
            </p:spPr>
          </p:cxnSp>
        </p:grpSp>
        <p:pic>
          <p:nvPicPr>
            <p:cNvPr id="7" name="图片 6">
              <a:extLst>
                <a:ext uri="{FF2B5EF4-FFF2-40B4-BE49-F238E27FC236}">
                  <a16:creationId xmlns:a16="http://schemas.microsoft.com/office/drawing/2014/main" id="{6BEC8E81-2215-45F3-A49C-E7CE9EBA334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3419"/>
            <a:stretch>
              <a:fillRect/>
            </a:stretch>
          </p:blipFill>
          <p:spPr bwMode="auto">
            <a:xfrm>
              <a:off x="0" y="1929608"/>
              <a:ext cx="5262880" cy="1955165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4" name="日期占位符 13">
            <a:extLst>
              <a:ext uri="{FF2B5EF4-FFF2-40B4-BE49-F238E27FC236}">
                <a16:creationId xmlns:a16="http://schemas.microsoft.com/office/drawing/2014/main" id="{E5C5A691-4AA1-46E0-B79D-D9D4C868AF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79B98C-6DDF-45FE-B1CE-BCE94C0995E4}" type="datetime1">
              <a:rPr lang="zh-CN" altLang="en-US" smtClean="0"/>
              <a:t>2019/7/18 Thursday</a:t>
            </a:fld>
            <a:endParaRPr lang="en-US"/>
          </a:p>
        </p:txBody>
      </p:sp>
      <p:sp>
        <p:nvSpPr>
          <p:cNvPr id="15" name="页脚占位符 14">
            <a:extLst>
              <a:ext uri="{FF2B5EF4-FFF2-40B4-BE49-F238E27FC236}">
                <a16:creationId xmlns:a16="http://schemas.microsoft.com/office/drawing/2014/main" id="{D9D9990B-D530-4556-BD0C-B03E18C21E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2019 IPS workshop, South African</a:t>
            </a:r>
          </a:p>
        </p:txBody>
      </p:sp>
    </p:spTree>
    <p:extLst>
      <p:ext uri="{BB962C8B-B14F-4D97-AF65-F5344CB8AC3E}">
        <p14:creationId xmlns:p14="http://schemas.microsoft.com/office/powerpoint/2010/main" val="362277922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441A1552-E171-47EF-AF66-A8AFD6A218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Beamforming Simulations</a:t>
            </a:r>
            <a:endParaRPr lang="zh-CN" altLang="en-US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1B352AD3-D17B-443C-931C-A888A5251FF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CN" altLang="en-US" dirty="0"/>
          </a:p>
        </p:txBody>
      </p:sp>
      <p:grpSp>
        <p:nvGrpSpPr>
          <p:cNvPr id="4" name="组合 3">
            <a:extLst>
              <a:ext uri="{FF2B5EF4-FFF2-40B4-BE49-F238E27FC236}">
                <a16:creationId xmlns:a16="http://schemas.microsoft.com/office/drawing/2014/main" id="{370D2526-6EFA-4C88-B013-962AD16B115F}"/>
              </a:ext>
            </a:extLst>
          </p:cNvPr>
          <p:cNvGrpSpPr/>
          <p:nvPr/>
        </p:nvGrpSpPr>
        <p:grpSpPr>
          <a:xfrm>
            <a:off x="304800" y="2230774"/>
            <a:ext cx="4369377" cy="3264813"/>
            <a:chOff x="0" y="0"/>
            <a:chExt cx="4335145" cy="3060989"/>
          </a:xfrm>
        </p:grpSpPr>
        <p:pic>
          <p:nvPicPr>
            <p:cNvPr id="5" name="图片 4">
              <a:extLst>
                <a:ext uri="{FF2B5EF4-FFF2-40B4-BE49-F238E27FC236}">
                  <a16:creationId xmlns:a16="http://schemas.microsoft.com/office/drawing/2014/main" id="{AE923318-28DF-4564-A492-5EC616E4FBB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878" t="6772" r="8272"/>
            <a:stretch/>
          </p:blipFill>
          <p:spPr bwMode="auto">
            <a:xfrm>
              <a:off x="11084" y="0"/>
              <a:ext cx="4314825" cy="1525905"/>
            </a:xfrm>
            <a:prstGeom prst="rect">
              <a:avLst/>
            </a:prstGeom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6" name="图片 5">
              <a:extLst>
                <a:ext uri="{FF2B5EF4-FFF2-40B4-BE49-F238E27FC236}">
                  <a16:creationId xmlns:a16="http://schemas.microsoft.com/office/drawing/2014/main" id="{33122D0B-F200-4D8C-A2C5-C840A3E6070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773" t="6455" r="8587"/>
            <a:stretch/>
          </p:blipFill>
          <p:spPr bwMode="auto">
            <a:xfrm>
              <a:off x="0" y="1535084"/>
              <a:ext cx="4335145" cy="1525905"/>
            </a:xfrm>
            <a:prstGeom prst="rect">
              <a:avLst/>
            </a:prstGeom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</p:grpSp>
      <p:grpSp>
        <p:nvGrpSpPr>
          <p:cNvPr id="8" name="组合 7">
            <a:extLst>
              <a:ext uri="{FF2B5EF4-FFF2-40B4-BE49-F238E27FC236}">
                <a16:creationId xmlns:a16="http://schemas.microsoft.com/office/drawing/2014/main" id="{F7C00843-732E-41CE-AC5E-BF88704C4037}"/>
              </a:ext>
            </a:extLst>
          </p:cNvPr>
          <p:cNvGrpSpPr/>
          <p:nvPr/>
        </p:nvGrpSpPr>
        <p:grpSpPr>
          <a:xfrm>
            <a:off x="4637039" y="2141933"/>
            <a:ext cx="4380230" cy="3353654"/>
            <a:chOff x="0" y="0"/>
            <a:chExt cx="4380230" cy="3206114"/>
          </a:xfrm>
        </p:grpSpPr>
        <p:grpSp>
          <p:nvGrpSpPr>
            <p:cNvPr id="9" name="组合 8">
              <a:extLst>
                <a:ext uri="{FF2B5EF4-FFF2-40B4-BE49-F238E27FC236}">
                  <a16:creationId xmlns:a16="http://schemas.microsoft.com/office/drawing/2014/main" id="{0D6BF3C6-FB0F-49EF-90B3-1618FDC97BB0}"/>
                </a:ext>
              </a:extLst>
            </p:cNvPr>
            <p:cNvGrpSpPr/>
            <p:nvPr/>
          </p:nvGrpSpPr>
          <p:grpSpPr>
            <a:xfrm>
              <a:off x="0" y="0"/>
              <a:ext cx="4380230" cy="3206114"/>
              <a:chOff x="0" y="0"/>
              <a:chExt cx="4380230" cy="3206576"/>
            </a:xfrm>
          </p:grpSpPr>
          <p:pic>
            <p:nvPicPr>
              <p:cNvPr id="13" name="图片 12">
                <a:extLst>
                  <a:ext uri="{FF2B5EF4-FFF2-40B4-BE49-F238E27FC236}">
                    <a16:creationId xmlns:a16="http://schemas.microsoft.com/office/drawing/2014/main" id="{87AE475C-E284-4C19-A94C-71D9D24AF34F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9341" r="7561" b="1158"/>
              <a:stretch/>
            </p:blipFill>
            <p:spPr bwMode="auto">
              <a:xfrm>
                <a:off x="0" y="0"/>
                <a:ext cx="4380230" cy="1625600"/>
              </a:xfrm>
              <a:prstGeom prst="rect">
                <a:avLst/>
              </a:prstGeom>
              <a:ln>
                <a:noFill/>
              </a:ln>
              <a:extLst>
                <a:ext uri="{53640926-AAD7-44D8-BBD7-CCE9431645EC}">
                  <a14:shadowObscured xmlns:a14="http://schemas.microsoft.com/office/drawing/2010/main"/>
                </a:ext>
              </a:extLst>
            </p:spPr>
          </p:pic>
          <p:pic>
            <p:nvPicPr>
              <p:cNvPr id="14" name="图片 13">
                <a:extLst>
                  <a:ext uri="{FF2B5EF4-FFF2-40B4-BE49-F238E27FC236}">
                    <a16:creationId xmlns:a16="http://schemas.microsoft.com/office/drawing/2014/main" id="{CE186E74-03E8-4BF5-A91C-2C4EA16A8763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9632" t="5394" r="7698"/>
              <a:stretch/>
            </p:blipFill>
            <p:spPr bwMode="auto">
              <a:xfrm>
                <a:off x="11084" y="1651461"/>
                <a:ext cx="4366260" cy="1555115"/>
              </a:xfrm>
              <a:prstGeom prst="rect">
                <a:avLst/>
              </a:prstGeom>
              <a:ln>
                <a:noFill/>
              </a:ln>
              <a:extLst>
                <a:ext uri="{53640926-AAD7-44D8-BBD7-CCE9431645EC}">
                  <a14:shadowObscured xmlns:a14="http://schemas.microsoft.com/office/drawing/2010/main"/>
                </a:ext>
              </a:extLst>
            </p:spPr>
          </p:pic>
        </p:grpSp>
        <p:sp>
          <p:nvSpPr>
            <p:cNvPr id="10" name="矩形 9">
              <a:extLst>
                <a:ext uri="{FF2B5EF4-FFF2-40B4-BE49-F238E27FC236}">
                  <a16:creationId xmlns:a16="http://schemas.microsoft.com/office/drawing/2014/main" id="{9C657510-C8FF-4F51-BFF4-1BC3AC5D1B2A}"/>
                </a:ext>
              </a:extLst>
            </p:cNvPr>
            <p:cNvSpPr/>
            <p:nvPr/>
          </p:nvSpPr>
          <p:spPr>
            <a:xfrm>
              <a:off x="2238375" y="123825"/>
              <a:ext cx="452437" cy="895350"/>
            </a:xfrm>
            <a:prstGeom prst="rect">
              <a:avLst/>
            </a:prstGeom>
            <a:noFill/>
            <a:ln w="9525" cap="flat" cmpd="sng" algn="ctr">
              <a:solidFill>
                <a:srgbClr val="4472C4"/>
              </a:solidFill>
              <a:prstDash val="solid"/>
              <a:miter lim="800000"/>
            </a:ln>
            <a:effectLst/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zh-CN" altLang="en-US"/>
            </a:p>
          </p:txBody>
        </p:sp>
        <p:cxnSp>
          <p:nvCxnSpPr>
            <p:cNvPr id="11" name="直接箭头连接符 10">
              <a:extLst>
                <a:ext uri="{FF2B5EF4-FFF2-40B4-BE49-F238E27FC236}">
                  <a16:creationId xmlns:a16="http://schemas.microsoft.com/office/drawing/2014/main" id="{48D2263A-28B0-4636-8EB0-C90BA9044CE1}"/>
                </a:ext>
              </a:extLst>
            </p:cNvPr>
            <p:cNvCxnSpPr/>
            <p:nvPr/>
          </p:nvCxnSpPr>
          <p:spPr>
            <a:xfrm flipH="1">
              <a:off x="214312" y="1019175"/>
              <a:ext cx="2023745" cy="632049"/>
            </a:xfrm>
            <a:prstGeom prst="straightConnector1">
              <a:avLst/>
            </a:prstGeom>
            <a:noFill/>
            <a:ln w="6350" cap="flat" cmpd="sng" algn="ctr">
              <a:solidFill>
                <a:srgbClr val="4472C4"/>
              </a:solidFill>
              <a:prstDash val="solid"/>
              <a:miter lim="800000"/>
              <a:tailEnd type="triangle"/>
            </a:ln>
            <a:effectLst/>
          </p:spPr>
        </p:cxnSp>
        <p:cxnSp>
          <p:nvCxnSpPr>
            <p:cNvPr id="12" name="直接箭头连接符 11">
              <a:extLst>
                <a:ext uri="{FF2B5EF4-FFF2-40B4-BE49-F238E27FC236}">
                  <a16:creationId xmlns:a16="http://schemas.microsoft.com/office/drawing/2014/main" id="{FE008AD1-7FE0-443A-BFD1-15AC48194B3B}"/>
                </a:ext>
              </a:extLst>
            </p:cNvPr>
            <p:cNvCxnSpPr/>
            <p:nvPr/>
          </p:nvCxnSpPr>
          <p:spPr>
            <a:xfrm>
              <a:off x="2690812" y="1019175"/>
              <a:ext cx="1538288" cy="657225"/>
            </a:xfrm>
            <a:prstGeom prst="straightConnector1">
              <a:avLst/>
            </a:prstGeom>
            <a:noFill/>
            <a:ln w="6350" cap="flat" cmpd="sng" algn="ctr">
              <a:solidFill>
                <a:srgbClr val="4472C4"/>
              </a:solidFill>
              <a:prstDash val="solid"/>
              <a:miter lim="800000"/>
              <a:tailEnd type="triangle"/>
            </a:ln>
            <a:effectLst/>
          </p:spPr>
        </p:cxnSp>
      </p:grpSp>
      <p:sp>
        <p:nvSpPr>
          <p:cNvPr id="15" name="日期占位符 14">
            <a:extLst>
              <a:ext uri="{FF2B5EF4-FFF2-40B4-BE49-F238E27FC236}">
                <a16:creationId xmlns:a16="http://schemas.microsoft.com/office/drawing/2014/main" id="{3BDAEF93-60DD-453D-85C2-5F1666FCED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34469F-7E68-474A-B01A-63BCE36407BE}" type="datetime1">
              <a:rPr lang="zh-CN" altLang="en-US" smtClean="0"/>
              <a:t>2019/7/18 Thursday</a:t>
            </a:fld>
            <a:endParaRPr lang="en-US"/>
          </a:p>
        </p:txBody>
      </p:sp>
      <p:sp>
        <p:nvSpPr>
          <p:cNvPr id="16" name="页脚占位符 15">
            <a:extLst>
              <a:ext uri="{FF2B5EF4-FFF2-40B4-BE49-F238E27FC236}">
                <a16:creationId xmlns:a16="http://schemas.microsoft.com/office/drawing/2014/main" id="{3BFDE63A-D6E5-416B-881C-9A0192189F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2019 IPS workshop, South African</a:t>
            </a:r>
          </a:p>
        </p:txBody>
      </p:sp>
    </p:spTree>
    <p:extLst>
      <p:ext uri="{BB962C8B-B14F-4D97-AF65-F5344CB8AC3E}">
        <p14:creationId xmlns:p14="http://schemas.microsoft.com/office/powerpoint/2010/main" val="4979176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2117</TotalTime>
  <Words>530</Words>
  <Application>Microsoft Office PowerPoint</Application>
  <PresentationFormat>全屏显示(4:3)</PresentationFormat>
  <Paragraphs>144</Paragraphs>
  <Slides>16</Slides>
  <Notes>1</Notes>
  <HiddenSlides>0</HiddenSlides>
  <MMClips>0</MMClips>
  <ScaleCrop>false</ScaleCrop>
  <HeadingPairs>
    <vt:vector size="8" baseType="variant">
      <vt:variant>
        <vt:lpstr>已用的字体</vt:lpstr>
      </vt:variant>
      <vt:variant>
        <vt:i4>4</vt:i4>
      </vt:variant>
      <vt:variant>
        <vt:lpstr>主题</vt:lpstr>
      </vt:variant>
      <vt:variant>
        <vt:i4>1</vt:i4>
      </vt:variant>
      <vt:variant>
        <vt:lpstr>嵌入 OLE 服务器</vt:lpstr>
      </vt:variant>
      <vt:variant>
        <vt:i4>1</vt:i4>
      </vt:variant>
      <vt:variant>
        <vt:lpstr>幻灯片标题</vt:lpstr>
      </vt:variant>
      <vt:variant>
        <vt:i4>16</vt:i4>
      </vt:variant>
    </vt:vector>
  </HeadingPairs>
  <TitlesOfParts>
    <vt:vector size="22" baseType="lpstr">
      <vt:lpstr>Arial</vt:lpstr>
      <vt:lpstr>Calibri</vt:lpstr>
      <vt:lpstr>Times New Roman</vt:lpstr>
      <vt:lpstr>Wingdings</vt:lpstr>
      <vt:lpstr>Office Theme</vt:lpstr>
      <vt:lpstr>Visio</vt:lpstr>
      <vt:lpstr>Preliminary Design for a New Interplanetary Scintillation (IPS) Telescope</vt:lpstr>
      <vt:lpstr>Outline</vt:lpstr>
      <vt:lpstr>Introduction</vt:lpstr>
      <vt:lpstr>Chinese Three-Station IPS Telescopes</vt:lpstr>
      <vt:lpstr>System Main Specifications</vt:lpstr>
      <vt:lpstr>Analog Receiver Design Consideration for Cylinder Antenna</vt:lpstr>
      <vt:lpstr>Digital Receiver Design Consideration Data flow</vt:lpstr>
      <vt:lpstr>Beamforming Simulations for one Cylinder</vt:lpstr>
      <vt:lpstr>Beamforming Simulations</vt:lpstr>
      <vt:lpstr>Beamforming Scheme-Subarray</vt:lpstr>
      <vt:lpstr>Beamforming Scheme-Subarray</vt:lpstr>
      <vt:lpstr>Hardware Prototype of Digital Receiver </vt:lpstr>
      <vt:lpstr>Receiver System for IPS Dish Antenna</vt:lpstr>
      <vt:lpstr>RFI Investigations</vt:lpstr>
      <vt:lpstr>RFI Investigations</vt:lpstr>
      <vt:lpstr>Summary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Receiver Design Considerations for a new Interplanetary Scintillation (IPS) telescope</dc:title>
  <dc:creator>LJCHEN</dc:creator>
  <cp:lastModifiedBy>linjie c</cp:lastModifiedBy>
  <cp:revision>83</cp:revision>
  <dcterms:created xsi:type="dcterms:W3CDTF">2006-08-16T00:00:00Z</dcterms:created>
  <dcterms:modified xsi:type="dcterms:W3CDTF">2019-07-18T07:07:44Z</dcterms:modified>
</cp:coreProperties>
</file>