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61" r:id="rId4"/>
    <p:sldId id="272" r:id="rId5"/>
    <p:sldId id="674" r:id="rId6"/>
    <p:sldId id="262" r:id="rId7"/>
    <p:sldId id="680" r:id="rId8"/>
    <p:sldId id="264" r:id="rId9"/>
    <p:sldId id="668" r:id="rId10"/>
    <p:sldId id="533" r:id="rId11"/>
    <p:sldId id="275" r:id="rId12"/>
    <p:sldId id="682" r:id="rId13"/>
    <p:sldId id="683" r:id="rId14"/>
    <p:sldId id="265" r:id="rId15"/>
    <p:sldId id="669" r:id="rId16"/>
    <p:sldId id="670" r:id="rId17"/>
    <p:sldId id="271" r:id="rId18"/>
    <p:sldId id="671" r:id="rId19"/>
    <p:sldId id="260" r:id="rId20"/>
    <p:sldId id="268" r:id="rId21"/>
    <p:sldId id="684" r:id="rId22"/>
    <p:sldId id="371" r:id="rId23"/>
    <p:sldId id="672" r:id="rId24"/>
    <p:sldId id="673" r:id="rId25"/>
    <p:sldId id="266" r:id="rId26"/>
    <p:sldId id="270" r:id="rId2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6497" autoAdjust="0"/>
  </p:normalViewPr>
  <p:slideViewPr>
    <p:cSldViewPr>
      <p:cViewPr varScale="1">
        <p:scale>
          <a:sx n="69" d="100"/>
          <a:sy n="69" d="100"/>
        </p:scale>
        <p:origin x="1200" y="44"/>
      </p:cViewPr>
      <p:guideLst>
        <p:guide orient="horz" pos="2160"/>
        <p:guide pos="2880"/>
      </p:guideLst>
    </p:cSldViewPr>
  </p:slideViewPr>
  <p:notesTextViewPr>
    <p:cViewPr>
      <p:scale>
        <a:sx n="3" d="2"/>
        <a:sy n="3" d="2"/>
      </p:scale>
      <p:origin x="0" y="0"/>
    </p:cViewPr>
  </p:notesTextViewPr>
  <p:sorterViewPr>
    <p:cViewPr>
      <p:scale>
        <a:sx n="100" d="100"/>
        <a:sy n="100" d="100"/>
      </p:scale>
      <p:origin x="0" y="2604"/>
    </p:cViewPr>
  </p:sorterViewPr>
  <p:notesViewPr>
    <p:cSldViewPr>
      <p:cViewPr varScale="1">
        <p:scale>
          <a:sx n="70" d="100"/>
          <a:sy n="70" d="100"/>
        </p:scale>
        <p:origin x="350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743FC-C500-498B-9F85-88F117FEFA7F}" type="datetimeFigureOut">
              <a:rPr lang="zh-CN" altLang="en-US" smtClean="0"/>
              <a:t>2019/7/18</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43AEA-B373-4738-858C-E1904666F9D8}" type="slidenum">
              <a:rPr lang="zh-CN" altLang="en-US" smtClean="0"/>
              <a:t>‹#›</a:t>
            </a:fld>
            <a:endParaRPr lang="zh-CN" altLang="en-US"/>
          </a:p>
        </p:txBody>
      </p:sp>
    </p:spTree>
    <p:extLst>
      <p:ext uri="{BB962C8B-B14F-4D97-AF65-F5344CB8AC3E}">
        <p14:creationId xmlns:p14="http://schemas.microsoft.com/office/powerpoint/2010/main" val="201468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3143AEA-B373-4738-858C-E1904666F9D8}" type="slidenum">
              <a:rPr lang="zh-CN" altLang="en-US" smtClean="0"/>
              <a:t>1</a:t>
            </a:fld>
            <a:endParaRPr lang="zh-CN" altLang="en-US"/>
          </a:p>
        </p:txBody>
      </p:sp>
    </p:spTree>
    <p:extLst>
      <p:ext uri="{BB962C8B-B14F-4D97-AF65-F5344CB8AC3E}">
        <p14:creationId xmlns:p14="http://schemas.microsoft.com/office/powerpoint/2010/main" val="1051620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have optimized the structure of the antenna. From truss structure to improved truss structure to composite structure, The weight of the antenna reduced to 260 tons.</a:t>
            </a:r>
            <a:endParaRPr lang="zh-CN" altLang="en-US" dirty="0"/>
          </a:p>
        </p:txBody>
      </p:sp>
      <p:sp>
        <p:nvSpPr>
          <p:cNvPr id="4" name="灯片编号占位符 3"/>
          <p:cNvSpPr>
            <a:spLocks noGrp="1"/>
          </p:cNvSpPr>
          <p:nvPr>
            <p:ph type="sldNum" sz="quarter" idx="5"/>
          </p:nvPr>
        </p:nvSpPr>
        <p:spPr/>
        <p:txBody>
          <a:bodyPr/>
          <a:lstStyle/>
          <a:p>
            <a:fld id="{D3143AEA-B373-4738-858C-E1904666F9D8}" type="slidenum">
              <a:rPr lang="zh-CN" altLang="en-US" smtClean="0"/>
              <a:t>12</a:t>
            </a:fld>
            <a:endParaRPr lang="zh-CN" altLang="en-US"/>
          </a:p>
        </p:txBody>
      </p:sp>
    </p:spTree>
    <p:extLst>
      <p:ext uri="{BB962C8B-B14F-4D97-AF65-F5344CB8AC3E}">
        <p14:creationId xmlns:p14="http://schemas.microsoft.com/office/powerpoint/2010/main" val="3923822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Also the drive method, we consider a couple of ways, including chain and gear, </a:t>
            </a:r>
            <a:r>
              <a:rPr lang="en-US" altLang="zh-CN" dirty="0" err="1"/>
              <a:t>hydropress</a:t>
            </a:r>
            <a:r>
              <a:rPr lang="en-US" altLang="zh-CN" dirty="0"/>
              <a:t> and steel cable,</a:t>
            </a:r>
            <a:endParaRPr lang="zh-CN" altLang="en-US" dirty="0"/>
          </a:p>
        </p:txBody>
      </p:sp>
      <p:sp>
        <p:nvSpPr>
          <p:cNvPr id="4" name="灯片编号占位符 3"/>
          <p:cNvSpPr>
            <a:spLocks noGrp="1"/>
          </p:cNvSpPr>
          <p:nvPr>
            <p:ph type="sldNum" sz="quarter" idx="5"/>
          </p:nvPr>
        </p:nvSpPr>
        <p:spPr/>
        <p:txBody>
          <a:bodyPr/>
          <a:lstStyle/>
          <a:p>
            <a:fld id="{D3143AEA-B373-4738-858C-E1904666F9D8}" type="slidenum">
              <a:rPr lang="zh-CN" altLang="en-US" smtClean="0"/>
              <a:t>13</a:t>
            </a:fld>
            <a:endParaRPr lang="zh-CN" altLang="en-US"/>
          </a:p>
        </p:txBody>
      </p:sp>
    </p:spTree>
    <p:extLst>
      <p:ext uri="{BB962C8B-B14F-4D97-AF65-F5344CB8AC3E}">
        <p14:creationId xmlns:p14="http://schemas.microsoft.com/office/powerpoint/2010/main" val="1338735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About mechanical performance , we also build finite element model to analyze these designs. We evaluate the sensitivity loss due to deformation caused by gravity and snow and wind load. Maybe sometimes, there are some heavy snow in the antenna site, but actually, maybe it is not serious.</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D3143AEA-B373-4738-858C-E1904666F9D8}" type="slidenum">
              <a:rPr lang="zh-CN" altLang="en-US" smtClean="0"/>
              <a:t>14</a:t>
            </a:fld>
            <a:endParaRPr lang="zh-CN" altLang="en-US"/>
          </a:p>
        </p:txBody>
      </p:sp>
    </p:spTree>
    <p:extLst>
      <p:ext uri="{BB962C8B-B14F-4D97-AF65-F5344CB8AC3E}">
        <p14:creationId xmlns:p14="http://schemas.microsoft.com/office/powerpoint/2010/main" val="3236241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3143AEA-B373-4738-858C-E1904666F9D8}" type="slidenum">
              <a:rPr lang="zh-CN" altLang="en-US" smtClean="0"/>
              <a:t>15</a:t>
            </a:fld>
            <a:endParaRPr lang="zh-CN" altLang="en-US"/>
          </a:p>
        </p:txBody>
      </p:sp>
    </p:spTree>
    <p:extLst>
      <p:ext uri="{BB962C8B-B14F-4D97-AF65-F5344CB8AC3E}">
        <p14:creationId xmlns:p14="http://schemas.microsoft.com/office/powerpoint/2010/main" val="1837640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surface rms error is about several millimeter, which can cause sensitivity loss about 1 or 2 percent at 3 twenty seven </a:t>
            </a:r>
            <a:r>
              <a:rPr lang="en-US" altLang="zh-CN" dirty="0" err="1"/>
              <a:t>MHz.</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D3143AEA-B373-4738-858C-E1904666F9D8}" type="slidenum">
              <a:rPr lang="zh-CN" altLang="en-US" smtClean="0"/>
              <a:t>16</a:t>
            </a:fld>
            <a:endParaRPr lang="zh-CN" altLang="en-US"/>
          </a:p>
        </p:txBody>
      </p:sp>
    </p:spTree>
    <p:extLst>
      <p:ext uri="{BB962C8B-B14F-4D97-AF65-F5344CB8AC3E}">
        <p14:creationId xmlns:p14="http://schemas.microsoft.com/office/powerpoint/2010/main" val="318818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Why do we need to talk about modal analysis? The reason is resonant frequency. For radio telescope, the resonant frequency is about several hertz. Because for </a:t>
            </a:r>
            <a:r>
              <a:rPr lang="en-US" altLang="zh-CN" dirty="0" err="1"/>
              <a:t>ips</a:t>
            </a:r>
            <a:r>
              <a:rPr lang="en-US" altLang="zh-CN" dirty="0"/>
              <a:t> observation, we need to care about the fluctuation of power spectrum, maybe the vibration mix up with </a:t>
            </a:r>
            <a:r>
              <a:rPr lang="en-US" altLang="zh-CN" dirty="0" err="1"/>
              <a:t>ips</a:t>
            </a:r>
            <a:r>
              <a:rPr lang="en-US" altLang="zh-CN" dirty="0"/>
              <a:t> signals.  </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D3143AEA-B373-4738-858C-E1904666F9D8}" type="slidenum">
              <a:rPr lang="zh-CN" altLang="en-US" smtClean="0"/>
              <a:t>17</a:t>
            </a:fld>
            <a:endParaRPr lang="zh-CN" altLang="en-US"/>
          </a:p>
        </p:txBody>
      </p:sp>
    </p:spTree>
    <p:extLst>
      <p:ext uri="{BB962C8B-B14F-4D97-AF65-F5344CB8AC3E}">
        <p14:creationId xmlns:p14="http://schemas.microsoft.com/office/powerpoint/2010/main" val="1802153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cylinder has a line focus, along which is placed an array of more than 300 feeds in each cylinder antenna. Dipoles are being used as feed. Besides dipole, we also consider some new type of antenna to be used as the feed.</a:t>
            </a:r>
          </a:p>
        </p:txBody>
      </p:sp>
      <p:sp>
        <p:nvSpPr>
          <p:cNvPr id="4" name="灯片编号占位符 3"/>
          <p:cNvSpPr>
            <a:spLocks noGrp="1"/>
          </p:cNvSpPr>
          <p:nvPr>
            <p:ph type="sldNum" sz="quarter" idx="5"/>
          </p:nvPr>
        </p:nvSpPr>
        <p:spPr/>
        <p:txBody>
          <a:bodyPr/>
          <a:lstStyle/>
          <a:p>
            <a:fld id="{D3143AEA-B373-4738-858C-E1904666F9D8}" type="slidenum">
              <a:rPr lang="zh-CN" altLang="en-US" smtClean="0"/>
              <a:t>19</a:t>
            </a:fld>
            <a:endParaRPr lang="zh-CN" altLang="en-US"/>
          </a:p>
        </p:txBody>
      </p:sp>
    </p:spTree>
    <p:extLst>
      <p:ext uri="{BB962C8B-B14F-4D97-AF65-F5344CB8AC3E}">
        <p14:creationId xmlns:p14="http://schemas.microsoft.com/office/powerpoint/2010/main" val="1953206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Folded dipole, with a resonant cavity. This feed can be optimized at two frequency points and get some good results. </a:t>
            </a:r>
            <a:endParaRPr lang="zh-CN" altLang="en-US" dirty="0"/>
          </a:p>
        </p:txBody>
      </p:sp>
      <p:sp>
        <p:nvSpPr>
          <p:cNvPr id="4" name="灯片编号占位符 3"/>
          <p:cNvSpPr>
            <a:spLocks noGrp="1"/>
          </p:cNvSpPr>
          <p:nvPr>
            <p:ph type="sldNum" sz="quarter" idx="5"/>
          </p:nvPr>
        </p:nvSpPr>
        <p:spPr/>
        <p:txBody>
          <a:bodyPr/>
          <a:lstStyle/>
          <a:p>
            <a:fld id="{D3143AEA-B373-4738-858C-E1904666F9D8}" type="slidenum">
              <a:rPr lang="zh-CN" altLang="en-US" smtClean="0"/>
              <a:t>23</a:t>
            </a:fld>
            <a:endParaRPr lang="zh-CN" altLang="en-US"/>
          </a:p>
        </p:txBody>
      </p:sp>
    </p:spTree>
    <p:extLst>
      <p:ext uri="{BB962C8B-B14F-4D97-AF65-F5344CB8AC3E}">
        <p14:creationId xmlns:p14="http://schemas.microsoft.com/office/powerpoint/2010/main" val="3834094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are doing some simulation on these 3 feeds to evaluate the performance. </a:t>
            </a:r>
            <a:endParaRPr lang="zh-CN" altLang="en-US" dirty="0"/>
          </a:p>
        </p:txBody>
      </p:sp>
      <p:sp>
        <p:nvSpPr>
          <p:cNvPr id="4" name="灯片编号占位符 3"/>
          <p:cNvSpPr>
            <a:spLocks noGrp="1"/>
          </p:cNvSpPr>
          <p:nvPr>
            <p:ph type="sldNum" sz="quarter" idx="5"/>
          </p:nvPr>
        </p:nvSpPr>
        <p:spPr/>
        <p:txBody>
          <a:bodyPr/>
          <a:lstStyle/>
          <a:p>
            <a:fld id="{D3143AEA-B373-4738-858C-E1904666F9D8}" type="slidenum">
              <a:rPr lang="zh-CN" altLang="en-US" smtClean="0"/>
              <a:t>24</a:t>
            </a:fld>
            <a:endParaRPr lang="zh-CN" altLang="en-US"/>
          </a:p>
        </p:txBody>
      </p:sp>
    </p:spTree>
    <p:extLst>
      <p:ext uri="{BB962C8B-B14F-4D97-AF65-F5344CB8AC3E}">
        <p14:creationId xmlns:p14="http://schemas.microsoft.com/office/powerpoint/2010/main" val="3290266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For the 20 meters dish in sub-station, almost the proven techniques, needn’t more discussion about that, there are many 20 m antennas in china at L band.</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D3143AEA-B373-4738-858C-E1904666F9D8}" type="slidenum">
              <a:rPr lang="zh-CN" altLang="en-US" smtClean="0"/>
              <a:t>25</a:t>
            </a:fld>
            <a:endParaRPr lang="zh-CN" altLang="en-US"/>
          </a:p>
        </p:txBody>
      </p:sp>
    </p:spTree>
    <p:extLst>
      <p:ext uri="{BB962C8B-B14F-4D97-AF65-F5344CB8AC3E}">
        <p14:creationId xmlns:p14="http://schemas.microsoft.com/office/powerpoint/2010/main" val="4151227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3143AEA-B373-4738-858C-E1904666F9D8}" type="slidenum">
              <a:rPr lang="zh-CN" altLang="en-US" smtClean="0"/>
              <a:t>3</a:t>
            </a:fld>
            <a:endParaRPr lang="zh-CN" altLang="en-US"/>
          </a:p>
        </p:txBody>
      </p:sp>
    </p:spTree>
    <p:extLst>
      <p:ext uri="{BB962C8B-B14F-4D97-AF65-F5344CB8AC3E}">
        <p14:creationId xmlns:p14="http://schemas.microsoft.com/office/powerpoint/2010/main" val="1811526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333333"/>
                </a:solidFill>
                <a:latin typeface="Arial" panose="020B0604020202020204" pitchFamily="34" charset="0"/>
              </a:rPr>
              <a:t>Array configuration, 3 cylinder are placed side by side, two dishes will build at these two meteorological stations,  the baseline is about 200 km, the configuration of this array is like a </a:t>
            </a:r>
            <a:r>
              <a:rPr lang="en-US" altLang="zh-CN" dirty="0" err="1">
                <a:solidFill>
                  <a:srgbClr val="333333"/>
                </a:solidFill>
                <a:latin typeface="Arial" panose="020B0604020202020204" pitchFamily="34" charset="0"/>
              </a:rPr>
              <a:t>equi</a:t>
            </a:r>
            <a:r>
              <a:rPr lang="en-US" altLang="zh-CN" dirty="0">
                <a:solidFill>
                  <a:srgbClr val="333333"/>
                </a:solidFill>
                <a:latin typeface="Arial" panose="020B0604020202020204" pitchFamily="34" charset="0"/>
              </a:rPr>
              <a:t> lateral triangle,</a:t>
            </a:r>
            <a:r>
              <a:rPr lang="zh-CN" altLang="en-US" dirty="0">
                <a:solidFill>
                  <a:srgbClr val="333333"/>
                </a:solidFill>
                <a:latin typeface="Arial" panose="020B0604020202020204" pitchFamily="34" charset="0"/>
              </a:rPr>
              <a:t> </a:t>
            </a:r>
            <a:endParaRPr lang="zh-CN" altLang="en-US" dirty="0"/>
          </a:p>
        </p:txBody>
      </p:sp>
      <p:sp>
        <p:nvSpPr>
          <p:cNvPr id="4" name="灯片编号占位符 3"/>
          <p:cNvSpPr>
            <a:spLocks noGrp="1"/>
          </p:cNvSpPr>
          <p:nvPr>
            <p:ph type="sldNum" sz="quarter" idx="5"/>
          </p:nvPr>
        </p:nvSpPr>
        <p:spPr/>
        <p:txBody>
          <a:bodyPr/>
          <a:lstStyle/>
          <a:p>
            <a:fld id="{D3143AEA-B373-4738-858C-E1904666F9D8}" type="slidenum">
              <a:rPr lang="zh-CN" altLang="en-US" smtClean="0"/>
              <a:t>5</a:t>
            </a:fld>
            <a:endParaRPr lang="zh-CN" altLang="en-US"/>
          </a:p>
        </p:txBody>
      </p:sp>
    </p:spTree>
    <p:extLst>
      <p:ext uri="{BB962C8B-B14F-4D97-AF65-F5344CB8AC3E}">
        <p14:creationId xmlns:p14="http://schemas.microsoft.com/office/powerpoint/2010/main" val="4185247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Actually, there is a small cylinder antenna array in china,  The purpose of this project is to map the density^^^^</a:t>
            </a:r>
            <a:endParaRPr lang="zh-CN" altLang="en-US" dirty="0"/>
          </a:p>
        </p:txBody>
      </p:sp>
      <p:sp>
        <p:nvSpPr>
          <p:cNvPr id="4" name="灯片编号占位符 3"/>
          <p:cNvSpPr>
            <a:spLocks noGrp="1"/>
          </p:cNvSpPr>
          <p:nvPr>
            <p:ph type="sldNum" sz="quarter" idx="5"/>
          </p:nvPr>
        </p:nvSpPr>
        <p:spPr/>
        <p:txBody>
          <a:bodyPr/>
          <a:lstStyle/>
          <a:p>
            <a:fld id="{D3143AEA-B373-4738-858C-E1904666F9D8}" type="slidenum">
              <a:rPr lang="zh-CN" altLang="en-US" smtClean="0"/>
              <a:t>6</a:t>
            </a:fld>
            <a:endParaRPr lang="zh-CN" altLang="en-US"/>
          </a:p>
        </p:txBody>
      </p:sp>
    </p:spTree>
    <p:extLst>
      <p:ext uri="{BB962C8B-B14F-4D97-AF65-F5344CB8AC3E}">
        <p14:creationId xmlns:p14="http://schemas.microsoft.com/office/powerpoint/2010/main" val="644130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are Trying to meet the these requirements, although some of these conflict with each other. So, now, we have 3 preliminary design for the big cylinder antenna</a:t>
            </a:r>
            <a:endParaRPr lang="zh-CN" altLang="en-US" dirty="0"/>
          </a:p>
        </p:txBody>
      </p:sp>
      <p:sp>
        <p:nvSpPr>
          <p:cNvPr id="4" name="灯片编号占位符 3"/>
          <p:cNvSpPr>
            <a:spLocks noGrp="1"/>
          </p:cNvSpPr>
          <p:nvPr>
            <p:ph type="sldNum" sz="quarter" idx="5"/>
          </p:nvPr>
        </p:nvSpPr>
        <p:spPr/>
        <p:txBody>
          <a:bodyPr/>
          <a:lstStyle/>
          <a:p>
            <a:fld id="{D3143AEA-B373-4738-858C-E1904666F9D8}" type="slidenum">
              <a:rPr lang="zh-CN" altLang="en-US" smtClean="0"/>
              <a:t>7</a:t>
            </a:fld>
            <a:endParaRPr lang="zh-CN" altLang="en-US"/>
          </a:p>
        </p:txBody>
      </p:sp>
    </p:spTree>
    <p:extLst>
      <p:ext uri="{BB962C8B-B14F-4D97-AF65-F5344CB8AC3E}">
        <p14:creationId xmlns:p14="http://schemas.microsoft.com/office/powerpoint/2010/main" val="1226615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This slide shows the first design of this cylinder antenna. Typical or classical design, From the side-view, it looks like a parabolic dish, front feed dish.</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D3143AEA-B373-4738-858C-E1904666F9D8}" type="slidenum">
              <a:rPr lang="zh-CN" altLang="en-US" smtClean="0"/>
              <a:t>8</a:t>
            </a:fld>
            <a:endParaRPr lang="zh-CN" altLang="en-US"/>
          </a:p>
        </p:txBody>
      </p:sp>
    </p:spTree>
    <p:extLst>
      <p:ext uri="{BB962C8B-B14F-4D97-AF65-F5344CB8AC3E}">
        <p14:creationId xmlns:p14="http://schemas.microsoft.com/office/powerpoint/2010/main" val="2776815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there are two parts in this antenna, Support structure and movable structure, looks like a crescent, Lower surface of this structure is Spherical, and the upper surface is parabolic. Can move along the track with rolling shaft</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D3143AEA-B373-4738-858C-E1904666F9D8}" type="slidenum">
              <a:rPr lang="zh-CN" altLang="en-US" smtClean="0"/>
              <a:t>9</a:t>
            </a:fld>
            <a:endParaRPr lang="zh-CN" altLang="en-US"/>
          </a:p>
        </p:txBody>
      </p:sp>
    </p:spTree>
    <p:extLst>
      <p:ext uri="{BB962C8B-B14F-4D97-AF65-F5344CB8AC3E}">
        <p14:creationId xmlns:p14="http://schemas.microsoft.com/office/powerpoint/2010/main" val="4318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Just follow the design of IPS antenna in japan.</a:t>
            </a:r>
            <a:endParaRPr lang="zh-CN" altLang="en-US" dirty="0"/>
          </a:p>
        </p:txBody>
      </p:sp>
      <p:sp>
        <p:nvSpPr>
          <p:cNvPr id="4" name="灯片编号占位符 3"/>
          <p:cNvSpPr>
            <a:spLocks noGrp="1"/>
          </p:cNvSpPr>
          <p:nvPr>
            <p:ph type="sldNum" sz="quarter" idx="5"/>
          </p:nvPr>
        </p:nvSpPr>
        <p:spPr/>
        <p:txBody>
          <a:bodyPr/>
          <a:lstStyle/>
          <a:p>
            <a:fld id="{D3143AEA-B373-4738-858C-E1904666F9D8}" type="slidenum">
              <a:rPr lang="zh-CN" altLang="en-US" smtClean="0"/>
              <a:t>10</a:t>
            </a:fld>
            <a:endParaRPr lang="zh-CN" altLang="en-US"/>
          </a:p>
        </p:txBody>
      </p:sp>
    </p:spTree>
    <p:extLst>
      <p:ext uri="{BB962C8B-B14F-4D97-AF65-F5344CB8AC3E}">
        <p14:creationId xmlns:p14="http://schemas.microsoft.com/office/powerpoint/2010/main" val="2394081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have compared some items in this sheet. Is there a rotational axis, how many support points, whether the force from self gravity, wind and snow  concentrate on axis? Rotational inertia is small or big, whether balance weight is easy or not easy, also how about electronic power. And the most important item is cost. According to this comparison, I think the 2</a:t>
            </a:r>
            <a:r>
              <a:rPr lang="en-US" altLang="zh-CN" baseline="30000" dirty="0"/>
              <a:t>nd</a:t>
            </a:r>
            <a:r>
              <a:rPr lang="en-US" altLang="zh-CN" dirty="0"/>
              <a:t> design should be better than the others.</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D3143AEA-B373-4738-858C-E1904666F9D8}" type="slidenum">
              <a:rPr lang="zh-CN" altLang="en-US" smtClean="0"/>
              <a:t>11</a:t>
            </a:fld>
            <a:endParaRPr lang="zh-CN" altLang="en-US"/>
          </a:p>
        </p:txBody>
      </p:sp>
    </p:spTree>
    <p:extLst>
      <p:ext uri="{BB962C8B-B14F-4D97-AF65-F5344CB8AC3E}">
        <p14:creationId xmlns:p14="http://schemas.microsoft.com/office/powerpoint/2010/main" val="829014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CC00404-0B67-4769-9253-E0565377F243}" type="datetime1">
              <a:rPr lang="zh-CN" altLang="en-US" smtClean="0"/>
              <a:t>2019/7/18</a:t>
            </a:fld>
            <a:endParaRPr lang="zh-CN" altLang="en-US"/>
          </a:p>
        </p:txBody>
      </p:sp>
      <p:sp>
        <p:nvSpPr>
          <p:cNvPr id="5" name="页脚占位符 4"/>
          <p:cNvSpPr>
            <a:spLocks noGrp="1"/>
          </p:cNvSpPr>
          <p:nvPr>
            <p:ph type="ftr" sz="quarter" idx="11"/>
          </p:nvPr>
        </p:nvSpPr>
        <p:spPr/>
        <p:txBody>
          <a:bodyPr/>
          <a:lstStyle/>
          <a:p>
            <a:r>
              <a:rPr lang="de-DE" altLang="zh-CN"/>
              <a:t>Scintillation Sciences, South Africa, 2019.7.15-19</a:t>
            </a:r>
            <a:endParaRPr lang="zh-CN" altLang="en-US"/>
          </a:p>
        </p:txBody>
      </p:sp>
      <p:sp>
        <p:nvSpPr>
          <p:cNvPr id="6" name="灯片编号占位符 5"/>
          <p:cNvSpPr>
            <a:spLocks noGrp="1"/>
          </p:cNvSpPr>
          <p:nvPr>
            <p:ph type="sldNum" sz="quarter" idx="12"/>
          </p:nvPr>
        </p:nvSpPr>
        <p:spPr/>
        <p:txBody>
          <a:bodyPr/>
          <a:lstStyle/>
          <a:p>
            <a:fld id="{44881295-2C36-43E2-8676-05D2BC286C2D}" type="slidenum">
              <a:rPr lang="zh-CN" altLang="en-US" smtClean="0"/>
              <a:t>‹#›</a:t>
            </a:fld>
            <a:endParaRPr lang="zh-CN" altLang="en-US"/>
          </a:p>
        </p:txBody>
      </p:sp>
    </p:spTree>
    <p:extLst>
      <p:ext uri="{BB962C8B-B14F-4D97-AF65-F5344CB8AC3E}">
        <p14:creationId xmlns:p14="http://schemas.microsoft.com/office/powerpoint/2010/main" val="1291160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81D2A4E-3600-446A-A502-A3C47714E69D}" type="datetime1">
              <a:rPr lang="zh-CN" altLang="en-US" smtClean="0"/>
              <a:t>2019/7/18</a:t>
            </a:fld>
            <a:endParaRPr lang="zh-CN" altLang="en-US"/>
          </a:p>
        </p:txBody>
      </p:sp>
      <p:sp>
        <p:nvSpPr>
          <p:cNvPr id="5" name="页脚占位符 4"/>
          <p:cNvSpPr>
            <a:spLocks noGrp="1"/>
          </p:cNvSpPr>
          <p:nvPr>
            <p:ph type="ftr" sz="quarter" idx="11"/>
          </p:nvPr>
        </p:nvSpPr>
        <p:spPr/>
        <p:txBody>
          <a:bodyPr/>
          <a:lstStyle/>
          <a:p>
            <a:r>
              <a:rPr lang="de-DE" altLang="zh-CN"/>
              <a:t>Scintillation Sciences, South Africa, 2019.7.15-19</a:t>
            </a:r>
            <a:endParaRPr lang="zh-CN" altLang="en-US"/>
          </a:p>
        </p:txBody>
      </p:sp>
      <p:sp>
        <p:nvSpPr>
          <p:cNvPr id="6" name="灯片编号占位符 5"/>
          <p:cNvSpPr>
            <a:spLocks noGrp="1"/>
          </p:cNvSpPr>
          <p:nvPr>
            <p:ph type="sldNum" sz="quarter" idx="12"/>
          </p:nvPr>
        </p:nvSpPr>
        <p:spPr/>
        <p:txBody>
          <a:bodyPr/>
          <a:lstStyle/>
          <a:p>
            <a:fld id="{44881295-2C36-43E2-8676-05D2BC286C2D}" type="slidenum">
              <a:rPr lang="zh-CN" altLang="en-US" smtClean="0"/>
              <a:t>‹#›</a:t>
            </a:fld>
            <a:endParaRPr lang="zh-CN" altLang="en-US"/>
          </a:p>
        </p:txBody>
      </p:sp>
    </p:spTree>
    <p:extLst>
      <p:ext uri="{BB962C8B-B14F-4D97-AF65-F5344CB8AC3E}">
        <p14:creationId xmlns:p14="http://schemas.microsoft.com/office/powerpoint/2010/main" val="29350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08E6F9E-4677-4736-94AB-AE21A7EEBFD6}" type="datetime1">
              <a:rPr lang="zh-CN" altLang="en-US" smtClean="0"/>
              <a:t>2019/7/18</a:t>
            </a:fld>
            <a:endParaRPr lang="zh-CN" altLang="en-US"/>
          </a:p>
        </p:txBody>
      </p:sp>
      <p:sp>
        <p:nvSpPr>
          <p:cNvPr id="5" name="页脚占位符 4"/>
          <p:cNvSpPr>
            <a:spLocks noGrp="1"/>
          </p:cNvSpPr>
          <p:nvPr>
            <p:ph type="ftr" sz="quarter" idx="11"/>
          </p:nvPr>
        </p:nvSpPr>
        <p:spPr/>
        <p:txBody>
          <a:bodyPr/>
          <a:lstStyle/>
          <a:p>
            <a:r>
              <a:rPr lang="de-DE" altLang="zh-CN"/>
              <a:t>Scintillation Sciences, South Africa, 2019.7.15-19</a:t>
            </a:r>
            <a:endParaRPr lang="zh-CN" altLang="en-US"/>
          </a:p>
        </p:txBody>
      </p:sp>
      <p:sp>
        <p:nvSpPr>
          <p:cNvPr id="6" name="灯片编号占位符 5"/>
          <p:cNvSpPr>
            <a:spLocks noGrp="1"/>
          </p:cNvSpPr>
          <p:nvPr>
            <p:ph type="sldNum" sz="quarter" idx="12"/>
          </p:nvPr>
        </p:nvSpPr>
        <p:spPr/>
        <p:txBody>
          <a:bodyPr/>
          <a:lstStyle/>
          <a:p>
            <a:fld id="{44881295-2C36-43E2-8676-05D2BC286C2D}" type="slidenum">
              <a:rPr lang="zh-CN" altLang="en-US" smtClean="0"/>
              <a:t>‹#›</a:t>
            </a:fld>
            <a:endParaRPr lang="zh-CN" altLang="en-US"/>
          </a:p>
        </p:txBody>
      </p:sp>
    </p:spTree>
    <p:extLst>
      <p:ext uri="{BB962C8B-B14F-4D97-AF65-F5344CB8AC3E}">
        <p14:creationId xmlns:p14="http://schemas.microsoft.com/office/powerpoint/2010/main" val="3108189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5455B01-4709-47A7-9149-A9B651287592}" type="datetime1">
              <a:rPr lang="zh-CN" altLang="en-US" smtClean="0"/>
              <a:t>2019/7/18</a:t>
            </a:fld>
            <a:endParaRPr lang="zh-CN" altLang="en-US"/>
          </a:p>
        </p:txBody>
      </p:sp>
      <p:sp>
        <p:nvSpPr>
          <p:cNvPr id="5" name="页脚占位符 4"/>
          <p:cNvSpPr>
            <a:spLocks noGrp="1"/>
          </p:cNvSpPr>
          <p:nvPr>
            <p:ph type="ftr" sz="quarter" idx="11"/>
          </p:nvPr>
        </p:nvSpPr>
        <p:spPr>
          <a:xfrm>
            <a:off x="2843808" y="6356350"/>
            <a:ext cx="3456384" cy="365125"/>
          </a:xfrm>
        </p:spPr>
        <p:txBody>
          <a:bodyPr/>
          <a:lstStyle/>
          <a:p>
            <a:r>
              <a:rPr lang="de-DE" altLang="zh-CN"/>
              <a:t>Scintillation Sciences, South Africa, 2019.7.15-19</a:t>
            </a:r>
            <a:endParaRPr lang="zh-CN" altLang="en-US"/>
          </a:p>
        </p:txBody>
      </p:sp>
      <p:sp>
        <p:nvSpPr>
          <p:cNvPr id="6" name="灯片编号占位符 5"/>
          <p:cNvSpPr>
            <a:spLocks noGrp="1"/>
          </p:cNvSpPr>
          <p:nvPr>
            <p:ph type="sldNum" sz="quarter" idx="12"/>
          </p:nvPr>
        </p:nvSpPr>
        <p:spPr/>
        <p:txBody>
          <a:bodyPr/>
          <a:lstStyle/>
          <a:p>
            <a:fld id="{44881295-2C36-43E2-8676-05D2BC286C2D}" type="slidenum">
              <a:rPr lang="zh-CN" altLang="en-US" smtClean="0"/>
              <a:t>‹#›</a:t>
            </a:fld>
            <a:endParaRPr lang="zh-CN" altLang="en-US"/>
          </a:p>
        </p:txBody>
      </p:sp>
    </p:spTree>
    <p:extLst>
      <p:ext uri="{BB962C8B-B14F-4D97-AF65-F5344CB8AC3E}">
        <p14:creationId xmlns:p14="http://schemas.microsoft.com/office/powerpoint/2010/main" val="1928750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E019088-1148-4932-8BF4-0D47F966E5BB}" type="datetime1">
              <a:rPr lang="zh-CN" altLang="en-US" smtClean="0"/>
              <a:t>2019/7/18</a:t>
            </a:fld>
            <a:endParaRPr lang="zh-CN" altLang="en-US"/>
          </a:p>
        </p:txBody>
      </p:sp>
      <p:sp>
        <p:nvSpPr>
          <p:cNvPr id="5" name="页脚占位符 4"/>
          <p:cNvSpPr>
            <a:spLocks noGrp="1"/>
          </p:cNvSpPr>
          <p:nvPr>
            <p:ph type="ftr" sz="quarter" idx="11"/>
          </p:nvPr>
        </p:nvSpPr>
        <p:spPr/>
        <p:txBody>
          <a:bodyPr/>
          <a:lstStyle/>
          <a:p>
            <a:r>
              <a:rPr lang="de-DE" altLang="zh-CN"/>
              <a:t>Scintillation Sciences, South Africa, 2019.7.15-19</a:t>
            </a:r>
            <a:endParaRPr lang="zh-CN" altLang="en-US"/>
          </a:p>
        </p:txBody>
      </p:sp>
      <p:sp>
        <p:nvSpPr>
          <p:cNvPr id="6" name="灯片编号占位符 5"/>
          <p:cNvSpPr>
            <a:spLocks noGrp="1"/>
          </p:cNvSpPr>
          <p:nvPr>
            <p:ph type="sldNum" sz="quarter" idx="12"/>
          </p:nvPr>
        </p:nvSpPr>
        <p:spPr/>
        <p:txBody>
          <a:bodyPr/>
          <a:lstStyle/>
          <a:p>
            <a:fld id="{44881295-2C36-43E2-8676-05D2BC286C2D}" type="slidenum">
              <a:rPr lang="zh-CN" altLang="en-US" smtClean="0"/>
              <a:t>‹#›</a:t>
            </a:fld>
            <a:endParaRPr lang="zh-CN" altLang="en-US"/>
          </a:p>
        </p:txBody>
      </p:sp>
    </p:spTree>
    <p:extLst>
      <p:ext uri="{BB962C8B-B14F-4D97-AF65-F5344CB8AC3E}">
        <p14:creationId xmlns:p14="http://schemas.microsoft.com/office/powerpoint/2010/main" val="62774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A89EC42-2155-4B89-AC92-08E88190AEAC}" type="datetime1">
              <a:rPr lang="zh-CN" altLang="en-US" smtClean="0"/>
              <a:t>2019/7/18</a:t>
            </a:fld>
            <a:endParaRPr lang="zh-CN" altLang="en-US"/>
          </a:p>
        </p:txBody>
      </p:sp>
      <p:sp>
        <p:nvSpPr>
          <p:cNvPr id="6" name="页脚占位符 5"/>
          <p:cNvSpPr>
            <a:spLocks noGrp="1"/>
          </p:cNvSpPr>
          <p:nvPr>
            <p:ph type="ftr" sz="quarter" idx="11"/>
          </p:nvPr>
        </p:nvSpPr>
        <p:spPr/>
        <p:txBody>
          <a:bodyPr/>
          <a:lstStyle/>
          <a:p>
            <a:r>
              <a:rPr lang="de-DE" altLang="zh-CN"/>
              <a:t>Scintillation Sciences, South Africa, 2019.7.15-19</a:t>
            </a:r>
            <a:endParaRPr lang="zh-CN" altLang="en-US"/>
          </a:p>
        </p:txBody>
      </p:sp>
      <p:sp>
        <p:nvSpPr>
          <p:cNvPr id="7" name="灯片编号占位符 6"/>
          <p:cNvSpPr>
            <a:spLocks noGrp="1"/>
          </p:cNvSpPr>
          <p:nvPr>
            <p:ph type="sldNum" sz="quarter" idx="12"/>
          </p:nvPr>
        </p:nvSpPr>
        <p:spPr/>
        <p:txBody>
          <a:bodyPr/>
          <a:lstStyle/>
          <a:p>
            <a:fld id="{44881295-2C36-43E2-8676-05D2BC286C2D}" type="slidenum">
              <a:rPr lang="zh-CN" altLang="en-US" smtClean="0"/>
              <a:t>‹#›</a:t>
            </a:fld>
            <a:endParaRPr lang="zh-CN" altLang="en-US"/>
          </a:p>
        </p:txBody>
      </p:sp>
    </p:spTree>
    <p:extLst>
      <p:ext uri="{BB962C8B-B14F-4D97-AF65-F5344CB8AC3E}">
        <p14:creationId xmlns:p14="http://schemas.microsoft.com/office/powerpoint/2010/main" val="1924581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611F66E-B95D-422D-B8AD-92F80A7C0298}" type="datetime1">
              <a:rPr lang="zh-CN" altLang="en-US" smtClean="0"/>
              <a:t>2019/7/18</a:t>
            </a:fld>
            <a:endParaRPr lang="zh-CN" altLang="en-US"/>
          </a:p>
        </p:txBody>
      </p:sp>
      <p:sp>
        <p:nvSpPr>
          <p:cNvPr id="8" name="页脚占位符 7"/>
          <p:cNvSpPr>
            <a:spLocks noGrp="1"/>
          </p:cNvSpPr>
          <p:nvPr>
            <p:ph type="ftr" sz="quarter" idx="11"/>
          </p:nvPr>
        </p:nvSpPr>
        <p:spPr/>
        <p:txBody>
          <a:bodyPr/>
          <a:lstStyle/>
          <a:p>
            <a:r>
              <a:rPr lang="de-DE" altLang="zh-CN"/>
              <a:t>Scintillation Sciences, South Africa, 2019.7.15-19</a:t>
            </a:r>
            <a:endParaRPr lang="zh-CN" altLang="en-US"/>
          </a:p>
        </p:txBody>
      </p:sp>
      <p:sp>
        <p:nvSpPr>
          <p:cNvPr id="9" name="灯片编号占位符 8"/>
          <p:cNvSpPr>
            <a:spLocks noGrp="1"/>
          </p:cNvSpPr>
          <p:nvPr>
            <p:ph type="sldNum" sz="quarter" idx="12"/>
          </p:nvPr>
        </p:nvSpPr>
        <p:spPr/>
        <p:txBody>
          <a:bodyPr/>
          <a:lstStyle/>
          <a:p>
            <a:fld id="{44881295-2C36-43E2-8676-05D2BC286C2D}" type="slidenum">
              <a:rPr lang="zh-CN" altLang="en-US" smtClean="0"/>
              <a:t>‹#›</a:t>
            </a:fld>
            <a:endParaRPr lang="zh-CN" altLang="en-US"/>
          </a:p>
        </p:txBody>
      </p:sp>
    </p:spTree>
    <p:extLst>
      <p:ext uri="{BB962C8B-B14F-4D97-AF65-F5344CB8AC3E}">
        <p14:creationId xmlns:p14="http://schemas.microsoft.com/office/powerpoint/2010/main" val="3734559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5ACDEAF-4128-4D72-B808-F97F1E5B21D1}" type="datetime1">
              <a:rPr lang="zh-CN" altLang="en-US" smtClean="0"/>
              <a:t>2019/7/18</a:t>
            </a:fld>
            <a:endParaRPr lang="zh-CN" altLang="en-US"/>
          </a:p>
        </p:txBody>
      </p:sp>
      <p:sp>
        <p:nvSpPr>
          <p:cNvPr id="4" name="页脚占位符 3"/>
          <p:cNvSpPr>
            <a:spLocks noGrp="1"/>
          </p:cNvSpPr>
          <p:nvPr>
            <p:ph type="ftr" sz="quarter" idx="11"/>
          </p:nvPr>
        </p:nvSpPr>
        <p:spPr/>
        <p:txBody>
          <a:bodyPr/>
          <a:lstStyle/>
          <a:p>
            <a:r>
              <a:rPr lang="de-DE" altLang="zh-CN"/>
              <a:t>Scintillation Sciences, South Africa, 2019.7.15-19</a:t>
            </a:r>
            <a:endParaRPr lang="zh-CN" altLang="en-US"/>
          </a:p>
        </p:txBody>
      </p:sp>
      <p:sp>
        <p:nvSpPr>
          <p:cNvPr id="5" name="灯片编号占位符 4"/>
          <p:cNvSpPr>
            <a:spLocks noGrp="1"/>
          </p:cNvSpPr>
          <p:nvPr>
            <p:ph type="sldNum" sz="quarter" idx="12"/>
          </p:nvPr>
        </p:nvSpPr>
        <p:spPr/>
        <p:txBody>
          <a:bodyPr/>
          <a:lstStyle/>
          <a:p>
            <a:fld id="{44881295-2C36-43E2-8676-05D2BC286C2D}" type="slidenum">
              <a:rPr lang="zh-CN" altLang="en-US" smtClean="0"/>
              <a:t>‹#›</a:t>
            </a:fld>
            <a:endParaRPr lang="zh-CN" altLang="en-US"/>
          </a:p>
        </p:txBody>
      </p:sp>
    </p:spTree>
    <p:extLst>
      <p:ext uri="{BB962C8B-B14F-4D97-AF65-F5344CB8AC3E}">
        <p14:creationId xmlns:p14="http://schemas.microsoft.com/office/powerpoint/2010/main" val="2960410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D28766D-E227-4B38-8A42-8C661D5D8803}" type="datetime1">
              <a:rPr lang="zh-CN" altLang="en-US" smtClean="0"/>
              <a:t>2019/7/18</a:t>
            </a:fld>
            <a:endParaRPr lang="zh-CN" altLang="en-US"/>
          </a:p>
        </p:txBody>
      </p:sp>
      <p:sp>
        <p:nvSpPr>
          <p:cNvPr id="3" name="页脚占位符 2"/>
          <p:cNvSpPr>
            <a:spLocks noGrp="1"/>
          </p:cNvSpPr>
          <p:nvPr>
            <p:ph type="ftr" sz="quarter" idx="11"/>
          </p:nvPr>
        </p:nvSpPr>
        <p:spPr>
          <a:xfrm>
            <a:off x="2771800" y="6356350"/>
            <a:ext cx="3600400" cy="365125"/>
          </a:xfrm>
        </p:spPr>
        <p:txBody>
          <a:bodyPr/>
          <a:lstStyle/>
          <a:p>
            <a:r>
              <a:rPr lang="de-DE" altLang="zh-CN"/>
              <a:t>Scintillation Sciences, South Africa, 2019.7.15-19</a:t>
            </a:r>
            <a:endParaRPr lang="zh-CN" altLang="en-US"/>
          </a:p>
        </p:txBody>
      </p:sp>
      <p:sp>
        <p:nvSpPr>
          <p:cNvPr id="4" name="灯片编号占位符 3"/>
          <p:cNvSpPr>
            <a:spLocks noGrp="1"/>
          </p:cNvSpPr>
          <p:nvPr>
            <p:ph type="sldNum" sz="quarter" idx="12"/>
          </p:nvPr>
        </p:nvSpPr>
        <p:spPr/>
        <p:txBody>
          <a:bodyPr/>
          <a:lstStyle/>
          <a:p>
            <a:fld id="{44881295-2C36-43E2-8676-05D2BC286C2D}" type="slidenum">
              <a:rPr lang="zh-CN" altLang="en-US" smtClean="0"/>
              <a:t>‹#›</a:t>
            </a:fld>
            <a:endParaRPr lang="zh-CN" altLang="en-US"/>
          </a:p>
        </p:txBody>
      </p:sp>
    </p:spTree>
    <p:extLst>
      <p:ext uri="{BB962C8B-B14F-4D97-AF65-F5344CB8AC3E}">
        <p14:creationId xmlns:p14="http://schemas.microsoft.com/office/powerpoint/2010/main" val="4188096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F2B8FB8-9B2E-4420-BB15-0A9DB829081A}" type="datetime1">
              <a:rPr lang="zh-CN" altLang="en-US" smtClean="0"/>
              <a:t>2019/7/18</a:t>
            </a:fld>
            <a:endParaRPr lang="zh-CN" altLang="en-US"/>
          </a:p>
        </p:txBody>
      </p:sp>
      <p:sp>
        <p:nvSpPr>
          <p:cNvPr id="6" name="页脚占位符 5"/>
          <p:cNvSpPr>
            <a:spLocks noGrp="1"/>
          </p:cNvSpPr>
          <p:nvPr>
            <p:ph type="ftr" sz="quarter" idx="11"/>
          </p:nvPr>
        </p:nvSpPr>
        <p:spPr/>
        <p:txBody>
          <a:bodyPr/>
          <a:lstStyle/>
          <a:p>
            <a:r>
              <a:rPr lang="de-DE" altLang="zh-CN"/>
              <a:t>Scintillation Sciences, South Africa, 2019.7.15-19</a:t>
            </a:r>
            <a:endParaRPr lang="zh-CN" altLang="en-US"/>
          </a:p>
        </p:txBody>
      </p:sp>
      <p:sp>
        <p:nvSpPr>
          <p:cNvPr id="7" name="灯片编号占位符 6"/>
          <p:cNvSpPr>
            <a:spLocks noGrp="1"/>
          </p:cNvSpPr>
          <p:nvPr>
            <p:ph type="sldNum" sz="quarter" idx="12"/>
          </p:nvPr>
        </p:nvSpPr>
        <p:spPr/>
        <p:txBody>
          <a:bodyPr/>
          <a:lstStyle/>
          <a:p>
            <a:fld id="{44881295-2C36-43E2-8676-05D2BC286C2D}" type="slidenum">
              <a:rPr lang="zh-CN" altLang="en-US" smtClean="0"/>
              <a:t>‹#›</a:t>
            </a:fld>
            <a:endParaRPr lang="zh-CN" altLang="en-US"/>
          </a:p>
        </p:txBody>
      </p:sp>
    </p:spTree>
    <p:extLst>
      <p:ext uri="{BB962C8B-B14F-4D97-AF65-F5344CB8AC3E}">
        <p14:creationId xmlns:p14="http://schemas.microsoft.com/office/powerpoint/2010/main" val="1898605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66C5595-B50F-44FF-9A33-12877F2F70C0}" type="datetime1">
              <a:rPr lang="zh-CN" altLang="en-US" smtClean="0"/>
              <a:t>2019/7/18</a:t>
            </a:fld>
            <a:endParaRPr lang="zh-CN" altLang="en-US"/>
          </a:p>
        </p:txBody>
      </p:sp>
      <p:sp>
        <p:nvSpPr>
          <p:cNvPr id="6" name="页脚占位符 5"/>
          <p:cNvSpPr>
            <a:spLocks noGrp="1"/>
          </p:cNvSpPr>
          <p:nvPr>
            <p:ph type="ftr" sz="quarter" idx="11"/>
          </p:nvPr>
        </p:nvSpPr>
        <p:spPr/>
        <p:txBody>
          <a:bodyPr/>
          <a:lstStyle/>
          <a:p>
            <a:r>
              <a:rPr lang="de-DE" altLang="zh-CN"/>
              <a:t>Scintillation Sciences, South Africa, 2019.7.15-19</a:t>
            </a:r>
            <a:endParaRPr lang="zh-CN" altLang="en-US"/>
          </a:p>
        </p:txBody>
      </p:sp>
      <p:sp>
        <p:nvSpPr>
          <p:cNvPr id="7" name="灯片编号占位符 6"/>
          <p:cNvSpPr>
            <a:spLocks noGrp="1"/>
          </p:cNvSpPr>
          <p:nvPr>
            <p:ph type="sldNum" sz="quarter" idx="12"/>
          </p:nvPr>
        </p:nvSpPr>
        <p:spPr/>
        <p:txBody>
          <a:bodyPr/>
          <a:lstStyle/>
          <a:p>
            <a:fld id="{44881295-2C36-43E2-8676-05D2BC286C2D}" type="slidenum">
              <a:rPr lang="zh-CN" altLang="en-US" smtClean="0"/>
              <a:t>‹#›</a:t>
            </a:fld>
            <a:endParaRPr lang="zh-CN" altLang="en-US"/>
          </a:p>
        </p:txBody>
      </p:sp>
    </p:spTree>
    <p:extLst>
      <p:ext uri="{BB962C8B-B14F-4D97-AF65-F5344CB8AC3E}">
        <p14:creationId xmlns:p14="http://schemas.microsoft.com/office/powerpoint/2010/main" val="2084556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D24F2-47BA-4110-AEA9-C540BF34E9A5}" type="datetime1">
              <a:rPr lang="zh-CN" altLang="en-US" smtClean="0"/>
              <a:t>2019/7/18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ltLang="zh-CN"/>
              <a:t>Scintillation Sciences, South Africa, 2019.7.15-19</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881295-2C36-43E2-8676-05D2BC286C2D}" type="slidenum">
              <a:rPr lang="zh-CN" altLang="en-US" smtClean="0"/>
              <a:t>‹#›</a:t>
            </a:fld>
            <a:endParaRPr lang="zh-CN" altLang="en-US"/>
          </a:p>
        </p:txBody>
      </p:sp>
    </p:spTree>
    <p:extLst>
      <p:ext uri="{BB962C8B-B14F-4D97-AF65-F5344CB8AC3E}">
        <p14:creationId xmlns:p14="http://schemas.microsoft.com/office/powerpoint/2010/main" val="2115445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628800"/>
            <a:ext cx="7772400" cy="1470025"/>
          </a:xfrm>
        </p:spPr>
        <p:txBody>
          <a:bodyPr/>
          <a:lstStyle/>
          <a:p>
            <a:r>
              <a:rPr lang="en-US" altLang="zh-CN" dirty="0"/>
              <a:t>Antenna design for Chinese IPS telescope</a:t>
            </a:r>
            <a:endParaRPr lang="zh-CN" altLang="en-US" dirty="0"/>
          </a:p>
        </p:txBody>
      </p:sp>
      <p:sp>
        <p:nvSpPr>
          <p:cNvPr id="3" name="副标题 2"/>
          <p:cNvSpPr>
            <a:spLocks noGrp="1"/>
          </p:cNvSpPr>
          <p:nvPr>
            <p:ph type="subTitle" idx="1"/>
          </p:nvPr>
        </p:nvSpPr>
        <p:spPr>
          <a:xfrm>
            <a:off x="1371600" y="3620616"/>
            <a:ext cx="6400800" cy="2256656"/>
          </a:xfrm>
        </p:spPr>
        <p:txBody>
          <a:bodyPr>
            <a:normAutofit/>
          </a:bodyPr>
          <a:lstStyle/>
          <a:p>
            <a:r>
              <a:rPr lang="en-US" altLang="zh-CN" sz="2800" dirty="0"/>
              <a:t>Wei Wang, IPS team</a:t>
            </a:r>
          </a:p>
          <a:p>
            <a:endParaRPr lang="en-US" altLang="zh-CN" dirty="0"/>
          </a:p>
          <a:p>
            <a:r>
              <a:rPr lang="en-US" altLang="zh-CN" sz="3000" dirty="0"/>
              <a:t>National Astronomical Observatories, Chinese Academy of Sciences</a:t>
            </a:r>
            <a:endParaRPr lang="zh-CN" altLang="en-US" sz="3000" dirty="0"/>
          </a:p>
        </p:txBody>
      </p:sp>
      <p:sp>
        <p:nvSpPr>
          <p:cNvPr id="5" name="AutoShape 1" descr="C:\Users\apple\AppData\Roaming\Tencent\Users\49477631\QQ\WinTemp\RichOle\6)_\P0UTD~J9)}0_PDGF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2" descr="C:\Users\apple\AppData\Roaming\Tencent\Users\49477631\QQ\WinTemp\RichOle\6)_\P0UTD~J9)}0_PDGFS.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3" descr="C:\Users\apple\AppData\Roaming\Tencent\Users\49477631\QQ\WinTemp\RichOle\6)_\P0UTD~J9)}0_PDGFS.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4" descr="C:\Users\apple\AppData\Roaming\Tencent\Users\49477631\QQ\WinTemp\RichOle\6)_\P0UTD~J9)}0_PDGFS.png"/>
          <p:cNvSpPr>
            <a:spLocks noChangeAspect="1" noChangeArrowheads="1"/>
          </p:cNvSpPr>
          <p:nvPr/>
        </p:nvSpPr>
        <p:spPr bwMode="auto">
          <a:xfrm>
            <a:off x="457200" y="45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5" descr="C:\Users\apple\AppData\Roaming\Tencent\Users\49477631\QQ\WinTemp\RichOle\6)_\P0UTD~J9)}0_PDGFS.png"/>
          <p:cNvSpPr>
            <a:spLocks noChangeAspect="1" noChangeArrowheads="1"/>
          </p:cNvSpPr>
          <p:nvPr/>
        </p:nvSpPr>
        <p:spPr bwMode="auto">
          <a:xfrm>
            <a:off x="609600" y="60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AutoShape 6" descr="C:\Users\apple\AppData\Roaming\Tencent\Users\49477631\QQ\WinTemp\RichOle\6)_\P0UTD~J9)}0_PDGFS.png"/>
          <p:cNvSpPr>
            <a:spLocks noChangeAspect="1" noChangeArrowheads="1"/>
          </p:cNvSpPr>
          <p:nvPr/>
        </p:nvSpPr>
        <p:spPr bwMode="auto">
          <a:xfrm>
            <a:off x="762000" y="762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AutoShape 7" descr="C:\Users\apple\AppData\Roaming\Tencent\Users\49477631\QQ\WinTemp\RichOle\6)_\P0UTD~J9)}0_PDGFS.png"/>
          <p:cNvSpPr>
            <a:spLocks noChangeAspect="1" noChangeArrowheads="1"/>
          </p:cNvSpPr>
          <p:nvPr/>
        </p:nvSpPr>
        <p:spPr bwMode="auto">
          <a:xfrm>
            <a:off x="914400" y="914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AutoShape 8" descr="C:\Users\apple\AppData\Roaming\Tencent\Users\49477631\QQ\WinTemp\RichOle\6)_\P0UTD~J9)}0_PDGFS.png"/>
          <p:cNvSpPr>
            <a:spLocks noChangeAspect="1" noChangeArrowheads="1"/>
          </p:cNvSpPr>
          <p:nvPr/>
        </p:nvSpPr>
        <p:spPr bwMode="auto">
          <a:xfrm>
            <a:off x="1066800" y="1066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AutoShape 9" descr="C:\Users\apple\AppData\Roaming\Tencent\Users\49477631\QQ\WinTemp\RichOle\6)_\P0UTD~J9)}0_PDGFS.png"/>
          <p:cNvSpPr>
            <a:spLocks noChangeAspect="1" noChangeArrowheads="1"/>
          </p:cNvSpPr>
          <p:nvPr/>
        </p:nvSpPr>
        <p:spPr bwMode="auto">
          <a:xfrm>
            <a:off x="1219200" y="1219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127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16" y="193258"/>
            <a:ext cx="3635896" cy="787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日期占位符 13">
            <a:extLst>
              <a:ext uri="{FF2B5EF4-FFF2-40B4-BE49-F238E27FC236}">
                <a16:creationId xmlns:a16="http://schemas.microsoft.com/office/drawing/2014/main" id="{9C754011-1E83-437F-93F3-D8DC7CF0805E}"/>
              </a:ext>
            </a:extLst>
          </p:cNvPr>
          <p:cNvSpPr>
            <a:spLocks noGrp="1"/>
          </p:cNvSpPr>
          <p:nvPr>
            <p:ph type="dt" sz="half" idx="10"/>
          </p:nvPr>
        </p:nvSpPr>
        <p:spPr/>
        <p:txBody>
          <a:bodyPr/>
          <a:lstStyle/>
          <a:p>
            <a:fld id="{D0822F0A-3DF8-4CB7-B2FC-6C9BD513FC01}" type="datetime1">
              <a:rPr lang="zh-CN" altLang="en-US" smtClean="0"/>
              <a:t>2019/7/18</a:t>
            </a:fld>
            <a:endParaRPr lang="zh-CN" altLang="en-US"/>
          </a:p>
        </p:txBody>
      </p:sp>
    </p:spTree>
    <p:extLst>
      <p:ext uri="{BB962C8B-B14F-4D97-AF65-F5344CB8AC3E}">
        <p14:creationId xmlns:p14="http://schemas.microsoft.com/office/powerpoint/2010/main" val="3405347001"/>
      </p:ext>
    </p:extLst>
  </p:cSld>
  <p:clrMapOvr>
    <a:masterClrMapping/>
  </p:clrMapOvr>
  <mc:AlternateContent xmlns:mc="http://schemas.openxmlformats.org/markup-compatibility/2006" xmlns:p14="http://schemas.microsoft.com/office/powerpoint/2010/main">
    <mc:Choice Requires="p14">
      <p:transition spd="slow" p14:dur="2000" advTm="41595"/>
    </mc:Choice>
    <mc:Fallback xmlns="">
      <p:transition spd="slow" advTm="4159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文本框 1">
            <a:extLst>
              <a:ext uri="{FF2B5EF4-FFF2-40B4-BE49-F238E27FC236}">
                <a16:creationId xmlns:a16="http://schemas.microsoft.com/office/drawing/2014/main" id="{77815660-F934-4D2A-AE42-D8F17264B396}"/>
              </a:ext>
            </a:extLst>
          </p:cNvPr>
          <p:cNvSpPr txBox="1">
            <a:spLocks noChangeArrowheads="1"/>
          </p:cNvSpPr>
          <p:nvPr/>
        </p:nvSpPr>
        <p:spPr bwMode="auto">
          <a:xfrm>
            <a:off x="296863" y="279400"/>
            <a:ext cx="435407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3600" b="1" dirty="0">
                <a:latin typeface="华文楷体" panose="02010600040101010101" pitchFamily="2" charset="-122"/>
                <a:ea typeface="华文楷体" panose="02010600040101010101" pitchFamily="2" charset="-122"/>
                <a:sym typeface="宋体" panose="02010600030101010101" pitchFamily="2" charset="-122"/>
              </a:rPr>
              <a:t>Preliminary design 3:</a:t>
            </a:r>
          </a:p>
          <a:p>
            <a:r>
              <a:rPr lang="en-US" altLang="zh-CN" sz="3600" b="1" dirty="0">
                <a:latin typeface="华文楷体" panose="02010600040101010101" pitchFamily="2" charset="-122"/>
                <a:ea typeface="华文楷体" panose="02010600040101010101" pitchFamily="2" charset="-122"/>
                <a:sym typeface="宋体" panose="02010600030101010101" pitchFamily="2" charset="-122"/>
              </a:rPr>
              <a:t>Unsymmetric cylinder  </a:t>
            </a:r>
            <a:endParaRPr lang="zh-CN" altLang="en-US" sz="3600" b="1" dirty="0">
              <a:latin typeface="华文楷体" panose="02010600040101010101" pitchFamily="2" charset="-122"/>
              <a:ea typeface="华文楷体" panose="02010600040101010101" pitchFamily="2" charset="-122"/>
            </a:endParaRPr>
          </a:p>
        </p:txBody>
      </p:sp>
      <p:pic>
        <p:nvPicPr>
          <p:cNvPr id="59394" name="Picture 3">
            <a:extLst>
              <a:ext uri="{FF2B5EF4-FFF2-40B4-BE49-F238E27FC236}">
                <a16:creationId xmlns:a16="http://schemas.microsoft.com/office/drawing/2014/main" id="{8421AE80-DE4F-4AE5-A10D-774C9FA95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5563" y="4005263"/>
            <a:ext cx="4457700"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4">
            <a:extLst>
              <a:ext uri="{FF2B5EF4-FFF2-40B4-BE49-F238E27FC236}">
                <a16:creationId xmlns:a16="http://schemas.microsoft.com/office/drawing/2014/main" id="{A9BFB056-CEE3-463F-A2EF-D37D5E297E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701800"/>
            <a:ext cx="2232025"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5">
            <a:extLst>
              <a:ext uri="{FF2B5EF4-FFF2-40B4-BE49-F238E27FC236}">
                <a16:creationId xmlns:a16="http://schemas.microsoft.com/office/drawing/2014/main" id="{6255EF9D-922B-41EB-B305-375135B72B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2863" y="1701800"/>
            <a:ext cx="4456112"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占位符 1">
            <a:extLst>
              <a:ext uri="{FF2B5EF4-FFF2-40B4-BE49-F238E27FC236}">
                <a16:creationId xmlns:a16="http://schemas.microsoft.com/office/drawing/2014/main" id="{45A9AA67-7E39-462D-B084-BF2572158AC1}"/>
              </a:ext>
            </a:extLst>
          </p:cNvPr>
          <p:cNvSpPr>
            <a:spLocks noGrp="1"/>
          </p:cNvSpPr>
          <p:nvPr>
            <p:ph type="dt" sz="half" idx="10"/>
          </p:nvPr>
        </p:nvSpPr>
        <p:spPr/>
        <p:txBody>
          <a:bodyPr/>
          <a:lstStyle/>
          <a:p>
            <a:fld id="{329EE9A6-9089-4857-ADB5-4FD1F813FC05}" type="datetime1">
              <a:rPr lang="zh-CN" altLang="en-US" smtClean="0"/>
              <a:t>2019/7/18</a:t>
            </a:fld>
            <a:endParaRPr lang="zh-CN" altLang="en-US"/>
          </a:p>
        </p:txBody>
      </p:sp>
      <p:sp>
        <p:nvSpPr>
          <p:cNvPr id="3" name="页脚占位符 2">
            <a:extLst>
              <a:ext uri="{FF2B5EF4-FFF2-40B4-BE49-F238E27FC236}">
                <a16:creationId xmlns:a16="http://schemas.microsoft.com/office/drawing/2014/main" id="{F65596A7-0A25-40E6-9BC2-737E80A3BBF5}"/>
              </a:ext>
            </a:extLst>
          </p:cNvPr>
          <p:cNvSpPr>
            <a:spLocks noGrp="1"/>
          </p:cNvSpPr>
          <p:nvPr>
            <p:ph type="ftr" sz="quarter" idx="11"/>
          </p:nvPr>
        </p:nvSpPr>
        <p:spPr/>
        <p:txBody>
          <a:bodyPr/>
          <a:lstStyle/>
          <a:p>
            <a:r>
              <a:rPr lang="de-DE" altLang="zh-CN"/>
              <a:t>Scintillation Sciences, South Africa, 2019.7.15-19</a:t>
            </a:r>
            <a:endParaRPr lang="zh-CN" altLang="en-US"/>
          </a:p>
        </p:txBody>
      </p:sp>
      <p:pic>
        <p:nvPicPr>
          <p:cNvPr id="5" name="图片 4">
            <a:extLst>
              <a:ext uri="{FF2B5EF4-FFF2-40B4-BE49-F238E27FC236}">
                <a16:creationId xmlns:a16="http://schemas.microsoft.com/office/drawing/2014/main" id="{6DB9CF44-15C1-4345-8D79-7C96888959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11560" y="4149493"/>
            <a:ext cx="2898616" cy="2000078"/>
          </a:xfrm>
          <a:prstGeom prst="rect">
            <a:avLst/>
          </a:prstGeom>
        </p:spPr>
      </p:pic>
      <p:sp>
        <p:nvSpPr>
          <p:cNvPr id="6" name="文本框 5">
            <a:extLst>
              <a:ext uri="{FF2B5EF4-FFF2-40B4-BE49-F238E27FC236}">
                <a16:creationId xmlns:a16="http://schemas.microsoft.com/office/drawing/2014/main" id="{F19B69D9-FF54-49BF-9482-3A75E6938C88}"/>
              </a:ext>
            </a:extLst>
          </p:cNvPr>
          <p:cNvSpPr txBox="1"/>
          <p:nvPr/>
        </p:nvSpPr>
        <p:spPr>
          <a:xfrm>
            <a:off x="1275333" y="6156012"/>
            <a:ext cx="1928515" cy="369332"/>
          </a:xfrm>
          <a:prstGeom prst="rect">
            <a:avLst/>
          </a:prstGeom>
          <a:noFill/>
        </p:spPr>
        <p:txBody>
          <a:bodyPr wrap="square" rtlCol="0">
            <a:spAutoFit/>
          </a:bodyPr>
          <a:lstStyle/>
          <a:p>
            <a:r>
              <a:rPr lang="en-US" altLang="zh-CN" dirty="0"/>
              <a:t>ISEE IPS telescope</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3" name="表格 40962">
            <a:extLst>
              <a:ext uri="{FF2B5EF4-FFF2-40B4-BE49-F238E27FC236}">
                <a16:creationId xmlns:a16="http://schemas.microsoft.com/office/drawing/2014/main" id="{AFFDF660-CAB7-40B7-8804-4D2249F29981}"/>
              </a:ext>
            </a:extLst>
          </p:cNvPr>
          <p:cNvGraphicFramePr/>
          <p:nvPr>
            <p:extLst>
              <p:ext uri="{D42A27DB-BD31-4B8C-83A1-F6EECF244321}">
                <p14:modId xmlns:p14="http://schemas.microsoft.com/office/powerpoint/2010/main" val="67482388"/>
              </p:ext>
            </p:extLst>
          </p:nvPr>
        </p:nvGraphicFramePr>
        <p:xfrm>
          <a:off x="827584" y="978541"/>
          <a:ext cx="7632847" cy="4194199"/>
        </p:xfrm>
        <a:graphic>
          <a:graphicData uri="http://schemas.openxmlformats.org/drawingml/2006/table">
            <a:tbl>
              <a:tblPr/>
              <a:tblGrid>
                <a:gridCol w="2520280">
                  <a:extLst>
                    <a:ext uri="{9D8B030D-6E8A-4147-A177-3AD203B41FA5}">
                      <a16:colId xmlns:a16="http://schemas.microsoft.com/office/drawing/2014/main" val="1206240616"/>
                    </a:ext>
                  </a:extLst>
                </a:gridCol>
                <a:gridCol w="1656184">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656183">
                  <a:extLst>
                    <a:ext uri="{9D8B030D-6E8A-4147-A177-3AD203B41FA5}">
                      <a16:colId xmlns:a16="http://schemas.microsoft.com/office/drawing/2014/main" val="2603530920"/>
                    </a:ext>
                  </a:extLst>
                </a:gridCol>
              </a:tblGrid>
              <a:tr h="475999">
                <a:tc>
                  <a:txBody>
                    <a:bodyPr/>
                    <a:lstStyle/>
                    <a:p>
                      <a:pPr lvl="0" algn="ctr" eaLnBrk="1" hangingPunct="1">
                        <a:buNone/>
                      </a:pPr>
                      <a:endParaRPr lang="en-US" altLang="en-US" sz="2000" b="1" dirty="0">
                        <a:latin typeface="华文楷体" panose="02010600040101010101" pitchFamily="2" charset="-122"/>
                        <a:ea typeface="华文楷体" panose="02010600040101010101" pitchFamily="2" charset="-122"/>
                      </a:endParaRPr>
                    </a:p>
                  </a:txBody>
                  <a:tcPr marL="68580" marR="68580" marT="0" marB="0">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en-US" altLang="zh-CN" sz="2000" b="1" dirty="0">
                          <a:latin typeface="华文楷体" panose="02010600040101010101" pitchFamily="2" charset="-122"/>
                          <a:ea typeface="华文楷体" panose="02010600040101010101" pitchFamily="2" charset="-122"/>
                        </a:rPr>
                        <a:t>Design 1</a:t>
                      </a:r>
                      <a:endParaRPr lang="en-US" altLang="en-US" sz="2000" b="1" dirty="0">
                        <a:latin typeface="华文楷体" panose="02010600040101010101" pitchFamily="2" charset="-122"/>
                        <a:ea typeface="华文楷体" panose="02010600040101010101" pitchFamily="2" charset="-122"/>
                      </a:endParaRPr>
                    </a:p>
                  </a:txBody>
                  <a:tcPr marL="68580" marR="68580" marT="0"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en-US" altLang="zh-CN" sz="2000" b="1" dirty="0">
                          <a:latin typeface="华文楷体" panose="02010600040101010101" pitchFamily="2" charset="-122"/>
                          <a:ea typeface="华文楷体" panose="02010600040101010101" pitchFamily="2" charset="-122"/>
                        </a:rPr>
                        <a:t>Design 2</a:t>
                      </a:r>
                      <a:endParaRPr lang="en-US" altLang="en-US" sz="2000" b="1" dirty="0">
                        <a:latin typeface="华文楷体" panose="02010600040101010101" pitchFamily="2" charset="-122"/>
                        <a:ea typeface="华文楷体" panose="02010600040101010101" pitchFamily="2" charset="-122"/>
                      </a:endParaRPr>
                    </a:p>
                  </a:txBody>
                  <a:tcPr marL="68580" marR="68580" marT="0"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lvl="0" algn="ctr" eaLnBrk="1" hangingPunct="1">
                        <a:buNone/>
                      </a:pPr>
                      <a:r>
                        <a:rPr lang="en-US" altLang="en-US" sz="2000" b="1" dirty="0">
                          <a:latin typeface="华文楷体" panose="02010600040101010101" pitchFamily="2" charset="-122"/>
                          <a:ea typeface="华文楷体" panose="02010600040101010101" pitchFamily="2" charset="-122"/>
                        </a:rPr>
                        <a:t>Design 3</a:t>
                      </a:r>
                    </a:p>
                  </a:txBody>
                  <a:tcPr marL="68580" marR="68580" marT="0" marB="0">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6500">
                <a:tc>
                  <a:txBody>
                    <a:bodyPr/>
                    <a:lstStyle/>
                    <a:p>
                      <a:pPr lvl="0" algn="ctr" eaLnBrk="1" hangingPunct="1">
                        <a:buNone/>
                      </a:pPr>
                      <a:r>
                        <a:rPr lang="en-US" altLang="zh-CN" sz="2000" b="1" dirty="0">
                          <a:latin typeface="华文楷体" panose="02010600040101010101" pitchFamily="2" charset="-122"/>
                          <a:ea typeface="华文楷体" panose="02010600040101010101" pitchFamily="2" charset="-122"/>
                        </a:rPr>
                        <a:t>Rotation axis</a:t>
                      </a:r>
                      <a:endParaRPr lang="zh-CN" altLang="en-US" sz="2000" b="1" dirty="0">
                        <a:latin typeface="华文楷体" panose="02010600040101010101" pitchFamily="2" charset="-122"/>
                        <a:ea typeface="华文楷体" panose="0201060004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en-US" altLang="zh-CN" sz="2000" b="1" dirty="0">
                          <a:latin typeface="华文楷体" panose="02010600040101010101" pitchFamily="2" charset="-122"/>
                          <a:ea typeface="华文楷体" panose="02010600040101010101" pitchFamily="2" charset="-122"/>
                        </a:rPr>
                        <a:t>Yes</a:t>
                      </a:r>
                      <a:endParaRPr lang="zh-CN" altLang="en-US" sz="2000" b="1" dirty="0">
                        <a:latin typeface="华文楷体" panose="02010600040101010101" pitchFamily="2" charset="-122"/>
                        <a:ea typeface="华文楷体" panose="02010600040101010101" pitchFamily="2" charset="-122"/>
                      </a:endParaRPr>
                    </a:p>
                  </a:txBody>
                  <a:tcPr marL="68580" marR="68580" marT="0" marB="0">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en-US" altLang="zh-CN" sz="2000" b="1" dirty="0">
                          <a:latin typeface="华文楷体" panose="02010600040101010101" pitchFamily="2" charset="-122"/>
                          <a:ea typeface="华文楷体" panose="02010600040101010101" pitchFamily="2" charset="-122"/>
                        </a:rPr>
                        <a:t>No</a:t>
                      </a:r>
                      <a:endParaRPr lang="zh-CN" altLang="en-US" sz="2000" b="1" dirty="0">
                        <a:latin typeface="华文楷体" panose="02010600040101010101" pitchFamily="2" charset="-122"/>
                        <a:ea typeface="华文楷体" panose="02010600040101010101" pitchFamily="2" charset="-122"/>
                      </a:endParaRPr>
                    </a:p>
                  </a:txBody>
                  <a:tcPr marL="68580" marR="68580" marT="0" marB="0">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lvl="0" algn="ctr" eaLnBrk="1" hangingPunct="1">
                        <a:buNone/>
                      </a:pPr>
                      <a:r>
                        <a:rPr lang="en-US" altLang="zh-CN" sz="2000" b="1" dirty="0">
                          <a:latin typeface="华文楷体" panose="02010600040101010101" pitchFamily="2" charset="-122"/>
                          <a:ea typeface="华文楷体" panose="02010600040101010101" pitchFamily="2" charset="-122"/>
                        </a:rPr>
                        <a:t>Yes</a:t>
                      </a:r>
                      <a:endParaRPr lang="zh-CN" altLang="en-US" sz="2000" b="1" dirty="0">
                        <a:latin typeface="华文楷体" panose="02010600040101010101" pitchFamily="2" charset="-122"/>
                        <a:ea typeface="华文楷体" panose="0201060004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6500">
                <a:tc>
                  <a:txBody>
                    <a:bodyPr/>
                    <a:lstStyle/>
                    <a:p>
                      <a:pPr lvl="0" algn="ctr" eaLnBrk="1" hangingPunct="1">
                        <a:buNone/>
                      </a:pPr>
                      <a:r>
                        <a:rPr lang="en-US" altLang="zh-CN" sz="2000" b="1" dirty="0">
                          <a:latin typeface="华文楷体" panose="02010600040101010101" pitchFamily="2" charset="-122"/>
                          <a:ea typeface="华文楷体" panose="02010600040101010101" pitchFamily="2" charset="-122"/>
                        </a:rPr>
                        <a:t>Point of support</a:t>
                      </a:r>
                      <a:endParaRPr lang="zh-CN" altLang="en-US" sz="2000" b="1" dirty="0">
                        <a:latin typeface="华文楷体" panose="02010600040101010101" pitchFamily="2" charset="-122"/>
                        <a:ea typeface="华文楷体" panose="02010600040101010101" pitchFamily="2" charset="-122"/>
                      </a:endParaRPr>
                    </a:p>
                  </a:txBody>
                  <a:tcPr marL="68580" marR="68580" marT="0" marB="0">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lvl="0" algn="ctr" eaLnBrk="1" hangingPunct="1">
                        <a:buNone/>
                      </a:pPr>
                      <a:r>
                        <a:rPr lang="en-US" altLang="zh-CN" sz="2000" b="1" dirty="0">
                          <a:latin typeface="华文楷体" panose="02010600040101010101" pitchFamily="2" charset="-122"/>
                          <a:ea typeface="华文楷体" panose="02010600040101010101" pitchFamily="2" charset="-122"/>
                        </a:rPr>
                        <a:t>Single</a:t>
                      </a:r>
                      <a:endParaRPr lang="zh-CN" altLang="en-US" sz="2000" b="1" dirty="0">
                        <a:latin typeface="华文楷体" panose="02010600040101010101" pitchFamily="2" charset="-122"/>
                        <a:ea typeface="华文楷体" panose="02010600040101010101" pitchFamily="2" charset="-122"/>
                      </a:endParaRPr>
                    </a:p>
                  </a:txBody>
                  <a:tcPr marL="68580" marR="68580" marT="0"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lvl="0" algn="ctr" eaLnBrk="1" hangingPunct="1">
                        <a:buNone/>
                      </a:pPr>
                      <a:r>
                        <a:rPr lang="en-US" altLang="zh-CN" sz="2000" b="1" dirty="0">
                          <a:latin typeface="华文楷体" panose="02010600040101010101" pitchFamily="2" charset="-122"/>
                          <a:ea typeface="华文楷体" panose="02010600040101010101" pitchFamily="2" charset="-122"/>
                        </a:rPr>
                        <a:t>Many</a:t>
                      </a:r>
                      <a:endParaRPr lang="zh-CN" altLang="en-US" sz="2000" b="1" dirty="0">
                        <a:latin typeface="华文楷体" panose="02010600040101010101" pitchFamily="2" charset="-122"/>
                        <a:ea typeface="华文楷体" panose="02010600040101010101" pitchFamily="2" charset="-122"/>
                      </a:endParaRPr>
                    </a:p>
                  </a:txBody>
                  <a:tcPr marL="68580" marR="68580" marT="0"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lvl="0" algn="ctr" eaLnBrk="1" hangingPunct="1">
                        <a:buNone/>
                      </a:pPr>
                      <a:r>
                        <a:rPr lang="en-US" altLang="zh-CN" sz="2000" b="1" dirty="0">
                          <a:latin typeface="华文楷体" panose="02010600040101010101" pitchFamily="2" charset="-122"/>
                          <a:ea typeface="华文楷体" panose="02010600040101010101" pitchFamily="2" charset="-122"/>
                        </a:rPr>
                        <a:t>Single</a:t>
                      </a:r>
                      <a:endParaRPr lang="zh-CN" altLang="en-US" sz="2000" b="1" dirty="0">
                        <a:latin typeface="华文楷体" panose="02010600040101010101" pitchFamily="2" charset="-122"/>
                        <a:ea typeface="华文楷体" panose="02010600040101010101" pitchFamily="2" charset="-122"/>
                      </a:endParaRPr>
                    </a:p>
                  </a:txBody>
                  <a:tcPr marL="68580" marR="68580" marT="0" marB="0">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335889"/>
                  </a:ext>
                </a:extLst>
              </a:tr>
              <a:tr h="416500">
                <a:tc>
                  <a:txBody>
                    <a:bodyPr/>
                    <a:lstStyle/>
                    <a:p>
                      <a:pPr lvl="0" algn="ctr" eaLnBrk="1" hangingPunct="1">
                        <a:buNone/>
                      </a:pPr>
                      <a:r>
                        <a:rPr lang="en-US" altLang="zh-CN" sz="2000" b="1" dirty="0">
                          <a:latin typeface="华文楷体" panose="02010600040101010101" pitchFamily="2" charset="-122"/>
                          <a:ea typeface="华文楷体" panose="02010600040101010101" pitchFamily="2" charset="-122"/>
                        </a:rPr>
                        <a:t>Forces (gravity, wind, snow)</a:t>
                      </a:r>
                      <a:endParaRPr lang="zh-CN" altLang="en-US" sz="2000" b="1" dirty="0">
                        <a:latin typeface="华文楷体" panose="02010600040101010101" pitchFamily="2" charset="-122"/>
                        <a:ea typeface="华文楷体" panose="02010600040101010101" pitchFamily="2" charset="-122"/>
                      </a:endParaRPr>
                    </a:p>
                  </a:txBody>
                  <a:tcPr marL="68580" marR="68580" marT="0" marB="0">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lvl="0" algn="ctr" eaLnBrk="1" hangingPunct="1">
                        <a:buNone/>
                      </a:pPr>
                      <a:r>
                        <a:rPr lang="en-US" altLang="zh-CN" sz="2000" b="1" dirty="0">
                          <a:latin typeface="华文楷体" panose="02010600040101010101" pitchFamily="2" charset="-122"/>
                          <a:ea typeface="华文楷体" panose="02010600040101010101" pitchFamily="2" charset="-122"/>
                        </a:rPr>
                        <a:t>Concentrate</a:t>
                      </a:r>
                      <a:endParaRPr lang="zh-CN" altLang="en-US" sz="2000" b="1" dirty="0">
                        <a:latin typeface="华文楷体" panose="02010600040101010101" pitchFamily="2" charset="-122"/>
                        <a:ea typeface="华文楷体" panose="02010600040101010101" pitchFamily="2" charset="-122"/>
                      </a:endParaRPr>
                    </a:p>
                  </a:txBody>
                  <a:tcPr marL="68580" marR="68580" marT="0"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lvl="0" algn="ctr" eaLnBrk="1" hangingPunct="1">
                        <a:buNone/>
                      </a:pPr>
                      <a:r>
                        <a:rPr lang="en-US" altLang="zh-CN" sz="2000" b="1" dirty="0">
                          <a:latin typeface="华文楷体" panose="02010600040101010101" pitchFamily="2" charset="-122"/>
                          <a:ea typeface="华文楷体" panose="02010600040101010101" pitchFamily="2" charset="-122"/>
                        </a:rPr>
                        <a:t>Not concentrate</a:t>
                      </a:r>
                      <a:endParaRPr lang="zh-CN" altLang="en-US" sz="2000" b="1" dirty="0">
                        <a:latin typeface="华文楷体" panose="02010600040101010101" pitchFamily="2" charset="-122"/>
                        <a:ea typeface="华文楷体" panose="02010600040101010101" pitchFamily="2" charset="-122"/>
                      </a:endParaRPr>
                    </a:p>
                  </a:txBody>
                  <a:tcPr marL="68580" marR="68580" marT="0"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1" dirty="0">
                          <a:latin typeface="华文楷体" panose="02010600040101010101" pitchFamily="2" charset="-122"/>
                          <a:ea typeface="华文楷体" panose="02010600040101010101" pitchFamily="2" charset="-122"/>
                        </a:rPr>
                        <a:t>Concentrate</a:t>
                      </a:r>
                      <a:endParaRPr lang="zh-CN" altLang="en-US" sz="2000" b="1" dirty="0">
                        <a:latin typeface="华文楷体" panose="02010600040101010101" pitchFamily="2" charset="-122"/>
                        <a:ea typeface="华文楷体" panose="02010600040101010101" pitchFamily="2" charset="-122"/>
                      </a:endParaRPr>
                    </a:p>
                  </a:txBody>
                  <a:tcPr marL="68580" marR="68580" marT="0" marB="0">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9748536"/>
                  </a:ext>
                </a:extLst>
              </a:tr>
              <a:tr h="416500">
                <a:tc>
                  <a:txBody>
                    <a:bodyPr/>
                    <a:lstStyle/>
                    <a:p>
                      <a:pPr lvl="0" algn="ctr" eaLnBrk="1" hangingPunct="1">
                        <a:buNone/>
                      </a:pPr>
                      <a:r>
                        <a:rPr lang="en-US" altLang="zh-CN" sz="2000" b="1" dirty="0">
                          <a:latin typeface="华文楷体" panose="02010600040101010101" pitchFamily="2" charset="-122"/>
                          <a:ea typeface="华文楷体" panose="02010600040101010101" pitchFamily="2" charset="-122"/>
                        </a:rPr>
                        <a:t>Rotational inertia</a:t>
                      </a:r>
                      <a:endParaRPr lang="zh-CN" altLang="en-US" sz="2000" b="1" dirty="0">
                        <a:latin typeface="华文楷体" panose="02010600040101010101" pitchFamily="2" charset="-122"/>
                        <a:ea typeface="华文楷体" panose="02010600040101010101" pitchFamily="2" charset="-122"/>
                      </a:endParaRPr>
                    </a:p>
                  </a:txBody>
                  <a:tcPr marL="68580" marR="68580" marT="0" marB="0">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lvl="0" algn="ctr" eaLnBrk="1" hangingPunct="1">
                        <a:buNone/>
                      </a:pPr>
                      <a:r>
                        <a:rPr lang="en-US" altLang="zh-CN" sz="2000" b="1" dirty="0">
                          <a:latin typeface="华文楷体" panose="02010600040101010101" pitchFamily="2" charset="-122"/>
                          <a:ea typeface="华文楷体" panose="02010600040101010101" pitchFamily="2" charset="-122"/>
                        </a:rPr>
                        <a:t>Medium</a:t>
                      </a:r>
                      <a:endParaRPr lang="zh-CN" altLang="en-US" sz="2000" b="1" dirty="0">
                        <a:latin typeface="华文楷体" panose="02010600040101010101" pitchFamily="2" charset="-122"/>
                        <a:ea typeface="华文楷体" panose="02010600040101010101" pitchFamily="2" charset="-122"/>
                      </a:endParaRPr>
                    </a:p>
                  </a:txBody>
                  <a:tcPr marL="68580" marR="68580" marT="0"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lvl="0" algn="ctr" eaLnBrk="1" hangingPunct="1">
                        <a:buNone/>
                      </a:pPr>
                      <a:r>
                        <a:rPr lang="en-US" altLang="zh-CN" sz="2000" b="1" dirty="0">
                          <a:latin typeface="华文楷体" panose="02010600040101010101" pitchFamily="2" charset="-122"/>
                          <a:ea typeface="华文楷体" panose="02010600040101010101" pitchFamily="2" charset="-122"/>
                        </a:rPr>
                        <a:t>Small</a:t>
                      </a:r>
                      <a:endParaRPr lang="zh-CN" altLang="en-US" sz="2000" b="1" dirty="0">
                        <a:latin typeface="华文楷体" panose="02010600040101010101" pitchFamily="2" charset="-122"/>
                        <a:ea typeface="华文楷体" panose="02010600040101010101" pitchFamily="2" charset="-122"/>
                      </a:endParaRPr>
                    </a:p>
                  </a:txBody>
                  <a:tcPr marL="68580" marR="68580" marT="0"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lvl="0" algn="ctr" eaLnBrk="1" hangingPunct="1">
                        <a:buNone/>
                      </a:pPr>
                      <a:r>
                        <a:rPr lang="en-US" altLang="zh-CN" sz="2000" b="1" dirty="0">
                          <a:latin typeface="华文楷体" panose="02010600040101010101" pitchFamily="2" charset="-122"/>
                          <a:ea typeface="华文楷体" panose="02010600040101010101" pitchFamily="2" charset="-122"/>
                        </a:rPr>
                        <a:t>Large</a:t>
                      </a:r>
                      <a:endParaRPr lang="zh-CN" altLang="en-US" sz="2000" b="1" dirty="0">
                        <a:latin typeface="华文楷体" panose="02010600040101010101" pitchFamily="2" charset="-122"/>
                        <a:ea typeface="华文楷体" panose="02010600040101010101" pitchFamily="2" charset="-122"/>
                      </a:endParaRPr>
                    </a:p>
                  </a:txBody>
                  <a:tcPr marL="68580" marR="68580" marT="0" marB="0">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71665618"/>
                  </a:ext>
                </a:extLst>
              </a:tr>
              <a:tr h="416500">
                <a:tc>
                  <a:txBody>
                    <a:bodyPr/>
                    <a:lstStyle/>
                    <a:p>
                      <a:pPr lvl="0" algn="ctr" eaLnBrk="1" hangingPunct="1">
                        <a:buNone/>
                      </a:pPr>
                      <a:r>
                        <a:rPr lang="en-US" altLang="zh-CN" sz="2000" b="1" dirty="0">
                          <a:latin typeface="华文楷体" panose="02010600040101010101" pitchFamily="2" charset="-122"/>
                          <a:ea typeface="华文楷体" panose="02010600040101010101" pitchFamily="2" charset="-122"/>
                        </a:rPr>
                        <a:t>Balance weight</a:t>
                      </a:r>
                      <a:endParaRPr lang="zh-CN" altLang="en-US" sz="2000" b="1" dirty="0">
                        <a:latin typeface="华文楷体" panose="02010600040101010101" pitchFamily="2" charset="-122"/>
                        <a:ea typeface="华文楷体" panose="02010600040101010101" pitchFamily="2" charset="-122"/>
                      </a:endParaRPr>
                    </a:p>
                  </a:txBody>
                  <a:tcPr marL="68580" marR="68580" marT="0" marB="0">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lvl="0" algn="ctr" eaLnBrk="1" hangingPunct="1">
                        <a:buNone/>
                      </a:pPr>
                      <a:r>
                        <a:rPr lang="en-US" altLang="zh-CN" sz="2000" b="1" dirty="0">
                          <a:latin typeface="华文楷体" panose="02010600040101010101" pitchFamily="2" charset="-122"/>
                          <a:ea typeface="华文楷体" panose="02010600040101010101" pitchFamily="2" charset="-122"/>
                        </a:rPr>
                        <a:t>Medium</a:t>
                      </a:r>
                      <a:endParaRPr lang="zh-CN" altLang="en-US" sz="2000" b="1" dirty="0">
                        <a:latin typeface="华文楷体" panose="02010600040101010101" pitchFamily="2" charset="-122"/>
                        <a:ea typeface="华文楷体" panose="02010600040101010101" pitchFamily="2" charset="-122"/>
                      </a:endParaRPr>
                    </a:p>
                  </a:txBody>
                  <a:tcPr marL="68580" marR="68580" marT="0"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lvl="0" algn="ctr" eaLnBrk="1" hangingPunct="1">
                        <a:buNone/>
                      </a:pPr>
                      <a:r>
                        <a:rPr lang="en-US" altLang="zh-CN" sz="2000" b="1" dirty="0">
                          <a:latin typeface="华文楷体" panose="02010600040101010101" pitchFamily="2" charset="-122"/>
                          <a:ea typeface="华文楷体" panose="02010600040101010101" pitchFamily="2" charset="-122"/>
                        </a:rPr>
                        <a:t>Easy</a:t>
                      </a:r>
                      <a:endParaRPr lang="zh-CN" altLang="en-US" sz="2000" b="1" dirty="0">
                        <a:latin typeface="华文楷体" panose="02010600040101010101" pitchFamily="2" charset="-122"/>
                        <a:ea typeface="华文楷体" panose="02010600040101010101" pitchFamily="2" charset="-122"/>
                      </a:endParaRPr>
                    </a:p>
                  </a:txBody>
                  <a:tcPr marL="68580" marR="68580" marT="0"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lvl="0" algn="ctr" eaLnBrk="1" hangingPunct="1">
                        <a:buNone/>
                      </a:pPr>
                      <a:r>
                        <a:rPr lang="en-US" altLang="zh-CN" sz="2000" b="1" dirty="0">
                          <a:latin typeface="华文楷体" panose="02010600040101010101" pitchFamily="2" charset="-122"/>
                          <a:ea typeface="华文楷体" panose="02010600040101010101" pitchFamily="2" charset="-122"/>
                        </a:rPr>
                        <a:t>Complicated</a:t>
                      </a:r>
                      <a:endParaRPr lang="zh-CN" altLang="en-US" sz="2000" b="1" dirty="0">
                        <a:latin typeface="华文楷体" panose="02010600040101010101" pitchFamily="2" charset="-122"/>
                        <a:ea typeface="华文楷体" panose="02010600040101010101" pitchFamily="2" charset="-122"/>
                      </a:endParaRPr>
                    </a:p>
                  </a:txBody>
                  <a:tcPr marL="68580" marR="68580" marT="0" marB="0">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7257892"/>
                  </a:ext>
                </a:extLst>
              </a:tr>
              <a:tr h="416500">
                <a:tc>
                  <a:txBody>
                    <a:bodyPr/>
                    <a:lstStyle/>
                    <a:p>
                      <a:pPr lvl="0" algn="ctr" eaLnBrk="1" hangingPunct="1">
                        <a:buNone/>
                      </a:pPr>
                      <a:r>
                        <a:rPr lang="en-US" altLang="zh-CN" sz="2000" b="1" dirty="0">
                          <a:latin typeface="华文楷体" panose="02010600040101010101" pitchFamily="2" charset="-122"/>
                          <a:ea typeface="华文楷体" panose="02010600040101010101" pitchFamily="2" charset="-122"/>
                        </a:rPr>
                        <a:t>Power of driving system</a:t>
                      </a:r>
                      <a:endParaRPr lang="zh-CN" altLang="en-US" sz="2000" b="1" dirty="0">
                        <a:latin typeface="华文楷体" panose="02010600040101010101" pitchFamily="2" charset="-122"/>
                        <a:ea typeface="华文楷体" panose="02010600040101010101" pitchFamily="2" charset="-122"/>
                      </a:endParaRPr>
                    </a:p>
                  </a:txBody>
                  <a:tcPr marL="68580" marR="68580" marT="0" marB="0">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lvl="0" algn="ctr" eaLnBrk="1" hangingPunct="1">
                        <a:buNone/>
                      </a:pPr>
                      <a:r>
                        <a:rPr lang="en-US" altLang="zh-CN" sz="2000" b="1" dirty="0">
                          <a:latin typeface="华文楷体" panose="02010600040101010101" pitchFamily="2" charset="-122"/>
                          <a:ea typeface="华文楷体" panose="02010600040101010101" pitchFamily="2" charset="-122"/>
                        </a:rPr>
                        <a:t>Medium</a:t>
                      </a:r>
                      <a:endParaRPr lang="zh-CN" altLang="en-US" sz="2000" b="1" dirty="0">
                        <a:latin typeface="华文楷体" panose="02010600040101010101" pitchFamily="2" charset="-122"/>
                        <a:ea typeface="华文楷体" panose="02010600040101010101" pitchFamily="2" charset="-122"/>
                      </a:endParaRPr>
                    </a:p>
                  </a:txBody>
                  <a:tcPr marL="68580" marR="68580" marT="0"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lvl="0" algn="ctr" eaLnBrk="1" hangingPunct="1">
                        <a:buNone/>
                      </a:pPr>
                      <a:r>
                        <a:rPr lang="en-US" altLang="zh-CN" sz="2000" b="1" dirty="0">
                          <a:latin typeface="华文楷体" panose="02010600040101010101" pitchFamily="2" charset="-122"/>
                          <a:ea typeface="华文楷体" panose="02010600040101010101" pitchFamily="2" charset="-122"/>
                        </a:rPr>
                        <a:t>Low</a:t>
                      </a:r>
                      <a:endParaRPr lang="zh-CN" altLang="en-US" sz="2000" b="1" dirty="0">
                        <a:latin typeface="华文楷体" panose="02010600040101010101" pitchFamily="2" charset="-122"/>
                        <a:ea typeface="华文楷体" panose="02010600040101010101" pitchFamily="2" charset="-122"/>
                      </a:endParaRPr>
                    </a:p>
                  </a:txBody>
                  <a:tcPr marL="68580" marR="68580" marT="0"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lvl="0" algn="ctr" eaLnBrk="1" hangingPunct="1">
                        <a:buNone/>
                      </a:pPr>
                      <a:r>
                        <a:rPr lang="en-US" altLang="zh-CN" sz="2000" b="1" dirty="0">
                          <a:latin typeface="华文楷体" panose="02010600040101010101" pitchFamily="2" charset="-122"/>
                          <a:ea typeface="华文楷体" panose="02010600040101010101" pitchFamily="2" charset="-122"/>
                        </a:rPr>
                        <a:t>Large</a:t>
                      </a:r>
                      <a:endParaRPr lang="zh-CN" altLang="en-US" sz="2000" b="1" dirty="0">
                        <a:latin typeface="华文楷体" panose="02010600040101010101" pitchFamily="2" charset="-122"/>
                        <a:ea typeface="华文楷体" panose="02010600040101010101" pitchFamily="2" charset="-122"/>
                      </a:endParaRPr>
                    </a:p>
                  </a:txBody>
                  <a:tcPr marL="68580" marR="68580" marT="0" marB="0">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99950378"/>
                  </a:ext>
                </a:extLst>
              </a:tr>
              <a:tr h="416500">
                <a:tc>
                  <a:txBody>
                    <a:bodyPr/>
                    <a:lstStyle/>
                    <a:p>
                      <a:pPr lvl="0" algn="ctr" eaLnBrk="1" hangingPunct="1">
                        <a:buNone/>
                      </a:pPr>
                      <a:r>
                        <a:rPr lang="en-US" altLang="zh-CN" sz="2000" b="1" dirty="0">
                          <a:latin typeface="华文楷体" panose="02010600040101010101" pitchFamily="2" charset="-122"/>
                          <a:ea typeface="华文楷体" panose="02010600040101010101" pitchFamily="2" charset="-122"/>
                        </a:rPr>
                        <a:t>Maintenance</a:t>
                      </a:r>
                      <a:endParaRPr lang="zh-CN" altLang="en-US" sz="2000" b="1" dirty="0">
                        <a:latin typeface="华文楷体" panose="02010600040101010101" pitchFamily="2" charset="-122"/>
                        <a:ea typeface="华文楷体" panose="02010600040101010101" pitchFamily="2" charset="-122"/>
                      </a:endParaRPr>
                    </a:p>
                  </a:txBody>
                  <a:tcPr marL="68580" marR="68580" marT="0" marB="0">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lvl="0" algn="ctr" eaLnBrk="1" hangingPunct="1">
                        <a:buNone/>
                      </a:pPr>
                      <a:r>
                        <a:rPr lang="en-US" altLang="zh-CN" sz="2000" b="1" dirty="0">
                          <a:latin typeface="华文楷体" panose="02010600040101010101" pitchFamily="2" charset="-122"/>
                          <a:ea typeface="华文楷体" panose="02010600040101010101" pitchFamily="2" charset="-122"/>
                        </a:rPr>
                        <a:t>Hard </a:t>
                      </a:r>
                      <a:endParaRPr lang="zh-CN" altLang="en-US" sz="2000" b="1" dirty="0">
                        <a:latin typeface="华文楷体" panose="02010600040101010101" pitchFamily="2" charset="-122"/>
                        <a:ea typeface="华文楷体" panose="02010600040101010101" pitchFamily="2" charset="-122"/>
                      </a:endParaRPr>
                    </a:p>
                  </a:txBody>
                  <a:tcPr marL="68580" marR="68580" marT="0"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lvl="0" algn="ctr" eaLnBrk="1" hangingPunct="1">
                        <a:buNone/>
                      </a:pPr>
                      <a:r>
                        <a:rPr lang="en-US" altLang="zh-CN" sz="2000" b="1" dirty="0">
                          <a:latin typeface="华文楷体" panose="02010600040101010101" pitchFamily="2" charset="-122"/>
                          <a:ea typeface="华文楷体" panose="02010600040101010101" pitchFamily="2" charset="-122"/>
                        </a:rPr>
                        <a:t>Easy</a:t>
                      </a:r>
                      <a:endParaRPr lang="zh-CN" altLang="en-US" sz="2000" b="1" dirty="0">
                        <a:latin typeface="华文楷体" panose="02010600040101010101" pitchFamily="2" charset="-122"/>
                        <a:ea typeface="华文楷体" panose="02010600040101010101" pitchFamily="2" charset="-122"/>
                      </a:endParaRPr>
                    </a:p>
                  </a:txBody>
                  <a:tcPr marL="68580" marR="68580" marT="0"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lvl="0" algn="ctr" eaLnBrk="1" hangingPunct="1">
                        <a:buNone/>
                      </a:pPr>
                      <a:r>
                        <a:rPr lang="en-US" altLang="zh-CN" sz="2000" b="1" dirty="0">
                          <a:latin typeface="华文楷体" panose="02010600040101010101" pitchFamily="2" charset="-122"/>
                          <a:ea typeface="华文楷体" panose="02010600040101010101" pitchFamily="2" charset="-122"/>
                        </a:rPr>
                        <a:t>Easy</a:t>
                      </a:r>
                      <a:endParaRPr lang="zh-CN" altLang="en-US" sz="2000" b="1" dirty="0">
                        <a:latin typeface="华文楷体" panose="02010600040101010101" pitchFamily="2" charset="-122"/>
                        <a:ea typeface="华文楷体" panose="02010600040101010101" pitchFamily="2" charset="-122"/>
                      </a:endParaRPr>
                    </a:p>
                  </a:txBody>
                  <a:tcPr marL="68580" marR="68580" marT="0" marB="0">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328506"/>
                  </a:ext>
                </a:extLst>
              </a:tr>
              <a:tr h="416500">
                <a:tc>
                  <a:txBody>
                    <a:bodyPr/>
                    <a:lstStyle/>
                    <a:p>
                      <a:pPr lvl="0" algn="ctr" eaLnBrk="1" hangingPunct="1">
                        <a:buNone/>
                      </a:pPr>
                      <a:r>
                        <a:rPr lang="en-US" altLang="zh-CN" sz="2000" b="1" dirty="0">
                          <a:latin typeface="华文楷体" panose="02010600040101010101" pitchFamily="2" charset="-122"/>
                          <a:ea typeface="华文楷体" panose="02010600040101010101" pitchFamily="2" charset="-122"/>
                        </a:rPr>
                        <a:t>Cost</a:t>
                      </a:r>
                      <a:endParaRPr lang="zh-CN" altLang="en-US" sz="2000" b="1" dirty="0">
                        <a:latin typeface="华文楷体" panose="02010600040101010101" pitchFamily="2" charset="-122"/>
                        <a:ea typeface="华文楷体" panose="02010600040101010101" pitchFamily="2" charset="-122"/>
                      </a:endParaRPr>
                    </a:p>
                  </a:txBody>
                  <a:tcPr marL="68580" marR="68580" marT="0" marB="0">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lvl="0" algn="ctr" eaLnBrk="1" hangingPunct="1">
                        <a:buNone/>
                      </a:pPr>
                      <a:r>
                        <a:rPr lang="en-US" altLang="zh-CN" sz="2000" b="1" dirty="0">
                          <a:latin typeface="华文楷体" panose="02010600040101010101" pitchFamily="2" charset="-122"/>
                          <a:ea typeface="华文楷体" panose="02010600040101010101" pitchFamily="2" charset="-122"/>
                        </a:rPr>
                        <a:t>High</a:t>
                      </a:r>
                      <a:endParaRPr lang="zh-CN" altLang="en-US" sz="2000" b="1" dirty="0">
                        <a:latin typeface="华文楷体" panose="02010600040101010101" pitchFamily="2" charset="-122"/>
                        <a:ea typeface="华文楷体" panose="02010600040101010101" pitchFamily="2" charset="-122"/>
                      </a:endParaRPr>
                    </a:p>
                  </a:txBody>
                  <a:tcPr marL="68580" marR="68580" marT="0"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lvl="0" algn="ctr" eaLnBrk="1" hangingPunct="1">
                        <a:buNone/>
                      </a:pPr>
                      <a:r>
                        <a:rPr lang="en-US" altLang="zh-CN" sz="2000" b="1" dirty="0">
                          <a:latin typeface="华文楷体" panose="02010600040101010101" pitchFamily="2" charset="-122"/>
                          <a:ea typeface="华文楷体" panose="02010600040101010101" pitchFamily="2" charset="-122"/>
                        </a:rPr>
                        <a:t>Low</a:t>
                      </a:r>
                      <a:endParaRPr lang="zh-CN" altLang="en-US" sz="2000" b="1" dirty="0">
                        <a:latin typeface="华文楷体" panose="02010600040101010101" pitchFamily="2" charset="-122"/>
                        <a:ea typeface="华文楷体" panose="02010600040101010101" pitchFamily="2" charset="-122"/>
                      </a:endParaRPr>
                    </a:p>
                  </a:txBody>
                  <a:tcPr marL="68580" marR="68580" marT="0"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lvl="0" algn="ctr" eaLnBrk="1" hangingPunct="1">
                        <a:buNone/>
                      </a:pPr>
                      <a:r>
                        <a:rPr lang="en-US" altLang="zh-CN" sz="2000" b="1" dirty="0">
                          <a:latin typeface="华文楷体" panose="02010600040101010101" pitchFamily="2" charset="-122"/>
                          <a:ea typeface="华文楷体" panose="02010600040101010101" pitchFamily="2" charset="-122"/>
                        </a:rPr>
                        <a:t>Medium</a:t>
                      </a:r>
                      <a:endParaRPr lang="zh-CN" altLang="en-US" sz="2000" b="1" dirty="0">
                        <a:latin typeface="华文楷体" panose="02010600040101010101" pitchFamily="2" charset="-122"/>
                        <a:ea typeface="华文楷体" panose="02010600040101010101" pitchFamily="2" charset="-122"/>
                      </a:endParaRPr>
                    </a:p>
                  </a:txBody>
                  <a:tcPr marL="68580" marR="68580" marT="0" marB="0">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7548826"/>
                  </a:ext>
                </a:extLst>
              </a:tr>
            </a:tbl>
          </a:graphicData>
        </a:graphic>
      </p:graphicFrame>
      <p:sp>
        <p:nvSpPr>
          <p:cNvPr id="2" name="文本框 1">
            <a:extLst>
              <a:ext uri="{FF2B5EF4-FFF2-40B4-BE49-F238E27FC236}">
                <a16:creationId xmlns:a16="http://schemas.microsoft.com/office/drawing/2014/main" id="{BC4589CB-3CE5-4494-9C1A-9FCF68F091FE}"/>
              </a:ext>
            </a:extLst>
          </p:cNvPr>
          <p:cNvSpPr txBox="1"/>
          <p:nvPr/>
        </p:nvSpPr>
        <p:spPr>
          <a:xfrm>
            <a:off x="1403648" y="313492"/>
            <a:ext cx="6768752" cy="523220"/>
          </a:xfrm>
          <a:prstGeom prst="rect">
            <a:avLst/>
          </a:prstGeom>
          <a:noFill/>
        </p:spPr>
        <p:txBody>
          <a:bodyPr wrap="square" rtlCol="0">
            <a:spAutoFit/>
          </a:bodyPr>
          <a:lstStyle/>
          <a:p>
            <a:pPr algn="ctr"/>
            <a:r>
              <a:rPr lang="en-US" altLang="zh-CN" sz="2800" dirty="0"/>
              <a:t>Comparison of 3 cylinder designs</a:t>
            </a:r>
            <a:endParaRPr lang="zh-CN" altLang="en-US" sz="2800" dirty="0"/>
          </a:p>
        </p:txBody>
      </p:sp>
      <p:pic>
        <p:nvPicPr>
          <p:cNvPr id="6" name="图片 1">
            <a:extLst>
              <a:ext uri="{FF2B5EF4-FFF2-40B4-BE49-F238E27FC236}">
                <a16:creationId xmlns:a16="http://schemas.microsoft.com/office/drawing/2014/main" id="{1695C27C-BF0D-48EC-95EC-D8BA204CEC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5265173"/>
            <a:ext cx="1944216" cy="129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462A82A0-C0A6-4F39-A530-9FE6730E11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4243" y="5280092"/>
            <a:ext cx="1256189" cy="129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1">
            <a:extLst>
              <a:ext uri="{FF2B5EF4-FFF2-40B4-BE49-F238E27FC236}">
                <a16:creationId xmlns:a16="http://schemas.microsoft.com/office/drawing/2014/main" id="{F00ABC7F-6F2E-42E5-9E49-18E0984EFD3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9043" y="5229200"/>
            <a:ext cx="1328981" cy="1319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2">
            <a:extLst>
              <a:ext uri="{FF2B5EF4-FFF2-40B4-BE49-F238E27FC236}">
                <a16:creationId xmlns:a16="http://schemas.microsoft.com/office/drawing/2014/main" id="{D162B243-601A-4125-B8CE-E4A2449A23F2}"/>
              </a:ext>
            </a:extLst>
          </p:cNvPr>
          <p:cNvSpPr>
            <a:spLocks noGrp="1"/>
          </p:cNvSpPr>
          <p:nvPr>
            <p:ph type="dt" sz="half" idx="10"/>
          </p:nvPr>
        </p:nvSpPr>
        <p:spPr/>
        <p:txBody>
          <a:bodyPr/>
          <a:lstStyle/>
          <a:p>
            <a:fld id="{72DF85D2-FCAF-432B-A041-3FC776E1BC7A}" type="datetime1">
              <a:rPr lang="zh-CN" altLang="en-US" smtClean="0"/>
              <a:t>2019/7/18</a:t>
            </a:fld>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8F4CE78-EE88-42F8-A314-2561D1BD3A23}"/>
              </a:ext>
            </a:extLst>
          </p:cNvPr>
          <p:cNvSpPr>
            <a:spLocks noGrp="1"/>
          </p:cNvSpPr>
          <p:nvPr>
            <p:ph type="dt" sz="half" idx="10"/>
          </p:nvPr>
        </p:nvSpPr>
        <p:spPr/>
        <p:txBody>
          <a:bodyPr/>
          <a:lstStyle/>
          <a:p>
            <a:fld id="{6088B1AF-D5DC-4B47-A904-CA0C7B8FB684}" type="datetime1">
              <a:rPr lang="zh-CN" altLang="en-US" smtClean="0"/>
              <a:t>2019/7/18</a:t>
            </a:fld>
            <a:endParaRPr lang="zh-CN" altLang="en-US"/>
          </a:p>
        </p:txBody>
      </p:sp>
      <p:sp>
        <p:nvSpPr>
          <p:cNvPr id="3" name="页脚占位符 2">
            <a:extLst>
              <a:ext uri="{FF2B5EF4-FFF2-40B4-BE49-F238E27FC236}">
                <a16:creationId xmlns:a16="http://schemas.microsoft.com/office/drawing/2014/main" id="{2870E4AF-B5E4-4AA2-90DB-C8620830EE6F}"/>
              </a:ext>
            </a:extLst>
          </p:cNvPr>
          <p:cNvSpPr>
            <a:spLocks noGrp="1"/>
          </p:cNvSpPr>
          <p:nvPr>
            <p:ph type="ftr" sz="quarter" idx="11"/>
          </p:nvPr>
        </p:nvSpPr>
        <p:spPr/>
        <p:txBody>
          <a:bodyPr/>
          <a:lstStyle/>
          <a:p>
            <a:r>
              <a:rPr lang="de-DE" altLang="zh-CN"/>
              <a:t>Scintillation Sciences, South Africa, 2019.7.15-19</a:t>
            </a:r>
            <a:endParaRPr lang="zh-CN" altLang="en-US"/>
          </a:p>
        </p:txBody>
      </p:sp>
      <p:pic>
        <p:nvPicPr>
          <p:cNvPr id="6" name="图片 5">
            <a:extLst>
              <a:ext uri="{FF2B5EF4-FFF2-40B4-BE49-F238E27FC236}">
                <a16:creationId xmlns:a16="http://schemas.microsoft.com/office/drawing/2014/main" id="{394DC401-C80B-4D1B-A06B-73A024F35C24}"/>
              </a:ext>
            </a:extLst>
          </p:cNvPr>
          <p:cNvPicPr>
            <a:picLocks noChangeAspect="1"/>
          </p:cNvPicPr>
          <p:nvPr/>
        </p:nvPicPr>
        <p:blipFill>
          <a:blip r:embed="rId3"/>
          <a:stretch>
            <a:fillRect/>
          </a:stretch>
        </p:blipFill>
        <p:spPr>
          <a:xfrm>
            <a:off x="32390" y="1131928"/>
            <a:ext cx="4285229" cy="2108424"/>
          </a:xfrm>
          <a:prstGeom prst="rect">
            <a:avLst/>
          </a:prstGeom>
        </p:spPr>
      </p:pic>
      <p:pic>
        <p:nvPicPr>
          <p:cNvPr id="7" name="图片 6">
            <a:extLst>
              <a:ext uri="{FF2B5EF4-FFF2-40B4-BE49-F238E27FC236}">
                <a16:creationId xmlns:a16="http://schemas.microsoft.com/office/drawing/2014/main" id="{FA665E2B-9C8D-4B37-9CB8-762C7EBEC198}"/>
              </a:ext>
            </a:extLst>
          </p:cNvPr>
          <p:cNvPicPr>
            <a:picLocks noChangeAspect="1"/>
          </p:cNvPicPr>
          <p:nvPr/>
        </p:nvPicPr>
        <p:blipFill>
          <a:blip r:embed="rId4"/>
          <a:stretch>
            <a:fillRect/>
          </a:stretch>
        </p:blipFill>
        <p:spPr>
          <a:xfrm>
            <a:off x="4857732" y="1101819"/>
            <a:ext cx="4285230" cy="2108424"/>
          </a:xfrm>
          <a:prstGeom prst="rect">
            <a:avLst/>
          </a:prstGeom>
        </p:spPr>
      </p:pic>
      <p:pic>
        <p:nvPicPr>
          <p:cNvPr id="8" name="图片 7">
            <a:extLst>
              <a:ext uri="{FF2B5EF4-FFF2-40B4-BE49-F238E27FC236}">
                <a16:creationId xmlns:a16="http://schemas.microsoft.com/office/drawing/2014/main" id="{81CC0D68-76D1-4AC0-A130-665950EDD0B4}"/>
              </a:ext>
            </a:extLst>
          </p:cNvPr>
          <p:cNvPicPr>
            <a:picLocks noChangeAspect="1"/>
          </p:cNvPicPr>
          <p:nvPr/>
        </p:nvPicPr>
        <p:blipFill>
          <a:blip r:embed="rId5"/>
          <a:stretch>
            <a:fillRect/>
          </a:stretch>
        </p:blipFill>
        <p:spPr>
          <a:xfrm>
            <a:off x="4997743" y="4087528"/>
            <a:ext cx="4146466" cy="1978995"/>
          </a:xfrm>
          <a:prstGeom prst="rect">
            <a:avLst/>
          </a:prstGeom>
        </p:spPr>
      </p:pic>
      <p:sp>
        <p:nvSpPr>
          <p:cNvPr id="9" name="文本框 8">
            <a:extLst>
              <a:ext uri="{FF2B5EF4-FFF2-40B4-BE49-F238E27FC236}">
                <a16:creationId xmlns:a16="http://schemas.microsoft.com/office/drawing/2014/main" id="{A076924F-6684-4DA6-95FA-51A254C820B0}"/>
              </a:ext>
            </a:extLst>
          </p:cNvPr>
          <p:cNvSpPr txBox="1"/>
          <p:nvPr/>
        </p:nvSpPr>
        <p:spPr>
          <a:xfrm>
            <a:off x="1291262" y="3344984"/>
            <a:ext cx="1756516" cy="369332"/>
          </a:xfrm>
          <a:prstGeom prst="rect">
            <a:avLst/>
          </a:prstGeom>
          <a:noFill/>
        </p:spPr>
        <p:txBody>
          <a:bodyPr wrap="square" rtlCol="0">
            <a:spAutoFit/>
          </a:bodyPr>
          <a:lstStyle/>
          <a:p>
            <a:pPr algn="ctr"/>
            <a:r>
              <a:rPr lang="en-US" altLang="zh-CN"/>
              <a:t>Truss structure</a:t>
            </a:r>
            <a:endParaRPr lang="zh-CN" altLang="en-US" dirty="0"/>
          </a:p>
        </p:txBody>
      </p:sp>
      <p:sp>
        <p:nvSpPr>
          <p:cNvPr id="10" name="文本框 9">
            <a:extLst>
              <a:ext uri="{FF2B5EF4-FFF2-40B4-BE49-F238E27FC236}">
                <a16:creationId xmlns:a16="http://schemas.microsoft.com/office/drawing/2014/main" id="{D84D040F-D9A5-436E-ACBF-60592066915B}"/>
              </a:ext>
            </a:extLst>
          </p:cNvPr>
          <p:cNvSpPr txBox="1"/>
          <p:nvPr/>
        </p:nvSpPr>
        <p:spPr>
          <a:xfrm>
            <a:off x="6096224" y="3319135"/>
            <a:ext cx="2590576" cy="369332"/>
          </a:xfrm>
          <a:prstGeom prst="rect">
            <a:avLst/>
          </a:prstGeom>
          <a:noFill/>
        </p:spPr>
        <p:txBody>
          <a:bodyPr wrap="square" rtlCol="0">
            <a:spAutoFit/>
          </a:bodyPr>
          <a:lstStyle/>
          <a:p>
            <a:pPr algn="ctr"/>
            <a:r>
              <a:rPr lang="en-US" altLang="zh-CN" dirty="0"/>
              <a:t>Improved Truss structure</a:t>
            </a:r>
            <a:endParaRPr lang="zh-CN" altLang="en-US" dirty="0"/>
          </a:p>
        </p:txBody>
      </p:sp>
      <p:pic>
        <p:nvPicPr>
          <p:cNvPr id="12" name="图片 11">
            <a:extLst>
              <a:ext uri="{FF2B5EF4-FFF2-40B4-BE49-F238E27FC236}">
                <a16:creationId xmlns:a16="http://schemas.microsoft.com/office/drawing/2014/main" id="{5289AC8B-0A96-45D7-9F46-EB33842075FD}"/>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400000"/>
                    </a14:imgEffect>
                  </a14:imgLayer>
                </a14:imgProps>
              </a:ext>
            </a:extLst>
          </a:blip>
          <a:srcRect t="6106"/>
          <a:stretch/>
        </p:blipFill>
        <p:spPr>
          <a:xfrm>
            <a:off x="125077" y="4005541"/>
            <a:ext cx="4111490" cy="2159763"/>
          </a:xfrm>
          <a:prstGeom prst="rect">
            <a:avLst/>
          </a:prstGeom>
        </p:spPr>
      </p:pic>
      <p:sp>
        <p:nvSpPr>
          <p:cNvPr id="13" name="文本框 12">
            <a:extLst>
              <a:ext uri="{FF2B5EF4-FFF2-40B4-BE49-F238E27FC236}">
                <a16:creationId xmlns:a16="http://schemas.microsoft.com/office/drawing/2014/main" id="{56AB6E93-3AE6-470D-BB91-3481EB410F5B}"/>
              </a:ext>
            </a:extLst>
          </p:cNvPr>
          <p:cNvSpPr txBox="1"/>
          <p:nvPr/>
        </p:nvSpPr>
        <p:spPr>
          <a:xfrm>
            <a:off x="1291262" y="6060918"/>
            <a:ext cx="2133600" cy="369332"/>
          </a:xfrm>
          <a:prstGeom prst="rect">
            <a:avLst/>
          </a:prstGeom>
          <a:noFill/>
        </p:spPr>
        <p:txBody>
          <a:bodyPr wrap="square" rtlCol="0">
            <a:spAutoFit/>
          </a:bodyPr>
          <a:lstStyle/>
          <a:p>
            <a:pPr algn="ctr"/>
            <a:r>
              <a:rPr lang="en-US" altLang="zh-CN" dirty="0"/>
              <a:t>Composite Structure</a:t>
            </a:r>
            <a:endParaRPr lang="zh-CN" altLang="en-US" dirty="0"/>
          </a:p>
        </p:txBody>
      </p:sp>
      <p:sp>
        <p:nvSpPr>
          <p:cNvPr id="14" name="箭头: 右 13">
            <a:extLst>
              <a:ext uri="{FF2B5EF4-FFF2-40B4-BE49-F238E27FC236}">
                <a16:creationId xmlns:a16="http://schemas.microsoft.com/office/drawing/2014/main" id="{EA84A0F8-1798-4646-BD36-60C58393EE05}"/>
              </a:ext>
            </a:extLst>
          </p:cNvPr>
          <p:cNvSpPr/>
          <p:nvPr/>
        </p:nvSpPr>
        <p:spPr>
          <a:xfrm>
            <a:off x="4294102" y="2491219"/>
            <a:ext cx="637938" cy="3159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箭头: 右 14">
            <a:extLst>
              <a:ext uri="{FF2B5EF4-FFF2-40B4-BE49-F238E27FC236}">
                <a16:creationId xmlns:a16="http://schemas.microsoft.com/office/drawing/2014/main" id="{43A796BF-34E0-4A93-B431-3B135653DFA1}"/>
              </a:ext>
            </a:extLst>
          </p:cNvPr>
          <p:cNvSpPr/>
          <p:nvPr/>
        </p:nvSpPr>
        <p:spPr>
          <a:xfrm rot="5400000">
            <a:off x="6858147" y="4068411"/>
            <a:ext cx="485027" cy="30479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右 15">
            <a:extLst>
              <a:ext uri="{FF2B5EF4-FFF2-40B4-BE49-F238E27FC236}">
                <a16:creationId xmlns:a16="http://schemas.microsoft.com/office/drawing/2014/main" id="{CB5D241B-CF96-4CDE-A998-18036668BDA8}"/>
              </a:ext>
            </a:extLst>
          </p:cNvPr>
          <p:cNvSpPr/>
          <p:nvPr/>
        </p:nvSpPr>
        <p:spPr>
          <a:xfrm rot="10800000">
            <a:off x="4317869" y="5074331"/>
            <a:ext cx="637938" cy="29888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1">
            <a:extLst>
              <a:ext uri="{FF2B5EF4-FFF2-40B4-BE49-F238E27FC236}">
                <a16:creationId xmlns:a16="http://schemas.microsoft.com/office/drawing/2014/main" id="{45022538-9C66-45A0-9429-51BA9C90D351}"/>
              </a:ext>
            </a:extLst>
          </p:cNvPr>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t>Antenna structure optimization</a:t>
            </a:r>
            <a:endParaRPr lang="zh-CN" altLang="en-US" dirty="0"/>
          </a:p>
        </p:txBody>
      </p:sp>
      <p:sp>
        <p:nvSpPr>
          <p:cNvPr id="21" name="文本框 20">
            <a:extLst>
              <a:ext uri="{FF2B5EF4-FFF2-40B4-BE49-F238E27FC236}">
                <a16:creationId xmlns:a16="http://schemas.microsoft.com/office/drawing/2014/main" id="{F6C240EB-6C83-4D95-ACE9-863456E6C925}"/>
              </a:ext>
            </a:extLst>
          </p:cNvPr>
          <p:cNvSpPr txBox="1"/>
          <p:nvPr/>
        </p:nvSpPr>
        <p:spPr>
          <a:xfrm>
            <a:off x="5957769" y="6050221"/>
            <a:ext cx="2590576" cy="369332"/>
          </a:xfrm>
          <a:prstGeom prst="rect">
            <a:avLst/>
          </a:prstGeom>
          <a:noFill/>
        </p:spPr>
        <p:txBody>
          <a:bodyPr wrap="square" rtlCol="0">
            <a:spAutoFit/>
          </a:bodyPr>
          <a:lstStyle/>
          <a:p>
            <a:pPr algn="ctr"/>
            <a:r>
              <a:rPr lang="en-US" altLang="zh-CN" dirty="0"/>
              <a:t>Improved Truss structure</a:t>
            </a:r>
            <a:endParaRPr lang="zh-CN" altLang="en-US" dirty="0"/>
          </a:p>
        </p:txBody>
      </p:sp>
      <p:sp>
        <p:nvSpPr>
          <p:cNvPr id="4" name="文本框 3">
            <a:extLst>
              <a:ext uri="{FF2B5EF4-FFF2-40B4-BE49-F238E27FC236}">
                <a16:creationId xmlns:a16="http://schemas.microsoft.com/office/drawing/2014/main" id="{AC6AF32F-CFE9-45C9-BA80-DB581079CD26}"/>
              </a:ext>
            </a:extLst>
          </p:cNvPr>
          <p:cNvSpPr txBox="1"/>
          <p:nvPr/>
        </p:nvSpPr>
        <p:spPr>
          <a:xfrm>
            <a:off x="1115616" y="4149080"/>
            <a:ext cx="2232248" cy="369332"/>
          </a:xfrm>
          <a:prstGeom prst="rect">
            <a:avLst/>
          </a:prstGeom>
          <a:noFill/>
        </p:spPr>
        <p:txBody>
          <a:bodyPr wrap="square" rtlCol="0">
            <a:spAutoFit/>
          </a:bodyPr>
          <a:lstStyle/>
          <a:p>
            <a:r>
              <a:rPr lang="en-US" altLang="zh-CN" dirty="0">
                <a:solidFill>
                  <a:srgbClr val="FF0000"/>
                </a:solidFill>
              </a:rPr>
              <a:t>260 tons per cylinder</a:t>
            </a:r>
            <a:endParaRPr lang="zh-CN" altLang="en-US" dirty="0">
              <a:solidFill>
                <a:srgbClr val="FF0000"/>
              </a:solidFill>
            </a:endParaRPr>
          </a:p>
        </p:txBody>
      </p:sp>
    </p:spTree>
    <p:extLst>
      <p:ext uri="{BB962C8B-B14F-4D97-AF65-F5344CB8AC3E}">
        <p14:creationId xmlns:p14="http://schemas.microsoft.com/office/powerpoint/2010/main" val="65841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grpId="0" nodeType="afterEffect">
                                  <p:stCondLst>
                                    <p:cond delay="50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1000"/>
                                  </p:stCondLst>
                                  <p:childTnLst>
                                    <p:set>
                                      <p:cBhvr>
                                        <p:cTn id="19" dur="1" fill="hold">
                                          <p:stCondLst>
                                            <p:cond delay="0"/>
                                          </p:stCondLst>
                                        </p:cTn>
                                        <p:tgtEl>
                                          <p:spTgt spid="10"/>
                                        </p:tgtEl>
                                        <p:attrNameLst>
                                          <p:attrName>style.visibility</p:attrName>
                                        </p:attrNameLst>
                                      </p:cBhvr>
                                      <p:to>
                                        <p:strVal val="visible"/>
                                      </p:to>
                                    </p:set>
                                  </p:childTnLst>
                                </p:cTn>
                              </p:par>
                            </p:childTnLst>
                          </p:cTn>
                        </p:par>
                        <p:par>
                          <p:cTn id="20" fill="hold">
                            <p:stCondLst>
                              <p:cond delay="1000"/>
                            </p:stCondLst>
                            <p:childTnLst>
                              <p:par>
                                <p:cTn id="21" presetID="10" presetClass="entr" presetSubtype="0"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par>
                          <p:cTn id="28" fill="hold">
                            <p:stCondLst>
                              <p:cond delay="0"/>
                            </p:stCondLst>
                            <p:childTnLst>
                              <p:par>
                                <p:cTn id="29" presetID="10" presetClass="entr" presetSubtype="0" fill="hold" grpId="0" nodeType="after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500"/>
                                  </p:stCondLst>
                                  <p:childTnLst>
                                    <p:set>
                                      <p:cBhvr>
                                        <p:cTn id="38" dur="1" fill="hold">
                                          <p:stCondLst>
                                            <p:cond delay="0"/>
                                          </p:stCondLst>
                                        </p:cTn>
                                        <p:tgtEl>
                                          <p:spTgt spid="13"/>
                                        </p:tgtEl>
                                        <p:attrNameLst>
                                          <p:attrName>style.visibility</p:attrName>
                                        </p:attrNameLst>
                                      </p:cBhvr>
                                      <p:to>
                                        <p:strVal val="visible"/>
                                      </p:to>
                                    </p:set>
                                  </p:childTnLst>
                                </p:cTn>
                              </p:par>
                            </p:childTnLst>
                          </p:cTn>
                        </p:par>
                        <p:par>
                          <p:cTn id="39" fill="hold">
                            <p:stCondLst>
                              <p:cond delay="500"/>
                            </p:stCondLst>
                            <p:childTnLst>
                              <p:par>
                                <p:cTn id="40" presetID="1" presetClass="entr" presetSubtype="0" fill="hold" grpId="0" nodeType="afterEffect">
                                  <p:stCondLst>
                                    <p:cond delay="100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4" grpId="0" animBg="1"/>
      <p:bldP spid="15" grpId="0" animBg="1"/>
      <p:bldP spid="16" grpId="0" animBg="1"/>
      <p:bldP spid="21"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29F2E49-FBC1-4E1A-A0C7-E1319970FBF4}"/>
              </a:ext>
            </a:extLst>
          </p:cNvPr>
          <p:cNvSpPr>
            <a:spLocks noGrp="1"/>
          </p:cNvSpPr>
          <p:nvPr>
            <p:ph type="dt" sz="half" idx="10"/>
          </p:nvPr>
        </p:nvSpPr>
        <p:spPr/>
        <p:txBody>
          <a:bodyPr/>
          <a:lstStyle/>
          <a:p>
            <a:fld id="{F5920CCC-82A4-41BF-BA38-BC35BAA9F23C}" type="datetime1">
              <a:rPr lang="zh-CN" altLang="en-US" smtClean="0"/>
              <a:t>2019/7/18</a:t>
            </a:fld>
            <a:endParaRPr lang="zh-CN" altLang="en-US"/>
          </a:p>
        </p:txBody>
      </p:sp>
      <p:sp>
        <p:nvSpPr>
          <p:cNvPr id="3" name="页脚占位符 2">
            <a:extLst>
              <a:ext uri="{FF2B5EF4-FFF2-40B4-BE49-F238E27FC236}">
                <a16:creationId xmlns:a16="http://schemas.microsoft.com/office/drawing/2014/main" id="{9E697F54-A611-40B5-90A6-0A6EE598CADA}"/>
              </a:ext>
            </a:extLst>
          </p:cNvPr>
          <p:cNvSpPr>
            <a:spLocks noGrp="1"/>
          </p:cNvSpPr>
          <p:nvPr>
            <p:ph type="ftr" sz="quarter" idx="11"/>
          </p:nvPr>
        </p:nvSpPr>
        <p:spPr/>
        <p:txBody>
          <a:bodyPr/>
          <a:lstStyle/>
          <a:p>
            <a:r>
              <a:rPr lang="de-DE" altLang="zh-CN"/>
              <a:t>Scintillation Sciences, South Africa, 2019.7.15-19</a:t>
            </a:r>
            <a:endParaRPr lang="zh-CN" altLang="en-US"/>
          </a:p>
        </p:txBody>
      </p:sp>
      <p:pic>
        <p:nvPicPr>
          <p:cNvPr id="5" name="Picture 5">
            <a:extLst>
              <a:ext uri="{FF2B5EF4-FFF2-40B4-BE49-F238E27FC236}">
                <a16:creationId xmlns:a16="http://schemas.microsoft.com/office/drawing/2014/main" id="{043BB6B8-DFD3-48BE-82FC-1F73E17C3A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887" y="1412776"/>
            <a:ext cx="2957017" cy="189431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7" name="组合 6">
            <a:extLst>
              <a:ext uri="{FF2B5EF4-FFF2-40B4-BE49-F238E27FC236}">
                <a16:creationId xmlns:a16="http://schemas.microsoft.com/office/drawing/2014/main" id="{BB19F14D-8B51-410B-B918-7DE3F741DE3A}"/>
              </a:ext>
            </a:extLst>
          </p:cNvPr>
          <p:cNvGrpSpPr/>
          <p:nvPr/>
        </p:nvGrpSpPr>
        <p:grpSpPr>
          <a:xfrm>
            <a:off x="4499992" y="1941118"/>
            <a:ext cx="4409752" cy="2706476"/>
            <a:chOff x="305434" y="2101593"/>
            <a:chExt cx="5790566" cy="3487613"/>
          </a:xfrm>
        </p:grpSpPr>
        <p:pic>
          <p:nvPicPr>
            <p:cNvPr id="8" name="图片 7">
              <a:extLst>
                <a:ext uri="{FF2B5EF4-FFF2-40B4-BE49-F238E27FC236}">
                  <a16:creationId xmlns:a16="http://schemas.microsoft.com/office/drawing/2014/main" id="{5AFCA824-8E76-44EA-96ED-F5BBDE149D87}"/>
                </a:ext>
              </a:extLst>
            </p:cNvPr>
            <p:cNvPicPr>
              <a:picLocks noChangeAspect="1"/>
            </p:cNvPicPr>
            <p:nvPr/>
          </p:nvPicPr>
          <p:blipFill>
            <a:blip r:embed="rId4"/>
            <a:stretch>
              <a:fillRect/>
            </a:stretch>
          </p:blipFill>
          <p:spPr>
            <a:xfrm>
              <a:off x="305434" y="2178324"/>
              <a:ext cx="5790566" cy="3410882"/>
            </a:xfrm>
            <a:prstGeom prst="rect">
              <a:avLst/>
            </a:prstGeom>
          </p:spPr>
        </p:pic>
        <p:sp>
          <p:nvSpPr>
            <p:cNvPr id="9" name="箭头: 右 8">
              <a:extLst>
                <a:ext uri="{FF2B5EF4-FFF2-40B4-BE49-F238E27FC236}">
                  <a16:creationId xmlns:a16="http://schemas.microsoft.com/office/drawing/2014/main" id="{00843AE7-86AB-4BF8-B37A-39C8E94AB567}"/>
                </a:ext>
              </a:extLst>
            </p:cNvPr>
            <p:cNvSpPr/>
            <p:nvPr/>
          </p:nvSpPr>
          <p:spPr>
            <a:xfrm rot="8725811">
              <a:off x="1481442" y="2648304"/>
              <a:ext cx="234892" cy="10066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箭头: 右 9">
              <a:extLst>
                <a:ext uri="{FF2B5EF4-FFF2-40B4-BE49-F238E27FC236}">
                  <a16:creationId xmlns:a16="http://schemas.microsoft.com/office/drawing/2014/main" id="{4475C368-4858-4B0C-8529-AD59C8057DE5}"/>
                </a:ext>
              </a:extLst>
            </p:cNvPr>
            <p:cNvSpPr/>
            <p:nvPr/>
          </p:nvSpPr>
          <p:spPr>
            <a:xfrm>
              <a:off x="2322816" y="2101593"/>
              <a:ext cx="234892" cy="10066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箭头: 右 10">
              <a:extLst>
                <a:ext uri="{FF2B5EF4-FFF2-40B4-BE49-F238E27FC236}">
                  <a16:creationId xmlns:a16="http://schemas.microsoft.com/office/drawing/2014/main" id="{D417008E-F3F4-46B7-9DBF-ECFA312B57F5}"/>
                </a:ext>
              </a:extLst>
            </p:cNvPr>
            <p:cNvSpPr/>
            <p:nvPr/>
          </p:nvSpPr>
          <p:spPr>
            <a:xfrm rot="20225916">
              <a:off x="1481303" y="4588917"/>
              <a:ext cx="234892" cy="10066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箭头: 右 11">
              <a:extLst>
                <a:ext uri="{FF2B5EF4-FFF2-40B4-BE49-F238E27FC236}">
                  <a16:creationId xmlns:a16="http://schemas.microsoft.com/office/drawing/2014/main" id="{F23AE845-12A8-4891-9B8E-507B6210DBA6}"/>
                </a:ext>
              </a:extLst>
            </p:cNvPr>
            <p:cNvSpPr/>
            <p:nvPr/>
          </p:nvSpPr>
          <p:spPr>
            <a:xfrm>
              <a:off x="1011542" y="4673954"/>
              <a:ext cx="234892" cy="10066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箭头: 右 12">
              <a:extLst>
                <a:ext uri="{FF2B5EF4-FFF2-40B4-BE49-F238E27FC236}">
                  <a16:creationId xmlns:a16="http://schemas.microsoft.com/office/drawing/2014/main" id="{4C7CBF28-CEDE-4AF2-B8DF-0CFC7B1384AF}"/>
                </a:ext>
              </a:extLst>
            </p:cNvPr>
            <p:cNvSpPr/>
            <p:nvPr/>
          </p:nvSpPr>
          <p:spPr>
            <a:xfrm rot="9104992">
              <a:off x="4369557" y="4581060"/>
              <a:ext cx="234892" cy="10066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箭头: 右 13">
              <a:extLst>
                <a:ext uri="{FF2B5EF4-FFF2-40B4-BE49-F238E27FC236}">
                  <a16:creationId xmlns:a16="http://schemas.microsoft.com/office/drawing/2014/main" id="{2DC66A7B-6242-4AB9-9CDA-9E9D8E869164}"/>
                </a:ext>
              </a:extLst>
            </p:cNvPr>
            <p:cNvSpPr/>
            <p:nvPr/>
          </p:nvSpPr>
          <p:spPr>
            <a:xfrm>
              <a:off x="5247023" y="3958308"/>
              <a:ext cx="234892" cy="10066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 name="Picture 2" descr="索牵引">
            <a:extLst>
              <a:ext uri="{FF2B5EF4-FFF2-40B4-BE49-F238E27FC236}">
                <a16:creationId xmlns:a16="http://schemas.microsoft.com/office/drawing/2014/main" id="{8BB06143-1E8B-484F-858D-D02ABDF980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785" y="3681259"/>
            <a:ext cx="3679826" cy="226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标题 1">
            <a:extLst>
              <a:ext uri="{FF2B5EF4-FFF2-40B4-BE49-F238E27FC236}">
                <a16:creationId xmlns:a16="http://schemas.microsoft.com/office/drawing/2014/main" id="{D1B47F22-A5C2-4A0E-958D-E5AD879F94F8}"/>
              </a:ext>
            </a:extLst>
          </p:cNvPr>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t>Drive method</a:t>
            </a:r>
            <a:endParaRPr lang="zh-CN" altLang="en-US" dirty="0"/>
          </a:p>
        </p:txBody>
      </p:sp>
      <p:sp>
        <p:nvSpPr>
          <p:cNvPr id="4" name="文本框 3">
            <a:extLst>
              <a:ext uri="{FF2B5EF4-FFF2-40B4-BE49-F238E27FC236}">
                <a16:creationId xmlns:a16="http://schemas.microsoft.com/office/drawing/2014/main" id="{AAD5B291-A325-409F-BEAA-C81270271329}"/>
              </a:ext>
            </a:extLst>
          </p:cNvPr>
          <p:cNvSpPr txBox="1"/>
          <p:nvPr/>
        </p:nvSpPr>
        <p:spPr>
          <a:xfrm>
            <a:off x="1331640" y="3421036"/>
            <a:ext cx="2016224" cy="369332"/>
          </a:xfrm>
          <a:prstGeom prst="rect">
            <a:avLst/>
          </a:prstGeom>
          <a:noFill/>
        </p:spPr>
        <p:txBody>
          <a:bodyPr wrap="square" rtlCol="0">
            <a:spAutoFit/>
          </a:bodyPr>
          <a:lstStyle/>
          <a:p>
            <a:r>
              <a:rPr lang="en-US" altLang="zh-CN" dirty="0"/>
              <a:t>Chain and Gear</a:t>
            </a:r>
            <a:endParaRPr lang="zh-CN" altLang="en-US" dirty="0"/>
          </a:p>
        </p:txBody>
      </p:sp>
      <p:sp>
        <p:nvSpPr>
          <p:cNvPr id="6" name="文本框 5">
            <a:extLst>
              <a:ext uri="{FF2B5EF4-FFF2-40B4-BE49-F238E27FC236}">
                <a16:creationId xmlns:a16="http://schemas.microsoft.com/office/drawing/2014/main" id="{70A65874-9D4A-434C-AEBA-3C284183C6D8}"/>
              </a:ext>
            </a:extLst>
          </p:cNvPr>
          <p:cNvSpPr txBox="1"/>
          <p:nvPr/>
        </p:nvSpPr>
        <p:spPr>
          <a:xfrm>
            <a:off x="6372200" y="4815302"/>
            <a:ext cx="1800200" cy="369332"/>
          </a:xfrm>
          <a:prstGeom prst="rect">
            <a:avLst/>
          </a:prstGeom>
          <a:noFill/>
        </p:spPr>
        <p:txBody>
          <a:bodyPr wrap="square" rtlCol="0">
            <a:spAutoFit/>
          </a:bodyPr>
          <a:lstStyle/>
          <a:p>
            <a:r>
              <a:rPr lang="en-US" altLang="zh-CN" dirty="0" err="1"/>
              <a:t>Hydropress</a:t>
            </a:r>
            <a:endParaRPr lang="zh-CN" altLang="en-US" dirty="0"/>
          </a:p>
        </p:txBody>
      </p:sp>
      <p:sp>
        <p:nvSpPr>
          <p:cNvPr id="17" name="文本框 16">
            <a:extLst>
              <a:ext uri="{FF2B5EF4-FFF2-40B4-BE49-F238E27FC236}">
                <a16:creationId xmlns:a16="http://schemas.microsoft.com/office/drawing/2014/main" id="{8A8D81A8-F5A7-467C-99D4-D653EF9A9431}"/>
              </a:ext>
            </a:extLst>
          </p:cNvPr>
          <p:cNvSpPr txBox="1"/>
          <p:nvPr/>
        </p:nvSpPr>
        <p:spPr>
          <a:xfrm>
            <a:off x="1691680" y="6021288"/>
            <a:ext cx="1800200" cy="369332"/>
          </a:xfrm>
          <a:prstGeom prst="rect">
            <a:avLst/>
          </a:prstGeom>
          <a:noFill/>
        </p:spPr>
        <p:txBody>
          <a:bodyPr wrap="square" rtlCol="0">
            <a:spAutoFit/>
          </a:bodyPr>
          <a:lstStyle/>
          <a:p>
            <a:r>
              <a:rPr lang="en-US" altLang="zh-CN" dirty="0"/>
              <a:t>Steel cable</a:t>
            </a:r>
            <a:endParaRPr lang="zh-CN" altLang="en-US" dirty="0"/>
          </a:p>
        </p:txBody>
      </p:sp>
    </p:spTree>
    <p:extLst>
      <p:ext uri="{BB962C8B-B14F-4D97-AF65-F5344CB8AC3E}">
        <p14:creationId xmlns:p14="http://schemas.microsoft.com/office/powerpoint/2010/main" val="1359468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Mechanical Performance</a:t>
            </a:r>
            <a:endParaRPr lang="zh-CN" altLang="en-US" dirty="0"/>
          </a:p>
        </p:txBody>
      </p:sp>
      <p:sp>
        <p:nvSpPr>
          <p:cNvPr id="3" name="内容占位符 2"/>
          <p:cNvSpPr>
            <a:spLocks noGrp="1"/>
          </p:cNvSpPr>
          <p:nvPr>
            <p:ph idx="1"/>
          </p:nvPr>
        </p:nvSpPr>
        <p:spPr/>
        <p:txBody>
          <a:bodyPr/>
          <a:lstStyle/>
          <a:p>
            <a:r>
              <a:rPr lang="en-US" altLang="zh-CN" dirty="0"/>
              <a:t>Building finite-element model and analysis</a:t>
            </a:r>
          </a:p>
          <a:p>
            <a:r>
              <a:rPr lang="en-US" altLang="zh-CN" dirty="0"/>
              <a:t>Deformation exerted by </a:t>
            </a:r>
          </a:p>
          <a:p>
            <a:pPr lvl="1"/>
            <a:r>
              <a:rPr lang="en-US" altLang="zh-CN" dirty="0"/>
              <a:t>gravity weight of itself</a:t>
            </a:r>
          </a:p>
          <a:p>
            <a:pPr lvl="1"/>
            <a:r>
              <a:rPr lang="en-US" altLang="zh-CN" dirty="0"/>
              <a:t>Snow</a:t>
            </a:r>
          </a:p>
          <a:p>
            <a:pPr lvl="1"/>
            <a:r>
              <a:rPr lang="en-US" altLang="zh-CN" dirty="0"/>
              <a:t>Wind load</a:t>
            </a:r>
          </a:p>
          <a:p>
            <a:r>
              <a:rPr lang="en-US" altLang="zh-CN" dirty="0"/>
              <a:t>Heavy snow</a:t>
            </a:r>
          </a:p>
          <a:p>
            <a:r>
              <a:rPr lang="en-US" altLang="zh-CN" dirty="0"/>
              <a:t>Strong wind</a:t>
            </a:r>
          </a:p>
        </p:txBody>
      </p:sp>
      <p:pic>
        <p:nvPicPr>
          <p:cNvPr id="5" name="图片 4">
            <a:extLst>
              <a:ext uri="{FF2B5EF4-FFF2-40B4-BE49-F238E27FC236}">
                <a16:creationId xmlns:a16="http://schemas.microsoft.com/office/drawing/2014/main" id="{735B4A04-596B-49E4-94B8-91D929CAA445}"/>
              </a:ext>
            </a:extLst>
          </p:cNvPr>
          <p:cNvPicPr>
            <a:picLocks noChangeAspect="1"/>
          </p:cNvPicPr>
          <p:nvPr/>
        </p:nvPicPr>
        <p:blipFill>
          <a:blip r:embed="rId3"/>
          <a:stretch>
            <a:fillRect/>
          </a:stretch>
        </p:blipFill>
        <p:spPr>
          <a:xfrm>
            <a:off x="4684821" y="3563724"/>
            <a:ext cx="3847619" cy="1885714"/>
          </a:xfrm>
          <a:prstGeom prst="rect">
            <a:avLst/>
          </a:prstGeom>
        </p:spPr>
      </p:pic>
      <p:sp>
        <p:nvSpPr>
          <p:cNvPr id="6" name="文本框 5">
            <a:extLst>
              <a:ext uri="{FF2B5EF4-FFF2-40B4-BE49-F238E27FC236}">
                <a16:creationId xmlns:a16="http://schemas.microsoft.com/office/drawing/2014/main" id="{9E3640B7-F6C9-41ED-970E-F079980596D9}"/>
              </a:ext>
            </a:extLst>
          </p:cNvPr>
          <p:cNvSpPr txBox="1"/>
          <p:nvPr/>
        </p:nvSpPr>
        <p:spPr>
          <a:xfrm>
            <a:off x="6052973" y="5507940"/>
            <a:ext cx="1368152" cy="369332"/>
          </a:xfrm>
          <a:prstGeom prst="rect">
            <a:avLst/>
          </a:prstGeom>
          <a:noFill/>
        </p:spPr>
        <p:txBody>
          <a:bodyPr wrap="square" rtlCol="0">
            <a:spAutoFit/>
          </a:bodyPr>
          <a:lstStyle/>
          <a:p>
            <a:r>
              <a:rPr lang="en-US" altLang="zh-CN" dirty="0"/>
              <a:t>FEM model</a:t>
            </a:r>
            <a:endParaRPr lang="zh-CN" altLang="en-US" dirty="0"/>
          </a:p>
        </p:txBody>
      </p:sp>
      <p:sp>
        <p:nvSpPr>
          <p:cNvPr id="7" name="日期占位符 6">
            <a:extLst>
              <a:ext uri="{FF2B5EF4-FFF2-40B4-BE49-F238E27FC236}">
                <a16:creationId xmlns:a16="http://schemas.microsoft.com/office/drawing/2014/main" id="{E93A4BC5-6355-4952-A5B7-1D68ABE3DEA1}"/>
              </a:ext>
            </a:extLst>
          </p:cNvPr>
          <p:cNvSpPr>
            <a:spLocks noGrp="1"/>
          </p:cNvSpPr>
          <p:nvPr>
            <p:ph type="dt" sz="half" idx="10"/>
          </p:nvPr>
        </p:nvSpPr>
        <p:spPr/>
        <p:txBody>
          <a:bodyPr/>
          <a:lstStyle/>
          <a:p>
            <a:fld id="{C222621D-88B9-4C2E-9A64-54634D7A91F1}" type="datetime1">
              <a:rPr lang="zh-CN" altLang="en-US" smtClean="0"/>
              <a:t>2019/7/18</a:t>
            </a:fld>
            <a:endParaRPr lang="zh-CN" altLang="en-US"/>
          </a:p>
        </p:txBody>
      </p:sp>
      <p:sp>
        <p:nvSpPr>
          <p:cNvPr id="8" name="页脚占位符 7">
            <a:extLst>
              <a:ext uri="{FF2B5EF4-FFF2-40B4-BE49-F238E27FC236}">
                <a16:creationId xmlns:a16="http://schemas.microsoft.com/office/drawing/2014/main" id="{A6CDF766-5F39-4420-B29D-F80B83DC1B47}"/>
              </a:ext>
            </a:extLst>
          </p:cNvPr>
          <p:cNvSpPr>
            <a:spLocks noGrp="1"/>
          </p:cNvSpPr>
          <p:nvPr>
            <p:ph type="ftr" sz="quarter" idx="11"/>
          </p:nvPr>
        </p:nvSpPr>
        <p:spPr/>
        <p:txBody>
          <a:bodyPr/>
          <a:lstStyle/>
          <a:p>
            <a:r>
              <a:rPr lang="de-DE" altLang="zh-CN"/>
              <a:t>Scintillation Sciences, South Africa, 2019.7.15-19</a:t>
            </a:r>
            <a:endParaRPr lang="zh-CN" altLang="en-US"/>
          </a:p>
        </p:txBody>
      </p:sp>
    </p:spTree>
    <p:extLst>
      <p:ext uri="{BB962C8B-B14F-4D97-AF65-F5344CB8AC3E}">
        <p14:creationId xmlns:p14="http://schemas.microsoft.com/office/powerpoint/2010/main" val="3137223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4C7C81-266D-4AF3-8F1E-1BD6B558878A}"/>
              </a:ext>
            </a:extLst>
          </p:cNvPr>
          <p:cNvSpPr>
            <a:spLocks noGrp="1"/>
          </p:cNvSpPr>
          <p:nvPr>
            <p:ph type="title"/>
          </p:nvPr>
        </p:nvSpPr>
        <p:spPr>
          <a:xfrm>
            <a:off x="457200" y="274638"/>
            <a:ext cx="8229600" cy="562074"/>
          </a:xfrm>
        </p:spPr>
        <p:txBody>
          <a:bodyPr>
            <a:normAutofit fontScale="90000"/>
          </a:bodyPr>
          <a:lstStyle/>
          <a:p>
            <a:r>
              <a:rPr lang="en-US" altLang="zh-CN" dirty="0"/>
              <a:t>Deformation</a:t>
            </a:r>
            <a:endParaRPr lang="zh-CN" altLang="en-US" dirty="0"/>
          </a:p>
        </p:txBody>
      </p:sp>
      <p:pic>
        <p:nvPicPr>
          <p:cNvPr id="4" name="图片 3">
            <a:extLst>
              <a:ext uri="{FF2B5EF4-FFF2-40B4-BE49-F238E27FC236}">
                <a16:creationId xmlns:a16="http://schemas.microsoft.com/office/drawing/2014/main" id="{ACC2F833-17BF-4680-992E-568D203399BD}"/>
              </a:ext>
            </a:extLst>
          </p:cNvPr>
          <p:cNvPicPr>
            <a:picLocks noChangeAspect="1"/>
          </p:cNvPicPr>
          <p:nvPr/>
        </p:nvPicPr>
        <p:blipFill>
          <a:blip r:embed="rId3"/>
          <a:stretch>
            <a:fillRect/>
          </a:stretch>
        </p:blipFill>
        <p:spPr>
          <a:xfrm>
            <a:off x="518694" y="980139"/>
            <a:ext cx="3697241" cy="2664885"/>
          </a:xfrm>
          <a:prstGeom prst="rect">
            <a:avLst/>
          </a:prstGeom>
        </p:spPr>
      </p:pic>
      <p:pic>
        <p:nvPicPr>
          <p:cNvPr id="5" name="图片 4">
            <a:extLst>
              <a:ext uri="{FF2B5EF4-FFF2-40B4-BE49-F238E27FC236}">
                <a16:creationId xmlns:a16="http://schemas.microsoft.com/office/drawing/2014/main" id="{48948708-A44A-4D89-A3F1-96D19ED316D5}"/>
              </a:ext>
            </a:extLst>
          </p:cNvPr>
          <p:cNvPicPr>
            <a:picLocks noChangeAspect="1"/>
          </p:cNvPicPr>
          <p:nvPr/>
        </p:nvPicPr>
        <p:blipFill>
          <a:blip r:embed="rId4"/>
          <a:stretch>
            <a:fillRect/>
          </a:stretch>
        </p:blipFill>
        <p:spPr>
          <a:xfrm>
            <a:off x="4763191" y="983840"/>
            <a:ext cx="3697241" cy="2661184"/>
          </a:xfrm>
          <a:prstGeom prst="rect">
            <a:avLst/>
          </a:prstGeom>
        </p:spPr>
      </p:pic>
      <p:pic>
        <p:nvPicPr>
          <p:cNvPr id="6" name="图片 5">
            <a:extLst>
              <a:ext uri="{FF2B5EF4-FFF2-40B4-BE49-F238E27FC236}">
                <a16:creationId xmlns:a16="http://schemas.microsoft.com/office/drawing/2014/main" id="{9AFC708C-5CC5-47E9-A3A0-9894DB0B77D6}"/>
              </a:ext>
            </a:extLst>
          </p:cNvPr>
          <p:cNvPicPr>
            <a:picLocks noChangeAspect="1"/>
          </p:cNvPicPr>
          <p:nvPr/>
        </p:nvPicPr>
        <p:blipFill>
          <a:blip r:embed="rId5"/>
          <a:stretch>
            <a:fillRect/>
          </a:stretch>
        </p:blipFill>
        <p:spPr>
          <a:xfrm>
            <a:off x="724400" y="4048867"/>
            <a:ext cx="3491535" cy="2526495"/>
          </a:xfrm>
          <a:prstGeom prst="rect">
            <a:avLst/>
          </a:prstGeom>
        </p:spPr>
      </p:pic>
      <p:pic>
        <p:nvPicPr>
          <p:cNvPr id="7" name="图片 6">
            <a:extLst>
              <a:ext uri="{FF2B5EF4-FFF2-40B4-BE49-F238E27FC236}">
                <a16:creationId xmlns:a16="http://schemas.microsoft.com/office/drawing/2014/main" id="{5297B091-B48B-4D6A-944C-AAD21F1E7201}"/>
              </a:ext>
            </a:extLst>
          </p:cNvPr>
          <p:cNvPicPr>
            <a:picLocks noChangeAspect="1"/>
          </p:cNvPicPr>
          <p:nvPr/>
        </p:nvPicPr>
        <p:blipFill>
          <a:blip r:embed="rId6"/>
          <a:stretch>
            <a:fillRect/>
          </a:stretch>
        </p:blipFill>
        <p:spPr>
          <a:xfrm>
            <a:off x="4572000" y="3933056"/>
            <a:ext cx="3910136" cy="2825142"/>
          </a:xfrm>
          <a:prstGeom prst="rect">
            <a:avLst/>
          </a:prstGeom>
        </p:spPr>
      </p:pic>
      <p:sp>
        <p:nvSpPr>
          <p:cNvPr id="8" name="文本框 7">
            <a:extLst>
              <a:ext uri="{FF2B5EF4-FFF2-40B4-BE49-F238E27FC236}">
                <a16:creationId xmlns:a16="http://schemas.microsoft.com/office/drawing/2014/main" id="{7AB90CB6-D0CF-4C0D-8A89-82194EA66F5D}"/>
              </a:ext>
            </a:extLst>
          </p:cNvPr>
          <p:cNvSpPr txBox="1"/>
          <p:nvPr/>
        </p:nvSpPr>
        <p:spPr>
          <a:xfrm>
            <a:off x="1691680" y="3356992"/>
            <a:ext cx="936104" cy="369332"/>
          </a:xfrm>
          <a:prstGeom prst="rect">
            <a:avLst/>
          </a:prstGeom>
          <a:noFill/>
        </p:spPr>
        <p:txBody>
          <a:bodyPr wrap="square" rtlCol="0">
            <a:spAutoFit/>
          </a:bodyPr>
          <a:lstStyle/>
          <a:p>
            <a:r>
              <a:rPr lang="en-US" altLang="zh-CN" dirty="0"/>
              <a:t>Gravity</a:t>
            </a:r>
            <a:endParaRPr lang="zh-CN" altLang="en-US" dirty="0"/>
          </a:p>
        </p:txBody>
      </p:sp>
      <p:sp>
        <p:nvSpPr>
          <p:cNvPr id="9" name="文本框 8">
            <a:extLst>
              <a:ext uri="{FF2B5EF4-FFF2-40B4-BE49-F238E27FC236}">
                <a16:creationId xmlns:a16="http://schemas.microsoft.com/office/drawing/2014/main" id="{4D3F450C-52E9-41C8-81F6-D2C1FB3FE171}"/>
              </a:ext>
            </a:extLst>
          </p:cNvPr>
          <p:cNvSpPr txBox="1"/>
          <p:nvPr/>
        </p:nvSpPr>
        <p:spPr>
          <a:xfrm>
            <a:off x="5508104" y="3501008"/>
            <a:ext cx="1656184" cy="369332"/>
          </a:xfrm>
          <a:prstGeom prst="rect">
            <a:avLst/>
          </a:prstGeom>
          <a:noFill/>
        </p:spPr>
        <p:txBody>
          <a:bodyPr wrap="square" rtlCol="0">
            <a:spAutoFit/>
          </a:bodyPr>
          <a:lstStyle/>
          <a:p>
            <a:r>
              <a:rPr lang="en-US" altLang="zh-CN" dirty="0" err="1"/>
              <a:t>Gravity+snow</a:t>
            </a:r>
            <a:endParaRPr lang="zh-CN" altLang="en-US" dirty="0"/>
          </a:p>
        </p:txBody>
      </p:sp>
      <p:sp>
        <p:nvSpPr>
          <p:cNvPr id="10" name="文本框 9">
            <a:extLst>
              <a:ext uri="{FF2B5EF4-FFF2-40B4-BE49-F238E27FC236}">
                <a16:creationId xmlns:a16="http://schemas.microsoft.com/office/drawing/2014/main" id="{FD7CE654-E3B6-4826-9099-E647B9C7A85D}"/>
              </a:ext>
            </a:extLst>
          </p:cNvPr>
          <p:cNvSpPr txBox="1"/>
          <p:nvPr/>
        </p:nvSpPr>
        <p:spPr>
          <a:xfrm>
            <a:off x="1187624" y="6300028"/>
            <a:ext cx="2160240" cy="369332"/>
          </a:xfrm>
          <a:prstGeom prst="rect">
            <a:avLst/>
          </a:prstGeom>
          <a:noFill/>
        </p:spPr>
        <p:txBody>
          <a:bodyPr wrap="square" rtlCol="0">
            <a:spAutoFit/>
          </a:bodyPr>
          <a:lstStyle/>
          <a:p>
            <a:r>
              <a:rPr lang="en-US" altLang="zh-CN" dirty="0" err="1"/>
              <a:t>Gravity+snow+wind</a:t>
            </a:r>
            <a:endParaRPr lang="zh-CN" altLang="en-US" dirty="0"/>
          </a:p>
        </p:txBody>
      </p:sp>
      <p:sp>
        <p:nvSpPr>
          <p:cNvPr id="11" name="文本框 10">
            <a:extLst>
              <a:ext uri="{FF2B5EF4-FFF2-40B4-BE49-F238E27FC236}">
                <a16:creationId xmlns:a16="http://schemas.microsoft.com/office/drawing/2014/main" id="{FBC6ABA3-BF2B-413C-8E63-47EC56E542B7}"/>
              </a:ext>
            </a:extLst>
          </p:cNvPr>
          <p:cNvSpPr txBox="1"/>
          <p:nvPr/>
        </p:nvSpPr>
        <p:spPr>
          <a:xfrm>
            <a:off x="5508104" y="6300028"/>
            <a:ext cx="2160240" cy="369332"/>
          </a:xfrm>
          <a:prstGeom prst="rect">
            <a:avLst/>
          </a:prstGeom>
          <a:noFill/>
        </p:spPr>
        <p:txBody>
          <a:bodyPr wrap="square" rtlCol="0">
            <a:spAutoFit/>
          </a:bodyPr>
          <a:lstStyle/>
          <a:p>
            <a:r>
              <a:rPr lang="en-US" altLang="zh-CN" dirty="0" err="1"/>
              <a:t>Gravity+snow+gale</a:t>
            </a:r>
            <a:endParaRPr lang="zh-CN" altLang="en-US" dirty="0"/>
          </a:p>
        </p:txBody>
      </p:sp>
      <p:sp>
        <p:nvSpPr>
          <p:cNvPr id="12" name="文本框 11">
            <a:extLst>
              <a:ext uri="{FF2B5EF4-FFF2-40B4-BE49-F238E27FC236}">
                <a16:creationId xmlns:a16="http://schemas.microsoft.com/office/drawing/2014/main" id="{6875E641-5950-4AC0-991F-82C06794C2DC}"/>
              </a:ext>
            </a:extLst>
          </p:cNvPr>
          <p:cNvSpPr txBox="1"/>
          <p:nvPr/>
        </p:nvSpPr>
        <p:spPr>
          <a:xfrm>
            <a:off x="3275856" y="6525344"/>
            <a:ext cx="2736304" cy="338554"/>
          </a:xfrm>
          <a:prstGeom prst="rect">
            <a:avLst/>
          </a:prstGeom>
          <a:noFill/>
        </p:spPr>
        <p:txBody>
          <a:bodyPr wrap="square" rtlCol="0">
            <a:spAutoFit/>
          </a:bodyPr>
          <a:lstStyle/>
          <a:p>
            <a:r>
              <a:rPr lang="en-US" altLang="zh-CN" sz="1600" dirty="0"/>
              <a:t>Courtesy of </a:t>
            </a:r>
            <a:r>
              <a:rPr lang="en-US" altLang="zh-CN" sz="1600" dirty="0" err="1"/>
              <a:t>Zhiping</a:t>
            </a:r>
            <a:r>
              <a:rPr lang="en-US" altLang="zh-CN" sz="1600" dirty="0"/>
              <a:t> Chen </a:t>
            </a:r>
            <a:endParaRPr lang="zh-CN" altLang="en-US" sz="1600" dirty="0"/>
          </a:p>
        </p:txBody>
      </p:sp>
      <p:sp>
        <p:nvSpPr>
          <p:cNvPr id="13" name="日期占位符 12">
            <a:extLst>
              <a:ext uri="{FF2B5EF4-FFF2-40B4-BE49-F238E27FC236}">
                <a16:creationId xmlns:a16="http://schemas.microsoft.com/office/drawing/2014/main" id="{42374C2B-F079-44E6-8552-9C66BC54AC80}"/>
              </a:ext>
            </a:extLst>
          </p:cNvPr>
          <p:cNvSpPr>
            <a:spLocks noGrp="1"/>
          </p:cNvSpPr>
          <p:nvPr>
            <p:ph type="dt" sz="half" idx="10"/>
          </p:nvPr>
        </p:nvSpPr>
        <p:spPr/>
        <p:txBody>
          <a:bodyPr/>
          <a:lstStyle/>
          <a:p>
            <a:fld id="{F1685911-DB8A-4943-A21D-08604BAAEFEF}" type="datetime1">
              <a:rPr lang="zh-CN" altLang="en-US" smtClean="0"/>
              <a:t>2019/7/18</a:t>
            </a:fld>
            <a:endParaRPr lang="zh-CN" altLang="en-US"/>
          </a:p>
        </p:txBody>
      </p:sp>
    </p:spTree>
    <p:extLst>
      <p:ext uri="{BB962C8B-B14F-4D97-AF65-F5344CB8AC3E}">
        <p14:creationId xmlns:p14="http://schemas.microsoft.com/office/powerpoint/2010/main" val="315235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A829AB-5EFC-433D-A958-96FD37EFAADE}"/>
              </a:ext>
            </a:extLst>
          </p:cNvPr>
          <p:cNvSpPr>
            <a:spLocks noGrp="1"/>
          </p:cNvSpPr>
          <p:nvPr>
            <p:ph type="title"/>
          </p:nvPr>
        </p:nvSpPr>
        <p:spPr>
          <a:xfrm>
            <a:off x="889248" y="274638"/>
            <a:ext cx="7643192" cy="778098"/>
          </a:xfrm>
        </p:spPr>
        <p:txBody>
          <a:bodyPr/>
          <a:lstStyle/>
          <a:p>
            <a:r>
              <a:rPr lang="en-US" altLang="zh-CN" dirty="0"/>
              <a:t>Deformation</a:t>
            </a:r>
            <a:endParaRPr lang="zh-CN" altLang="en-US" dirty="0"/>
          </a:p>
        </p:txBody>
      </p:sp>
      <p:pic>
        <p:nvPicPr>
          <p:cNvPr id="1026" name="Picture 2" descr="fy90_1">
            <a:extLst>
              <a:ext uri="{FF2B5EF4-FFF2-40B4-BE49-F238E27FC236}">
                <a16:creationId xmlns:a16="http://schemas.microsoft.com/office/drawing/2014/main" id="{B6CD0DD4-6EAD-4681-A768-14EA641CB1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360" y="1277924"/>
            <a:ext cx="39116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a:extLst>
              <a:ext uri="{FF2B5EF4-FFF2-40B4-BE49-F238E27FC236}">
                <a16:creationId xmlns:a16="http://schemas.microsoft.com/office/drawing/2014/main" id="{45D01A9E-8D15-4C7F-B186-0D1DCE1F36C4}"/>
              </a:ext>
            </a:extLst>
          </p:cNvPr>
          <p:cNvPicPr>
            <a:picLocks noChangeAspect="1"/>
          </p:cNvPicPr>
          <p:nvPr/>
        </p:nvPicPr>
        <p:blipFill>
          <a:blip r:embed="rId4"/>
          <a:stretch>
            <a:fillRect/>
          </a:stretch>
        </p:blipFill>
        <p:spPr>
          <a:xfrm>
            <a:off x="4788024" y="1196752"/>
            <a:ext cx="3923809" cy="2885714"/>
          </a:xfrm>
          <a:prstGeom prst="rect">
            <a:avLst/>
          </a:prstGeom>
        </p:spPr>
      </p:pic>
      <p:sp>
        <p:nvSpPr>
          <p:cNvPr id="5" name="文本框 4">
            <a:extLst>
              <a:ext uri="{FF2B5EF4-FFF2-40B4-BE49-F238E27FC236}">
                <a16:creationId xmlns:a16="http://schemas.microsoft.com/office/drawing/2014/main" id="{EDC95A60-6D77-48D4-8814-CBA3F13344F8}"/>
              </a:ext>
            </a:extLst>
          </p:cNvPr>
          <p:cNvSpPr txBox="1"/>
          <p:nvPr/>
        </p:nvSpPr>
        <p:spPr>
          <a:xfrm>
            <a:off x="1331640" y="4370498"/>
            <a:ext cx="2304256" cy="369332"/>
          </a:xfrm>
          <a:prstGeom prst="rect">
            <a:avLst/>
          </a:prstGeom>
          <a:noFill/>
        </p:spPr>
        <p:txBody>
          <a:bodyPr wrap="square" rtlCol="0">
            <a:spAutoFit/>
          </a:bodyPr>
          <a:lstStyle/>
          <a:p>
            <a:r>
              <a:rPr lang="en-US" altLang="zh-CN" dirty="0"/>
              <a:t>Gravity Elevation 90</a:t>
            </a:r>
            <a:r>
              <a:rPr lang="zh-CN" altLang="zh-CN" kern="100" dirty="0"/>
              <a:t>°</a:t>
            </a:r>
            <a:endParaRPr lang="zh-CN" altLang="en-US" dirty="0"/>
          </a:p>
        </p:txBody>
      </p:sp>
      <p:sp>
        <p:nvSpPr>
          <p:cNvPr id="7" name="文本框 6">
            <a:extLst>
              <a:ext uri="{FF2B5EF4-FFF2-40B4-BE49-F238E27FC236}">
                <a16:creationId xmlns:a16="http://schemas.microsoft.com/office/drawing/2014/main" id="{81A69F46-2885-458F-829B-28A8FCB7DB1B}"/>
              </a:ext>
            </a:extLst>
          </p:cNvPr>
          <p:cNvSpPr txBox="1"/>
          <p:nvPr/>
        </p:nvSpPr>
        <p:spPr>
          <a:xfrm>
            <a:off x="5597800" y="4370498"/>
            <a:ext cx="2304256" cy="369332"/>
          </a:xfrm>
          <a:prstGeom prst="rect">
            <a:avLst/>
          </a:prstGeom>
          <a:noFill/>
        </p:spPr>
        <p:txBody>
          <a:bodyPr wrap="square" rtlCol="0">
            <a:spAutoFit/>
          </a:bodyPr>
          <a:lstStyle/>
          <a:p>
            <a:r>
              <a:rPr lang="en-US" altLang="zh-CN" dirty="0"/>
              <a:t>Gravity Elevation 30</a:t>
            </a:r>
            <a:r>
              <a:rPr lang="zh-CN" altLang="zh-CN" kern="100" dirty="0"/>
              <a:t>°</a:t>
            </a:r>
            <a:endParaRPr lang="zh-CN" altLang="en-US" dirty="0"/>
          </a:p>
        </p:txBody>
      </p:sp>
      <p:graphicFrame>
        <p:nvGraphicFramePr>
          <p:cNvPr id="6" name="表格 5">
            <a:extLst>
              <a:ext uri="{FF2B5EF4-FFF2-40B4-BE49-F238E27FC236}">
                <a16:creationId xmlns:a16="http://schemas.microsoft.com/office/drawing/2014/main" id="{C33900F1-3F43-43F2-9361-1752666A31F4}"/>
              </a:ext>
            </a:extLst>
          </p:cNvPr>
          <p:cNvGraphicFramePr>
            <a:graphicFrameLocks noGrp="1"/>
          </p:cNvGraphicFramePr>
          <p:nvPr>
            <p:extLst>
              <p:ext uri="{D42A27DB-BD31-4B8C-83A1-F6EECF244321}">
                <p14:modId xmlns:p14="http://schemas.microsoft.com/office/powerpoint/2010/main" val="3690221649"/>
              </p:ext>
            </p:extLst>
          </p:nvPr>
        </p:nvGraphicFramePr>
        <p:xfrm>
          <a:off x="596044" y="5157192"/>
          <a:ext cx="8229599" cy="1198245"/>
        </p:xfrm>
        <a:graphic>
          <a:graphicData uri="http://schemas.openxmlformats.org/drawingml/2006/table">
            <a:tbl>
              <a:tblPr firstRow="1" firstCol="1" lastRow="1" lastCol="1" bandRow="1" bandCol="1">
                <a:tableStyleId>{5C22544A-7EE6-4342-B048-85BDC9FD1C3A}</a:tableStyleId>
              </a:tblPr>
              <a:tblGrid>
                <a:gridCol w="2009668">
                  <a:extLst>
                    <a:ext uri="{9D8B030D-6E8A-4147-A177-3AD203B41FA5}">
                      <a16:colId xmlns:a16="http://schemas.microsoft.com/office/drawing/2014/main" val="1036414471"/>
                    </a:ext>
                  </a:extLst>
                </a:gridCol>
                <a:gridCol w="1560332">
                  <a:extLst>
                    <a:ext uri="{9D8B030D-6E8A-4147-A177-3AD203B41FA5}">
                      <a16:colId xmlns:a16="http://schemas.microsoft.com/office/drawing/2014/main" val="3000296828"/>
                    </a:ext>
                  </a:extLst>
                </a:gridCol>
                <a:gridCol w="1560332">
                  <a:extLst>
                    <a:ext uri="{9D8B030D-6E8A-4147-A177-3AD203B41FA5}">
                      <a16:colId xmlns:a16="http://schemas.microsoft.com/office/drawing/2014/main" val="3609109718"/>
                    </a:ext>
                  </a:extLst>
                </a:gridCol>
                <a:gridCol w="1560332">
                  <a:extLst>
                    <a:ext uri="{9D8B030D-6E8A-4147-A177-3AD203B41FA5}">
                      <a16:colId xmlns:a16="http://schemas.microsoft.com/office/drawing/2014/main" val="3334620786"/>
                    </a:ext>
                  </a:extLst>
                </a:gridCol>
                <a:gridCol w="1538935">
                  <a:extLst>
                    <a:ext uri="{9D8B030D-6E8A-4147-A177-3AD203B41FA5}">
                      <a16:colId xmlns:a16="http://schemas.microsoft.com/office/drawing/2014/main" val="1383923567"/>
                    </a:ext>
                  </a:extLst>
                </a:gridCol>
              </a:tblGrid>
              <a:tr h="215265">
                <a:tc rowSpan="2">
                  <a:txBody>
                    <a:bodyPr/>
                    <a:lstStyle/>
                    <a:p>
                      <a:pPr marL="0" algn="ctr" defTabSz="914400" rtl="0" eaLnBrk="1" latinLnBrk="0" hangingPunct="1">
                        <a:spcAft>
                          <a:spcPts val="0"/>
                        </a:spcAft>
                      </a:pPr>
                      <a:r>
                        <a:rPr lang="en-US" altLang="zh-CN" sz="1200" b="1" kern="100" dirty="0">
                          <a:solidFill>
                            <a:schemeClr val="tx1"/>
                          </a:solidFill>
                          <a:effectLst/>
                          <a:latin typeface="Times New Roman" panose="02020603050405020304" pitchFamily="18" charset="0"/>
                          <a:ea typeface="宋体" panose="02010600030101010101" pitchFamily="2" charset="-122"/>
                          <a:cs typeface="+mn-cs"/>
                        </a:rPr>
                        <a:t>Elevation</a:t>
                      </a:r>
                      <a:endParaRPr lang="zh-CN" altLang="en-US" sz="1200" b="1" kern="10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spcAft>
                          <a:spcPts val="0"/>
                        </a:spcAft>
                      </a:pPr>
                      <a:r>
                        <a:rPr lang="en-US" altLang="zh-CN" sz="1200" b="1" kern="100" dirty="0">
                          <a:solidFill>
                            <a:schemeClr val="tx1"/>
                          </a:solidFill>
                          <a:effectLst/>
                          <a:latin typeface="Times New Roman" panose="02020603050405020304" pitchFamily="18" charset="0"/>
                          <a:ea typeface="宋体" panose="02010600030101010101" pitchFamily="2" charset="-122"/>
                          <a:cs typeface="+mn-cs"/>
                        </a:rPr>
                        <a:t>Max displacement</a:t>
                      </a:r>
                      <a:r>
                        <a:rPr lang="zh-CN" altLang="en-US" sz="1200" b="1" kern="100" dirty="0">
                          <a:solidFill>
                            <a:schemeClr val="tx1"/>
                          </a:solidFill>
                          <a:effectLst/>
                          <a:latin typeface="Times New Roman" panose="02020603050405020304" pitchFamily="18" charset="0"/>
                          <a:ea typeface="宋体" panose="02010600030101010101" pitchFamily="2" charset="-122"/>
                          <a:cs typeface="+mn-cs"/>
                        </a:rPr>
                        <a:t>（</a:t>
                      </a:r>
                      <a:r>
                        <a:rPr lang="en-US" sz="1200" b="1" kern="100" dirty="0">
                          <a:solidFill>
                            <a:schemeClr val="tx1"/>
                          </a:solidFill>
                          <a:effectLst/>
                          <a:latin typeface="Times New Roman" panose="02020603050405020304" pitchFamily="18" charset="0"/>
                          <a:ea typeface="宋体" panose="02010600030101010101" pitchFamily="2" charset="-122"/>
                          <a:cs typeface="+mn-cs"/>
                        </a:rPr>
                        <a:t>mm</a:t>
                      </a:r>
                      <a:r>
                        <a:rPr lang="zh-CN" altLang="en-US" sz="1200" b="1" kern="100" dirty="0">
                          <a:solidFill>
                            <a:schemeClr val="tx1"/>
                          </a:solidFill>
                          <a:effectLst/>
                          <a:latin typeface="Times New Roman" panose="02020603050405020304" pitchFamily="18" charset="0"/>
                          <a:ea typeface="宋体" panose="02010600030101010101" pitchFamily="2" charset="-122"/>
                          <a:cs typeface="+mn-cs"/>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rowSpan="2">
                  <a:txBody>
                    <a:bodyPr/>
                    <a:lstStyle/>
                    <a:p>
                      <a:pPr marL="0" algn="ctr" defTabSz="914400" rtl="0" eaLnBrk="1" latinLnBrk="0" hangingPunct="1">
                        <a:spcAft>
                          <a:spcPts val="0"/>
                        </a:spcAft>
                      </a:pPr>
                      <a:r>
                        <a:rPr lang="en-US" altLang="zh-CN" sz="1200" b="1" kern="100" dirty="0">
                          <a:solidFill>
                            <a:schemeClr val="tx1"/>
                          </a:solidFill>
                          <a:effectLst/>
                          <a:latin typeface="Times New Roman" panose="02020603050405020304" pitchFamily="18" charset="0"/>
                          <a:ea typeface="宋体" panose="02010600030101010101" pitchFamily="2" charset="-122"/>
                          <a:cs typeface="+mn-cs"/>
                        </a:rPr>
                        <a:t>Max  stress</a:t>
                      </a:r>
                      <a:r>
                        <a:rPr lang="zh-CN" altLang="en-US" sz="1200" b="1" kern="100" dirty="0">
                          <a:solidFill>
                            <a:schemeClr val="tx1"/>
                          </a:solidFill>
                          <a:effectLst/>
                          <a:latin typeface="Times New Roman" panose="02020603050405020304" pitchFamily="18" charset="0"/>
                          <a:ea typeface="宋体" panose="02010600030101010101" pitchFamily="2" charset="-122"/>
                          <a:cs typeface="+mn-cs"/>
                        </a:rPr>
                        <a:t>（</a:t>
                      </a:r>
                      <a:r>
                        <a:rPr lang="en-US" sz="1200" b="1" kern="100" dirty="0">
                          <a:solidFill>
                            <a:schemeClr val="tx1"/>
                          </a:solidFill>
                          <a:effectLst/>
                          <a:latin typeface="Times New Roman" panose="02020603050405020304" pitchFamily="18" charset="0"/>
                          <a:ea typeface="宋体" panose="02010600030101010101" pitchFamily="2" charset="-122"/>
                          <a:cs typeface="+mn-cs"/>
                        </a:rPr>
                        <a:t>MPa</a:t>
                      </a:r>
                      <a:r>
                        <a:rPr lang="zh-CN" altLang="en-US" sz="1200" b="1" kern="100" dirty="0">
                          <a:solidFill>
                            <a:schemeClr val="tx1"/>
                          </a:solidFill>
                          <a:effectLst/>
                          <a:latin typeface="Times New Roman" panose="02020603050405020304" pitchFamily="18" charset="0"/>
                          <a:ea typeface="宋体" panose="02010600030101010101" pitchFamily="2" charset="-122"/>
                          <a:cs typeface="+mn-cs"/>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algn="ctr" defTabSz="914400" rtl="0" eaLnBrk="1" latinLnBrk="0" hangingPunct="1">
                        <a:spcAft>
                          <a:spcPts val="0"/>
                        </a:spcAft>
                      </a:pPr>
                      <a:r>
                        <a:rPr lang="en-US" sz="1200" b="1" kern="100" dirty="0">
                          <a:solidFill>
                            <a:schemeClr val="tx1"/>
                          </a:solidFill>
                          <a:effectLst/>
                          <a:latin typeface="Times New Roman" panose="02020603050405020304" pitchFamily="18" charset="0"/>
                          <a:ea typeface="宋体" panose="02010600030101010101" pitchFamily="2" charset="-122"/>
                          <a:cs typeface="+mn-cs"/>
                        </a:rPr>
                        <a:t>Surface RMS</a:t>
                      </a:r>
                      <a:r>
                        <a:rPr lang="zh-CN" altLang="en-US" sz="1200" b="1" kern="100" dirty="0">
                          <a:solidFill>
                            <a:schemeClr val="tx1"/>
                          </a:solidFill>
                          <a:effectLst/>
                          <a:latin typeface="Times New Roman" panose="02020603050405020304" pitchFamily="18" charset="0"/>
                          <a:ea typeface="宋体" panose="02010600030101010101" pitchFamily="2" charset="-122"/>
                          <a:cs typeface="+mn-cs"/>
                        </a:rPr>
                        <a:t>（</a:t>
                      </a:r>
                      <a:r>
                        <a:rPr lang="en-US" sz="1200" b="1" kern="100" dirty="0">
                          <a:solidFill>
                            <a:schemeClr val="tx1"/>
                          </a:solidFill>
                          <a:effectLst/>
                          <a:latin typeface="Times New Roman" panose="02020603050405020304" pitchFamily="18" charset="0"/>
                          <a:ea typeface="宋体" panose="02010600030101010101" pitchFamily="2" charset="-122"/>
                          <a:cs typeface="+mn-cs"/>
                        </a:rPr>
                        <a:t>mm</a:t>
                      </a:r>
                      <a:r>
                        <a:rPr lang="zh-CN" altLang="en-US" sz="1200" b="1" kern="100" dirty="0">
                          <a:solidFill>
                            <a:schemeClr val="tx1"/>
                          </a:solidFill>
                          <a:effectLst/>
                          <a:latin typeface="Times New Roman" panose="02020603050405020304" pitchFamily="18" charset="0"/>
                          <a:ea typeface="宋体" panose="02010600030101010101" pitchFamily="2" charset="-122"/>
                          <a:cs typeface="+mn-cs"/>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4191368"/>
                  </a:ext>
                </a:extLst>
              </a:tr>
              <a:tr h="175895">
                <a:tc vMerge="1">
                  <a:txBody>
                    <a:bodyPr/>
                    <a:lstStyle/>
                    <a:p>
                      <a:endParaRPr lang="zh-CN" altLang="en-US"/>
                    </a:p>
                  </a:txBody>
                  <a:tcPr/>
                </a:tc>
                <a:tc>
                  <a:txBody>
                    <a:bodyPr/>
                    <a:lstStyle/>
                    <a:p>
                      <a:pPr marL="0" algn="ctr" defTabSz="914400" rtl="0" eaLnBrk="1" latinLnBrk="0" hangingPunct="1">
                        <a:spcAft>
                          <a:spcPts val="0"/>
                        </a:spcAft>
                      </a:pPr>
                      <a:r>
                        <a:rPr lang="en-US" altLang="zh-CN" sz="1200" b="1" kern="100" dirty="0">
                          <a:solidFill>
                            <a:schemeClr val="tx1"/>
                          </a:solidFill>
                          <a:effectLst/>
                          <a:latin typeface="Times New Roman" panose="02020603050405020304" pitchFamily="18" charset="0"/>
                          <a:ea typeface="宋体" panose="02010600030101010101" pitchFamily="2" charset="-122"/>
                          <a:cs typeface="+mn-cs"/>
                        </a:rPr>
                        <a:t>Panel</a:t>
                      </a:r>
                      <a:endParaRPr lang="zh-CN" altLang="en-US" sz="1200" b="1" kern="10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b="1" kern="100" dirty="0">
                          <a:solidFill>
                            <a:schemeClr val="tx1"/>
                          </a:solidFill>
                          <a:effectLst/>
                          <a:latin typeface="Times New Roman" panose="02020603050405020304" pitchFamily="18" charset="0"/>
                          <a:ea typeface="宋体" panose="02010600030101010101" pitchFamily="2" charset="-122"/>
                          <a:cs typeface="+mn-cs"/>
                        </a:rPr>
                        <a:t>Feed</a:t>
                      </a:r>
                      <a:endParaRPr lang="zh-CN" altLang="en-US" sz="1200" b="1" kern="10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2743428514"/>
                  </a:ext>
                </a:extLst>
              </a:tr>
              <a:tr h="400050">
                <a:tc>
                  <a:txBody>
                    <a:bodyPr/>
                    <a:lstStyle/>
                    <a:p>
                      <a:pPr marL="0" algn="ctr" defTabSz="914400" rtl="0" eaLnBrk="1" latinLnBrk="0" hangingPunct="1">
                        <a:spcAft>
                          <a:spcPts val="0"/>
                        </a:spcAft>
                      </a:pPr>
                      <a:r>
                        <a:rPr lang="en-US" altLang="zh-CN" sz="1200" b="1" kern="100" dirty="0">
                          <a:solidFill>
                            <a:schemeClr val="tx1"/>
                          </a:solidFill>
                          <a:effectLst/>
                          <a:latin typeface="Times New Roman" panose="02020603050405020304" pitchFamily="18" charset="0"/>
                          <a:ea typeface="宋体" panose="02010600030101010101" pitchFamily="2" charset="-122"/>
                          <a:cs typeface="+mn-cs"/>
                        </a:rPr>
                        <a:t>90</a:t>
                      </a:r>
                      <a:r>
                        <a:rPr lang="zh-CN" altLang="zh-CN" sz="1200" b="1" kern="100" dirty="0">
                          <a:solidFill>
                            <a:schemeClr val="tx1"/>
                          </a:solidFill>
                          <a:effectLst/>
                          <a:latin typeface="Times New Roman" panose="02020603050405020304" pitchFamily="18" charset="0"/>
                          <a:ea typeface="宋体" panose="02010600030101010101" pitchFamily="2" charset="-122"/>
                          <a:cs typeface="+mn-cs"/>
                        </a:rPr>
                        <a:t>°</a:t>
                      </a:r>
                      <a:endParaRPr lang="zh-CN" altLang="en-US" sz="1200" b="1" kern="10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200" b="1" kern="100" dirty="0">
                          <a:solidFill>
                            <a:schemeClr val="tx1"/>
                          </a:solidFill>
                          <a:effectLst/>
                          <a:latin typeface="Times New Roman" panose="02020603050405020304" pitchFamily="18" charset="0"/>
                          <a:ea typeface="宋体" panose="02010600030101010101" pitchFamily="2" charset="-122"/>
                          <a:cs typeface="+mn-cs"/>
                        </a:rPr>
                        <a:t>19.5</a:t>
                      </a:r>
                      <a:endParaRPr lang="zh-CN" altLang="en-US" sz="1200" b="1" kern="10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200" b="1" kern="100" dirty="0">
                          <a:solidFill>
                            <a:schemeClr val="tx1"/>
                          </a:solidFill>
                          <a:effectLst/>
                          <a:latin typeface="Times New Roman" panose="02020603050405020304" pitchFamily="18" charset="0"/>
                          <a:ea typeface="宋体" panose="02010600030101010101" pitchFamily="2" charset="-122"/>
                          <a:cs typeface="+mn-cs"/>
                        </a:rPr>
                        <a:t>12.5</a:t>
                      </a:r>
                      <a:endParaRPr lang="zh-CN" altLang="en-US" sz="1200" b="1" kern="10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200" b="1" kern="100" dirty="0">
                          <a:solidFill>
                            <a:schemeClr val="tx1"/>
                          </a:solidFill>
                          <a:effectLst/>
                          <a:latin typeface="Times New Roman" panose="02020603050405020304" pitchFamily="18" charset="0"/>
                          <a:ea typeface="宋体" panose="02010600030101010101" pitchFamily="2" charset="-122"/>
                          <a:cs typeface="+mn-cs"/>
                        </a:rPr>
                        <a:t>53.3</a:t>
                      </a:r>
                      <a:endParaRPr lang="zh-CN" altLang="en-US" sz="1200" b="1" kern="10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200" b="1" kern="100" dirty="0">
                          <a:solidFill>
                            <a:schemeClr val="tx1"/>
                          </a:solidFill>
                          <a:effectLst/>
                          <a:latin typeface="Times New Roman" panose="02020603050405020304" pitchFamily="18" charset="0"/>
                          <a:ea typeface="宋体" panose="02010600030101010101" pitchFamily="2" charset="-122"/>
                          <a:cs typeface="+mn-cs"/>
                        </a:rPr>
                        <a:t>5.07</a:t>
                      </a:r>
                      <a:endParaRPr lang="zh-CN" altLang="en-US" sz="1200" b="1" kern="10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9768425"/>
                  </a:ext>
                </a:extLst>
              </a:tr>
              <a:tr h="400050">
                <a:tc>
                  <a:txBody>
                    <a:bodyPr/>
                    <a:lstStyle/>
                    <a:p>
                      <a:pPr marL="0" algn="ctr" defTabSz="914400" rtl="0" eaLnBrk="1" latinLnBrk="0" hangingPunct="1">
                        <a:spcAft>
                          <a:spcPts val="0"/>
                        </a:spcAft>
                      </a:pPr>
                      <a:r>
                        <a:rPr lang="en-US" sz="1200" b="1" kern="100" dirty="0">
                          <a:solidFill>
                            <a:schemeClr val="tx1"/>
                          </a:solidFill>
                          <a:effectLst/>
                          <a:latin typeface="Times New Roman" panose="02020603050405020304" pitchFamily="18" charset="0"/>
                          <a:ea typeface="宋体" panose="02010600030101010101" pitchFamily="2" charset="-122"/>
                          <a:cs typeface="+mn-cs"/>
                        </a:rPr>
                        <a:t>30</a:t>
                      </a:r>
                      <a:r>
                        <a:rPr lang="en-US" altLang="zh-CN" sz="1200" b="1" kern="100" dirty="0">
                          <a:solidFill>
                            <a:schemeClr val="tx1"/>
                          </a:solidFill>
                          <a:effectLst/>
                          <a:latin typeface="Times New Roman" panose="02020603050405020304" pitchFamily="18" charset="0"/>
                          <a:ea typeface="宋体" panose="02010600030101010101" pitchFamily="2" charset="-122"/>
                          <a:cs typeface="+mn-cs"/>
                        </a:rPr>
                        <a:t>°</a:t>
                      </a:r>
                      <a:endParaRPr lang="zh-CN" altLang="en-US" sz="1200" b="1" kern="10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200" b="1" kern="100">
                          <a:solidFill>
                            <a:schemeClr val="tx1"/>
                          </a:solidFill>
                          <a:effectLst/>
                          <a:latin typeface="Times New Roman" panose="02020603050405020304" pitchFamily="18" charset="0"/>
                          <a:ea typeface="宋体" panose="02010600030101010101" pitchFamily="2" charset="-122"/>
                          <a:cs typeface="+mn-cs"/>
                        </a:rPr>
                        <a:t>17.2</a:t>
                      </a:r>
                      <a:endParaRPr lang="zh-CN" altLang="en-US" sz="1200" b="1" kern="10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200" b="1" kern="100" dirty="0">
                          <a:solidFill>
                            <a:schemeClr val="tx1"/>
                          </a:solidFill>
                          <a:effectLst/>
                          <a:latin typeface="Times New Roman" panose="02020603050405020304" pitchFamily="18" charset="0"/>
                          <a:ea typeface="宋体" panose="02010600030101010101" pitchFamily="2" charset="-122"/>
                          <a:cs typeface="+mn-cs"/>
                        </a:rPr>
                        <a:t>12.5</a:t>
                      </a:r>
                      <a:endParaRPr lang="zh-CN" altLang="en-US" sz="1200" b="1" kern="10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200" b="1" kern="100" dirty="0">
                          <a:solidFill>
                            <a:schemeClr val="tx1"/>
                          </a:solidFill>
                          <a:effectLst/>
                          <a:latin typeface="Times New Roman" panose="02020603050405020304" pitchFamily="18" charset="0"/>
                          <a:ea typeface="宋体" panose="02010600030101010101" pitchFamily="2" charset="-122"/>
                          <a:cs typeface="+mn-cs"/>
                        </a:rPr>
                        <a:t>42.1</a:t>
                      </a:r>
                      <a:endParaRPr lang="zh-CN" altLang="en-US" sz="1200" b="1" kern="10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200" b="1" kern="100" dirty="0">
                          <a:solidFill>
                            <a:schemeClr val="tx1"/>
                          </a:solidFill>
                          <a:effectLst/>
                          <a:latin typeface="Times New Roman" panose="02020603050405020304" pitchFamily="18" charset="0"/>
                          <a:ea typeface="宋体" panose="02010600030101010101" pitchFamily="2" charset="-122"/>
                          <a:cs typeface="+mn-cs"/>
                        </a:rPr>
                        <a:t>3.67</a:t>
                      </a:r>
                      <a:endParaRPr lang="zh-CN" altLang="en-US" sz="1200" b="1" kern="10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5536276"/>
                  </a:ext>
                </a:extLst>
              </a:tr>
            </a:tbl>
          </a:graphicData>
        </a:graphic>
      </p:graphicFrame>
      <p:sp>
        <p:nvSpPr>
          <p:cNvPr id="11" name="文本框 10">
            <a:extLst>
              <a:ext uri="{FF2B5EF4-FFF2-40B4-BE49-F238E27FC236}">
                <a16:creationId xmlns:a16="http://schemas.microsoft.com/office/drawing/2014/main" id="{DC5517CA-4C42-43F7-95A0-1FBA0213F3AE}"/>
              </a:ext>
            </a:extLst>
          </p:cNvPr>
          <p:cNvSpPr txBox="1"/>
          <p:nvPr/>
        </p:nvSpPr>
        <p:spPr>
          <a:xfrm>
            <a:off x="3275856" y="6402814"/>
            <a:ext cx="2736304" cy="338554"/>
          </a:xfrm>
          <a:prstGeom prst="rect">
            <a:avLst/>
          </a:prstGeom>
          <a:noFill/>
        </p:spPr>
        <p:txBody>
          <a:bodyPr wrap="square" rtlCol="0">
            <a:spAutoFit/>
          </a:bodyPr>
          <a:lstStyle/>
          <a:p>
            <a:r>
              <a:rPr lang="en-US" altLang="zh-CN" sz="1600" dirty="0"/>
              <a:t>Courtesy of </a:t>
            </a:r>
            <a:r>
              <a:rPr lang="en-US" altLang="zh-CN" sz="1600" dirty="0" err="1"/>
              <a:t>Jingchao</a:t>
            </a:r>
            <a:r>
              <a:rPr lang="en-US" altLang="zh-CN" sz="1600" dirty="0"/>
              <a:t> </a:t>
            </a:r>
            <a:r>
              <a:rPr lang="en-US" altLang="zh-CN" sz="1600" dirty="0" err="1"/>
              <a:t>Geng</a:t>
            </a:r>
            <a:r>
              <a:rPr lang="en-US" altLang="zh-CN" sz="1600" dirty="0"/>
              <a:t> </a:t>
            </a:r>
            <a:endParaRPr lang="zh-CN" altLang="en-US" sz="1600" dirty="0"/>
          </a:p>
        </p:txBody>
      </p:sp>
      <p:sp>
        <p:nvSpPr>
          <p:cNvPr id="10" name="日期占位符 9">
            <a:extLst>
              <a:ext uri="{FF2B5EF4-FFF2-40B4-BE49-F238E27FC236}">
                <a16:creationId xmlns:a16="http://schemas.microsoft.com/office/drawing/2014/main" id="{F4CAE94B-F765-4E3D-9F61-681F1728186E}"/>
              </a:ext>
            </a:extLst>
          </p:cNvPr>
          <p:cNvSpPr>
            <a:spLocks noGrp="1"/>
          </p:cNvSpPr>
          <p:nvPr>
            <p:ph type="dt" sz="half" idx="10"/>
          </p:nvPr>
        </p:nvSpPr>
        <p:spPr/>
        <p:txBody>
          <a:bodyPr/>
          <a:lstStyle/>
          <a:p>
            <a:fld id="{2DC9C101-701A-426B-B3DC-071618F0721D}" type="datetime1">
              <a:rPr lang="zh-CN" altLang="en-US" smtClean="0"/>
              <a:t>2019/7/18</a:t>
            </a:fld>
            <a:endParaRPr lang="zh-CN" altLang="en-US"/>
          </a:p>
        </p:txBody>
      </p:sp>
    </p:spTree>
    <p:extLst>
      <p:ext uri="{BB962C8B-B14F-4D97-AF65-F5344CB8AC3E}">
        <p14:creationId xmlns:p14="http://schemas.microsoft.com/office/powerpoint/2010/main" val="2014476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Modal Analysis</a:t>
            </a:r>
            <a:endParaRPr lang="zh-CN" altLang="en-US" dirty="0"/>
          </a:p>
        </p:txBody>
      </p:sp>
      <p:sp>
        <p:nvSpPr>
          <p:cNvPr id="3" name="内容占位符 2"/>
          <p:cNvSpPr>
            <a:spLocks noGrp="1"/>
          </p:cNvSpPr>
          <p:nvPr>
            <p:ph idx="1"/>
          </p:nvPr>
        </p:nvSpPr>
        <p:spPr/>
        <p:txBody>
          <a:bodyPr>
            <a:normAutofit/>
          </a:bodyPr>
          <a:lstStyle/>
          <a:p>
            <a:r>
              <a:rPr lang="en-US" altLang="zh-CN" dirty="0"/>
              <a:t>the study of the dynamic properties of systems in the frequency domain.</a:t>
            </a:r>
          </a:p>
          <a:p>
            <a:r>
              <a:rPr lang="en-US" altLang="zh-CN" dirty="0"/>
              <a:t>Measuring, calculating and analyzing during external excitation</a:t>
            </a:r>
          </a:p>
          <a:p>
            <a:r>
              <a:rPr lang="en-US" altLang="zh-CN" dirty="0"/>
              <a:t>Modal frequency</a:t>
            </a:r>
          </a:p>
          <a:p>
            <a:pPr lvl="1"/>
            <a:r>
              <a:rPr lang="en-US" altLang="zh-CN" dirty="0"/>
              <a:t>Several Hertz</a:t>
            </a:r>
          </a:p>
          <a:p>
            <a:pPr lvl="1"/>
            <a:r>
              <a:rPr lang="en-US" altLang="zh-CN" dirty="0"/>
              <a:t>Requirement of IPS Obs.</a:t>
            </a:r>
          </a:p>
        </p:txBody>
      </p:sp>
      <p:pic>
        <p:nvPicPr>
          <p:cNvPr id="4" name="图片 3">
            <a:extLst>
              <a:ext uri="{FF2B5EF4-FFF2-40B4-BE49-F238E27FC236}">
                <a16:creationId xmlns:a16="http://schemas.microsoft.com/office/drawing/2014/main" id="{62191441-C833-484A-A4C9-3C1D5750DE40}"/>
              </a:ext>
            </a:extLst>
          </p:cNvPr>
          <p:cNvPicPr>
            <a:picLocks noChangeAspect="1"/>
          </p:cNvPicPr>
          <p:nvPr/>
        </p:nvPicPr>
        <p:blipFill>
          <a:blip r:embed="rId3"/>
          <a:stretch>
            <a:fillRect/>
          </a:stretch>
        </p:blipFill>
        <p:spPr>
          <a:xfrm>
            <a:off x="5796136" y="3501008"/>
            <a:ext cx="2376264" cy="2397866"/>
          </a:xfrm>
          <a:prstGeom prst="rect">
            <a:avLst/>
          </a:prstGeom>
        </p:spPr>
      </p:pic>
      <p:sp>
        <p:nvSpPr>
          <p:cNvPr id="5" name="矩形 4">
            <a:extLst>
              <a:ext uri="{FF2B5EF4-FFF2-40B4-BE49-F238E27FC236}">
                <a16:creationId xmlns:a16="http://schemas.microsoft.com/office/drawing/2014/main" id="{3B605630-3818-475D-A0A4-85710DF43B09}"/>
              </a:ext>
            </a:extLst>
          </p:cNvPr>
          <p:cNvSpPr/>
          <p:nvPr/>
        </p:nvSpPr>
        <p:spPr>
          <a:xfrm>
            <a:off x="5508104" y="5919068"/>
            <a:ext cx="3154640" cy="738664"/>
          </a:xfrm>
          <a:prstGeom prst="rect">
            <a:avLst/>
          </a:prstGeom>
        </p:spPr>
        <p:txBody>
          <a:bodyPr wrap="square">
            <a:spAutoFit/>
          </a:bodyPr>
          <a:lstStyle/>
          <a:p>
            <a:r>
              <a:rPr lang="en-US" altLang="zh-CN" sz="1400" dirty="0"/>
              <a:t>Measuring the vibration of a car's body when it is attached to an shaker.</a:t>
            </a:r>
          </a:p>
          <a:p>
            <a:pPr algn="ctr"/>
            <a:r>
              <a:rPr lang="en-US" altLang="zh-CN" sz="1400" dirty="0"/>
              <a:t>(From Wikipedia)</a:t>
            </a:r>
            <a:endParaRPr lang="zh-CN" altLang="en-US" sz="1400" dirty="0"/>
          </a:p>
        </p:txBody>
      </p:sp>
      <p:sp>
        <p:nvSpPr>
          <p:cNvPr id="7" name="日期占位符 6">
            <a:extLst>
              <a:ext uri="{FF2B5EF4-FFF2-40B4-BE49-F238E27FC236}">
                <a16:creationId xmlns:a16="http://schemas.microsoft.com/office/drawing/2014/main" id="{60525D51-14A4-4671-85B4-19A0E2213608}"/>
              </a:ext>
            </a:extLst>
          </p:cNvPr>
          <p:cNvSpPr>
            <a:spLocks noGrp="1"/>
          </p:cNvSpPr>
          <p:nvPr>
            <p:ph type="dt" sz="half" idx="10"/>
          </p:nvPr>
        </p:nvSpPr>
        <p:spPr/>
        <p:txBody>
          <a:bodyPr/>
          <a:lstStyle/>
          <a:p>
            <a:fld id="{A6C265A8-258C-40B2-B130-957B006851CC}" type="datetime1">
              <a:rPr lang="zh-CN" altLang="en-US" smtClean="0"/>
              <a:t>2019/7/18</a:t>
            </a:fld>
            <a:endParaRPr lang="zh-CN" altLang="en-US"/>
          </a:p>
        </p:txBody>
      </p:sp>
      <p:sp>
        <p:nvSpPr>
          <p:cNvPr id="8" name="页脚占位符 7">
            <a:extLst>
              <a:ext uri="{FF2B5EF4-FFF2-40B4-BE49-F238E27FC236}">
                <a16:creationId xmlns:a16="http://schemas.microsoft.com/office/drawing/2014/main" id="{8C613697-13D9-41EF-9973-70E452FCB20E}"/>
              </a:ext>
            </a:extLst>
          </p:cNvPr>
          <p:cNvSpPr>
            <a:spLocks noGrp="1"/>
          </p:cNvSpPr>
          <p:nvPr>
            <p:ph type="ftr" sz="quarter" idx="11"/>
          </p:nvPr>
        </p:nvSpPr>
        <p:spPr/>
        <p:txBody>
          <a:bodyPr/>
          <a:lstStyle/>
          <a:p>
            <a:r>
              <a:rPr lang="de-DE" altLang="zh-CN"/>
              <a:t>Scintillation Sciences, South Africa, 2019.7.15-19</a:t>
            </a:r>
            <a:endParaRPr lang="zh-CN" altLang="en-US"/>
          </a:p>
        </p:txBody>
      </p:sp>
    </p:spTree>
    <p:extLst>
      <p:ext uri="{BB962C8B-B14F-4D97-AF65-F5344CB8AC3E}">
        <p14:creationId xmlns:p14="http://schemas.microsoft.com/office/powerpoint/2010/main" val="3060646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DE5DA5-119A-43FE-953D-B72204EDC2AA}"/>
              </a:ext>
            </a:extLst>
          </p:cNvPr>
          <p:cNvSpPr>
            <a:spLocks noGrp="1"/>
          </p:cNvSpPr>
          <p:nvPr>
            <p:ph type="title"/>
          </p:nvPr>
        </p:nvSpPr>
        <p:spPr/>
        <p:txBody>
          <a:bodyPr/>
          <a:lstStyle/>
          <a:p>
            <a:r>
              <a:rPr lang="en-US" altLang="zh-CN" dirty="0"/>
              <a:t>Resonant frequency</a:t>
            </a:r>
            <a:endParaRPr lang="zh-CN" altLang="en-US" dirty="0"/>
          </a:p>
        </p:txBody>
      </p:sp>
      <p:pic>
        <p:nvPicPr>
          <p:cNvPr id="4" name="图片 3">
            <a:extLst>
              <a:ext uri="{FF2B5EF4-FFF2-40B4-BE49-F238E27FC236}">
                <a16:creationId xmlns:a16="http://schemas.microsoft.com/office/drawing/2014/main" id="{92520BC2-49D6-45F2-B233-1A6A170ED24E}"/>
              </a:ext>
            </a:extLst>
          </p:cNvPr>
          <p:cNvPicPr>
            <a:picLocks noChangeAspect="1"/>
          </p:cNvPicPr>
          <p:nvPr/>
        </p:nvPicPr>
        <p:blipFill>
          <a:blip r:embed="rId2"/>
          <a:stretch>
            <a:fillRect/>
          </a:stretch>
        </p:blipFill>
        <p:spPr>
          <a:xfrm>
            <a:off x="35496" y="1628800"/>
            <a:ext cx="4345313" cy="3127650"/>
          </a:xfrm>
          <a:prstGeom prst="rect">
            <a:avLst/>
          </a:prstGeom>
        </p:spPr>
      </p:pic>
      <p:pic>
        <p:nvPicPr>
          <p:cNvPr id="5" name="图片 4">
            <a:extLst>
              <a:ext uri="{FF2B5EF4-FFF2-40B4-BE49-F238E27FC236}">
                <a16:creationId xmlns:a16="http://schemas.microsoft.com/office/drawing/2014/main" id="{D0BE37C8-8988-4EB5-9719-BF588B991260}"/>
              </a:ext>
            </a:extLst>
          </p:cNvPr>
          <p:cNvPicPr>
            <a:picLocks noChangeAspect="1"/>
          </p:cNvPicPr>
          <p:nvPr/>
        </p:nvPicPr>
        <p:blipFill>
          <a:blip r:embed="rId3"/>
          <a:stretch>
            <a:fillRect/>
          </a:stretch>
        </p:blipFill>
        <p:spPr>
          <a:xfrm>
            <a:off x="4499992" y="1669502"/>
            <a:ext cx="4345313" cy="3127650"/>
          </a:xfrm>
          <a:prstGeom prst="rect">
            <a:avLst/>
          </a:prstGeom>
        </p:spPr>
      </p:pic>
      <p:sp>
        <p:nvSpPr>
          <p:cNvPr id="6" name="矩形 5">
            <a:extLst>
              <a:ext uri="{FF2B5EF4-FFF2-40B4-BE49-F238E27FC236}">
                <a16:creationId xmlns:a16="http://schemas.microsoft.com/office/drawing/2014/main" id="{243C2640-B5D6-4E84-B958-A5CD7F9A1031}"/>
              </a:ext>
            </a:extLst>
          </p:cNvPr>
          <p:cNvSpPr/>
          <p:nvPr/>
        </p:nvSpPr>
        <p:spPr>
          <a:xfrm>
            <a:off x="1043608" y="4581128"/>
            <a:ext cx="2520280" cy="530915"/>
          </a:xfrm>
          <a:prstGeom prst="rect">
            <a:avLst/>
          </a:prstGeom>
        </p:spPr>
        <p:txBody>
          <a:bodyPr wrap="square">
            <a:spAutoFit/>
          </a:bodyPr>
          <a:lstStyle/>
          <a:p>
            <a:endParaRPr lang="zh-CN" altLang="en-US" sz="1050" dirty="0">
              <a:solidFill>
                <a:srgbClr val="000000"/>
              </a:solidFill>
              <a:latin typeface="华文楷体" panose="02010600040101010101" pitchFamily="2" charset="-122"/>
              <a:ea typeface="华文楷体" panose="02010600040101010101" pitchFamily="2" charset="-122"/>
            </a:endParaRPr>
          </a:p>
          <a:p>
            <a:r>
              <a:rPr lang="en-US" altLang="zh-CN" dirty="0">
                <a:latin typeface="华文楷体" panose="02010600040101010101" pitchFamily="2" charset="-122"/>
                <a:ea typeface="华文楷体" panose="02010600040101010101" pitchFamily="2" charset="-122"/>
              </a:rPr>
              <a:t>First</a:t>
            </a:r>
            <a:r>
              <a:rPr lang="zh-CN" altLang="en-US" dirty="0">
                <a:latin typeface="华文楷体" panose="02010600040101010101" pitchFamily="2" charset="-122"/>
                <a:ea typeface="华文楷体" panose="02010600040101010101" pitchFamily="2" charset="-122"/>
              </a:rPr>
              <a:t> </a:t>
            </a:r>
            <a:r>
              <a:rPr lang="en-US" altLang="zh-CN" dirty="0">
                <a:latin typeface="华文楷体" panose="02010600040101010101" pitchFamily="2" charset="-122"/>
                <a:ea typeface="华文楷体" panose="02010600040101010101" pitchFamily="2" charset="-122"/>
              </a:rPr>
              <a:t>order</a:t>
            </a:r>
            <a:r>
              <a:rPr lang="zh-CN" altLang="en-US" dirty="0">
                <a:latin typeface="华文楷体" panose="02010600040101010101" pitchFamily="2" charset="-122"/>
                <a:ea typeface="华文楷体" panose="02010600040101010101" pitchFamily="2" charset="-122"/>
              </a:rPr>
              <a:t>：</a:t>
            </a:r>
            <a:r>
              <a:rPr lang="en-US" altLang="zh-CN" dirty="0">
                <a:latin typeface="华文楷体" panose="02010600040101010101" pitchFamily="2" charset="-122"/>
                <a:ea typeface="华文楷体" panose="02010600040101010101" pitchFamily="2" charset="-122"/>
              </a:rPr>
              <a:t>4.5Hz </a:t>
            </a:r>
            <a:endParaRPr lang="zh-CN" altLang="en-US" dirty="0"/>
          </a:p>
        </p:txBody>
      </p:sp>
      <p:sp>
        <p:nvSpPr>
          <p:cNvPr id="7" name="矩形 6">
            <a:extLst>
              <a:ext uri="{FF2B5EF4-FFF2-40B4-BE49-F238E27FC236}">
                <a16:creationId xmlns:a16="http://schemas.microsoft.com/office/drawing/2014/main" id="{E0D85AD5-5684-4911-9CD7-6895561B2D30}"/>
              </a:ext>
            </a:extLst>
          </p:cNvPr>
          <p:cNvSpPr/>
          <p:nvPr/>
        </p:nvSpPr>
        <p:spPr>
          <a:xfrm>
            <a:off x="5350991" y="4581128"/>
            <a:ext cx="2520280" cy="530915"/>
          </a:xfrm>
          <a:prstGeom prst="rect">
            <a:avLst/>
          </a:prstGeom>
        </p:spPr>
        <p:txBody>
          <a:bodyPr wrap="square">
            <a:spAutoFit/>
          </a:bodyPr>
          <a:lstStyle/>
          <a:p>
            <a:endParaRPr lang="zh-CN" altLang="en-US" sz="1050" dirty="0">
              <a:solidFill>
                <a:srgbClr val="000000"/>
              </a:solidFill>
              <a:latin typeface="华文楷体" panose="02010600040101010101" pitchFamily="2" charset="-122"/>
              <a:ea typeface="华文楷体" panose="02010600040101010101" pitchFamily="2" charset="-122"/>
            </a:endParaRPr>
          </a:p>
          <a:p>
            <a:r>
              <a:rPr lang="en-US" altLang="zh-CN" dirty="0">
                <a:latin typeface="华文楷体" panose="02010600040101010101" pitchFamily="2" charset="-122"/>
                <a:ea typeface="华文楷体" panose="02010600040101010101" pitchFamily="2" charset="-122"/>
              </a:rPr>
              <a:t>Second</a:t>
            </a:r>
            <a:r>
              <a:rPr lang="zh-CN" altLang="en-US" dirty="0">
                <a:latin typeface="华文楷体" panose="02010600040101010101" pitchFamily="2" charset="-122"/>
                <a:ea typeface="华文楷体" panose="02010600040101010101" pitchFamily="2" charset="-122"/>
              </a:rPr>
              <a:t> </a:t>
            </a:r>
            <a:r>
              <a:rPr lang="en-US" altLang="zh-CN" dirty="0">
                <a:latin typeface="华文楷体" panose="02010600040101010101" pitchFamily="2" charset="-122"/>
                <a:ea typeface="华文楷体" panose="02010600040101010101" pitchFamily="2" charset="-122"/>
              </a:rPr>
              <a:t>order</a:t>
            </a:r>
            <a:r>
              <a:rPr lang="zh-CN" altLang="en-US" dirty="0">
                <a:latin typeface="华文楷体" panose="02010600040101010101" pitchFamily="2" charset="-122"/>
                <a:ea typeface="华文楷体" panose="02010600040101010101" pitchFamily="2" charset="-122"/>
              </a:rPr>
              <a:t>：</a:t>
            </a:r>
            <a:r>
              <a:rPr lang="en-US" altLang="zh-CN" dirty="0">
                <a:latin typeface="华文楷体" panose="02010600040101010101" pitchFamily="2" charset="-122"/>
                <a:ea typeface="华文楷体" panose="02010600040101010101" pitchFamily="2" charset="-122"/>
              </a:rPr>
              <a:t>4.6Hz </a:t>
            </a:r>
            <a:endParaRPr lang="zh-CN" altLang="en-US" dirty="0"/>
          </a:p>
        </p:txBody>
      </p:sp>
      <p:sp>
        <p:nvSpPr>
          <p:cNvPr id="8" name="日期占位符 7">
            <a:extLst>
              <a:ext uri="{FF2B5EF4-FFF2-40B4-BE49-F238E27FC236}">
                <a16:creationId xmlns:a16="http://schemas.microsoft.com/office/drawing/2014/main" id="{4AA12827-625F-428A-A073-164409874122}"/>
              </a:ext>
            </a:extLst>
          </p:cNvPr>
          <p:cNvSpPr>
            <a:spLocks noGrp="1"/>
          </p:cNvSpPr>
          <p:nvPr>
            <p:ph type="dt" sz="half" idx="10"/>
          </p:nvPr>
        </p:nvSpPr>
        <p:spPr/>
        <p:txBody>
          <a:bodyPr/>
          <a:lstStyle/>
          <a:p>
            <a:fld id="{6C2D96E9-CF2F-4B76-BAA3-FA2D95A68F48}" type="datetime1">
              <a:rPr lang="zh-CN" altLang="en-US" smtClean="0"/>
              <a:t>2019/7/18</a:t>
            </a:fld>
            <a:endParaRPr lang="zh-CN" altLang="en-US"/>
          </a:p>
        </p:txBody>
      </p:sp>
      <p:sp>
        <p:nvSpPr>
          <p:cNvPr id="9" name="页脚占位符 8">
            <a:extLst>
              <a:ext uri="{FF2B5EF4-FFF2-40B4-BE49-F238E27FC236}">
                <a16:creationId xmlns:a16="http://schemas.microsoft.com/office/drawing/2014/main" id="{548E0D8A-EE4A-45B6-A4E2-A03A44D24C8A}"/>
              </a:ext>
            </a:extLst>
          </p:cNvPr>
          <p:cNvSpPr>
            <a:spLocks noGrp="1"/>
          </p:cNvSpPr>
          <p:nvPr>
            <p:ph type="ftr" sz="quarter" idx="11"/>
          </p:nvPr>
        </p:nvSpPr>
        <p:spPr/>
        <p:txBody>
          <a:bodyPr/>
          <a:lstStyle/>
          <a:p>
            <a:r>
              <a:rPr lang="de-DE" altLang="zh-CN"/>
              <a:t>Scintillation Sciences, South Africa, 2019.7.15-19</a:t>
            </a:r>
            <a:endParaRPr lang="zh-CN" altLang="en-US"/>
          </a:p>
        </p:txBody>
      </p:sp>
    </p:spTree>
    <p:extLst>
      <p:ext uri="{BB962C8B-B14F-4D97-AF65-F5344CB8AC3E}">
        <p14:creationId xmlns:p14="http://schemas.microsoft.com/office/powerpoint/2010/main" val="3238400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Feeds</a:t>
            </a:r>
            <a:endParaRPr lang="zh-CN" altLang="en-US" dirty="0"/>
          </a:p>
        </p:txBody>
      </p:sp>
      <p:sp>
        <p:nvSpPr>
          <p:cNvPr id="3" name="内容占位符 2"/>
          <p:cNvSpPr>
            <a:spLocks noGrp="1"/>
          </p:cNvSpPr>
          <p:nvPr>
            <p:ph idx="1"/>
          </p:nvPr>
        </p:nvSpPr>
        <p:spPr>
          <a:xfrm>
            <a:off x="457200" y="1412776"/>
            <a:ext cx="8229600" cy="2330107"/>
          </a:xfrm>
        </p:spPr>
        <p:txBody>
          <a:bodyPr>
            <a:normAutofit lnSpcReduction="10000"/>
          </a:bodyPr>
          <a:lstStyle/>
          <a:p>
            <a:r>
              <a:rPr lang="en-US" altLang="zh-CN" dirty="0"/>
              <a:t>Dipoles as feed in </a:t>
            </a:r>
            <a:r>
              <a:rPr lang="en-US" altLang="zh-CN" dirty="0" err="1"/>
              <a:t>Ooty</a:t>
            </a:r>
            <a:r>
              <a:rPr lang="en-US" altLang="zh-CN" dirty="0"/>
              <a:t> and ISEE IPS Array.</a:t>
            </a:r>
          </a:p>
          <a:p>
            <a:r>
              <a:rPr lang="en-US" altLang="zh-CN" dirty="0"/>
              <a:t>Frequency: 327MHz</a:t>
            </a:r>
          </a:p>
          <a:p>
            <a:r>
              <a:rPr lang="en-US" altLang="zh-CN" dirty="0"/>
              <a:t>Efficiency of antenna: 60~70%</a:t>
            </a:r>
          </a:p>
          <a:p>
            <a:r>
              <a:rPr lang="en-US" altLang="zh-CN" dirty="0"/>
              <a:t>Goal: Better efficiency with affordable cost!</a:t>
            </a:r>
          </a:p>
        </p:txBody>
      </p:sp>
      <p:sp>
        <p:nvSpPr>
          <p:cNvPr id="4" name="矩形 3"/>
          <p:cNvSpPr/>
          <p:nvPr/>
        </p:nvSpPr>
        <p:spPr>
          <a:xfrm>
            <a:off x="818148" y="6309320"/>
            <a:ext cx="3537828" cy="369332"/>
          </a:xfrm>
          <a:prstGeom prst="rect">
            <a:avLst/>
          </a:prstGeom>
        </p:spPr>
        <p:txBody>
          <a:bodyPr wrap="none">
            <a:spAutoFit/>
          </a:bodyPr>
          <a:lstStyle/>
          <a:p>
            <a:r>
              <a:rPr lang="en-US" altLang="zh-CN" i="1" dirty="0"/>
              <a:t>http://rac.ncra.tifr.res.in/index.html</a:t>
            </a:r>
            <a:endParaRPr lang="zh-CN" altLang="en-US" i="1" dirty="0"/>
          </a:p>
        </p:txBody>
      </p:sp>
      <p:pic>
        <p:nvPicPr>
          <p:cNvPr id="5126" name="Picture 6" descr="http://rac.ncra.tifr.res.in/rac_images/ORT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1" y="3743918"/>
            <a:ext cx="3384376" cy="253724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tsw1.isee.nagoya-u.ac.jp/jpg/F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476" y="3742884"/>
            <a:ext cx="3384376" cy="2538282"/>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4752476" y="6309320"/>
            <a:ext cx="4271490" cy="369332"/>
          </a:xfrm>
          <a:prstGeom prst="rect">
            <a:avLst/>
          </a:prstGeom>
        </p:spPr>
        <p:txBody>
          <a:bodyPr wrap="none">
            <a:spAutoFit/>
          </a:bodyPr>
          <a:lstStyle/>
          <a:p>
            <a:r>
              <a:rPr lang="en-US" altLang="zh-CN" i="1" dirty="0"/>
              <a:t>http://stsw1.isee.nagoya-u.ac.jp/jpg/FIT.jpg</a:t>
            </a:r>
            <a:endParaRPr lang="zh-CN" altLang="en-US" i="1" dirty="0"/>
          </a:p>
        </p:txBody>
      </p:sp>
      <p:sp>
        <p:nvSpPr>
          <p:cNvPr id="5" name="日期占位符 4">
            <a:extLst>
              <a:ext uri="{FF2B5EF4-FFF2-40B4-BE49-F238E27FC236}">
                <a16:creationId xmlns:a16="http://schemas.microsoft.com/office/drawing/2014/main" id="{3F1E1977-9EA5-4F81-9F6F-1ABCA93412B9}"/>
              </a:ext>
            </a:extLst>
          </p:cNvPr>
          <p:cNvSpPr>
            <a:spLocks noGrp="1"/>
          </p:cNvSpPr>
          <p:nvPr>
            <p:ph type="dt" sz="half" idx="10"/>
          </p:nvPr>
        </p:nvSpPr>
        <p:spPr/>
        <p:txBody>
          <a:bodyPr/>
          <a:lstStyle/>
          <a:p>
            <a:fld id="{44D7B3B9-61F6-4D94-B0CD-53CFECA3E087}" type="datetime1">
              <a:rPr lang="zh-CN" altLang="en-US" smtClean="0"/>
              <a:t>2019/7/18</a:t>
            </a:fld>
            <a:endParaRPr lang="zh-CN" altLang="en-US"/>
          </a:p>
        </p:txBody>
      </p:sp>
      <p:sp>
        <p:nvSpPr>
          <p:cNvPr id="7" name="页脚占位符 6">
            <a:extLst>
              <a:ext uri="{FF2B5EF4-FFF2-40B4-BE49-F238E27FC236}">
                <a16:creationId xmlns:a16="http://schemas.microsoft.com/office/drawing/2014/main" id="{954D8DB6-75CF-466D-AC6A-4C6CD5F10AC9}"/>
              </a:ext>
            </a:extLst>
          </p:cNvPr>
          <p:cNvSpPr>
            <a:spLocks noGrp="1"/>
          </p:cNvSpPr>
          <p:nvPr>
            <p:ph type="ftr" sz="quarter" idx="11"/>
          </p:nvPr>
        </p:nvSpPr>
        <p:spPr/>
        <p:txBody>
          <a:bodyPr/>
          <a:lstStyle/>
          <a:p>
            <a:r>
              <a:rPr lang="de-DE" altLang="zh-CN"/>
              <a:t>Scintillation Sciences, South Africa, 2019.7.15-19</a:t>
            </a:r>
            <a:endParaRPr lang="zh-CN" altLang="en-US"/>
          </a:p>
        </p:txBody>
      </p:sp>
    </p:spTree>
    <p:extLst>
      <p:ext uri="{BB962C8B-B14F-4D97-AF65-F5344CB8AC3E}">
        <p14:creationId xmlns:p14="http://schemas.microsoft.com/office/powerpoint/2010/main" val="2790971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Outline</a:t>
            </a:r>
            <a:endParaRPr lang="zh-CN" altLang="en-US" dirty="0"/>
          </a:p>
        </p:txBody>
      </p:sp>
      <p:sp>
        <p:nvSpPr>
          <p:cNvPr id="3" name="内容占位符 2"/>
          <p:cNvSpPr>
            <a:spLocks noGrp="1"/>
          </p:cNvSpPr>
          <p:nvPr>
            <p:ph idx="1"/>
          </p:nvPr>
        </p:nvSpPr>
        <p:spPr/>
        <p:txBody>
          <a:bodyPr/>
          <a:lstStyle/>
          <a:p>
            <a:r>
              <a:rPr lang="en-US" altLang="zh-CN" dirty="0"/>
              <a:t>Introduction and specification</a:t>
            </a:r>
          </a:p>
          <a:p>
            <a:r>
              <a:rPr lang="en-US" altLang="zh-CN" dirty="0"/>
              <a:t>Design of Antennas</a:t>
            </a:r>
          </a:p>
          <a:p>
            <a:r>
              <a:rPr lang="en-US" altLang="zh-CN" dirty="0"/>
              <a:t>Summary</a:t>
            </a:r>
          </a:p>
          <a:p>
            <a:pPr marL="0" indent="0">
              <a:buNone/>
            </a:pPr>
            <a:endParaRPr lang="zh-CN" altLang="en-US" dirty="0"/>
          </a:p>
        </p:txBody>
      </p:sp>
      <p:sp>
        <p:nvSpPr>
          <p:cNvPr id="4" name="日期占位符 3">
            <a:extLst>
              <a:ext uri="{FF2B5EF4-FFF2-40B4-BE49-F238E27FC236}">
                <a16:creationId xmlns:a16="http://schemas.microsoft.com/office/drawing/2014/main" id="{906D2D9D-2EF1-4E93-8647-ED86FC0448CD}"/>
              </a:ext>
            </a:extLst>
          </p:cNvPr>
          <p:cNvSpPr>
            <a:spLocks noGrp="1"/>
          </p:cNvSpPr>
          <p:nvPr>
            <p:ph type="dt" sz="half" idx="10"/>
          </p:nvPr>
        </p:nvSpPr>
        <p:spPr/>
        <p:txBody>
          <a:bodyPr/>
          <a:lstStyle/>
          <a:p>
            <a:fld id="{93B8E72C-4860-4CA9-B266-FDE8D37A97FA}" type="datetime1">
              <a:rPr lang="zh-CN" altLang="en-US" smtClean="0"/>
              <a:t>2019/7/18</a:t>
            </a:fld>
            <a:endParaRPr lang="zh-CN" altLang="en-US"/>
          </a:p>
        </p:txBody>
      </p:sp>
      <p:sp>
        <p:nvSpPr>
          <p:cNvPr id="5" name="页脚占位符 4">
            <a:extLst>
              <a:ext uri="{FF2B5EF4-FFF2-40B4-BE49-F238E27FC236}">
                <a16:creationId xmlns:a16="http://schemas.microsoft.com/office/drawing/2014/main" id="{8B2CD8DA-A1B4-4B53-A438-AAFE3D843B8F}"/>
              </a:ext>
            </a:extLst>
          </p:cNvPr>
          <p:cNvSpPr>
            <a:spLocks noGrp="1"/>
          </p:cNvSpPr>
          <p:nvPr>
            <p:ph type="ftr" sz="quarter" idx="11"/>
          </p:nvPr>
        </p:nvSpPr>
        <p:spPr/>
        <p:txBody>
          <a:bodyPr/>
          <a:lstStyle/>
          <a:p>
            <a:r>
              <a:rPr lang="de-DE" altLang="zh-CN"/>
              <a:t>Scintillation Sciences, South Africa, 2019.7.15-19</a:t>
            </a:r>
            <a:endParaRPr lang="zh-CN" altLang="en-US"/>
          </a:p>
        </p:txBody>
      </p:sp>
    </p:spTree>
    <p:extLst>
      <p:ext uri="{BB962C8B-B14F-4D97-AF65-F5344CB8AC3E}">
        <p14:creationId xmlns:p14="http://schemas.microsoft.com/office/powerpoint/2010/main" val="1979247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Yagi-Uda</a:t>
            </a:r>
            <a:r>
              <a:rPr lang="en-US" altLang="zh-CN" dirty="0"/>
              <a:t> </a:t>
            </a:r>
            <a:r>
              <a:rPr lang="en-US" altLang="zh-CN" dirty="0" err="1"/>
              <a:t>microstrip</a:t>
            </a:r>
            <a:endParaRPr lang="zh-CN" alt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6147" name="Picture 3" descr="$68__W@3TYZQAZJ_E)@)WPD"/>
          <p:cNvPicPr>
            <a:picLocks noChangeAspect="1" noChangeArrowheads="1"/>
          </p:cNvPicPr>
          <p:nvPr/>
        </p:nvPicPr>
        <p:blipFill rotWithShape="1">
          <a:blip r:embed="rId2">
            <a:extLst>
              <a:ext uri="{28A0092B-C50C-407E-A947-70E740481C1C}">
                <a14:useLocalDpi xmlns:a14="http://schemas.microsoft.com/office/drawing/2010/main" val="0"/>
              </a:ext>
            </a:extLst>
          </a:blip>
          <a:srcRect r="9081" b="7809"/>
          <a:stretch/>
        </p:blipFill>
        <p:spPr bwMode="auto">
          <a:xfrm>
            <a:off x="215623" y="1542496"/>
            <a:ext cx="4392273"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G~6[71Y%%4D3T]MQ0H67V8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412776"/>
            <a:ext cx="4612563"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467543" y="3528624"/>
            <a:ext cx="3888432" cy="369332"/>
          </a:xfrm>
          <a:prstGeom prst="rect">
            <a:avLst/>
          </a:prstGeom>
        </p:spPr>
        <p:txBody>
          <a:bodyPr wrap="square">
            <a:spAutoFit/>
          </a:bodyPr>
          <a:lstStyle/>
          <a:p>
            <a:r>
              <a:rPr lang="en-US" altLang="zh-CN" i="1" dirty="0"/>
              <a:t>(</a:t>
            </a:r>
            <a:r>
              <a:rPr lang="en-US" altLang="zh-CN" i="1" dirty="0" err="1"/>
              <a:t>Grayd</a:t>
            </a:r>
            <a:r>
              <a:rPr lang="en-US" altLang="zh-CN" i="1" dirty="0"/>
              <a:t>, Lu </a:t>
            </a:r>
            <a:r>
              <a:rPr lang="en-US" altLang="zh-CN" i="1" dirty="0" err="1"/>
              <a:t>Junwei</a:t>
            </a:r>
            <a:r>
              <a:rPr lang="en-US" altLang="zh-CN" i="1" dirty="0"/>
              <a:t>, and </a:t>
            </a:r>
            <a:r>
              <a:rPr lang="en-US" altLang="zh-CN" i="1" dirty="0" err="1"/>
              <a:t>Thieldv</a:t>
            </a:r>
            <a:r>
              <a:rPr lang="en-US" altLang="zh-CN" i="1" dirty="0"/>
              <a:t>, 1998)</a:t>
            </a:r>
            <a:endParaRPr lang="zh-CN" altLang="en-US" i="1" dirty="0"/>
          </a:p>
        </p:txBody>
      </p:sp>
      <p:sp>
        <p:nvSpPr>
          <p:cNvPr id="7" name="TextBox 6"/>
          <p:cNvSpPr txBox="1"/>
          <p:nvPr/>
        </p:nvSpPr>
        <p:spPr>
          <a:xfrm>
            <a:off x="539552" y="4509120"/>
            <a:ext cx="8064896" cy="1200329"/>
          </a:xfrm>
          <a:prstGeom prst="rect">
            <a:avLst/>
          </a:prstGeom>
          <a:noFill/>
        </p:spPr>
        <p:txBody>
          <a:bodyPr wrap="square" rtlCol="0">
            <a:spAutoFit/>
          </a:bodyPr>
          <a:lstStyle/>
          <a:p>
            <a:pPr marL="342900" indent="-342900">
              <a:buFont typeface="Arial" pitchFamily="34" charset="0"/>
              <a:buChar char="•"/>
            </a:pPr>
            <a:r>
              <a:rPr lang="en-US" altLang="zh-CN" sz="2400" dirty="0"/>
              <a:t>an antenna fabricated using </a:t>
            </a:r>
            <a:r>
              <a:rPr lang="en-US" altLang="zh-CN" sz="2400" dirty="0" err="1"/>
              <a:t>microstrip</a:t>
            </a:r>
            <a:r>
              <a:rPr lang="en-US" altLang="zh-CN" sz="2400" dirty="0"/>
              <a:t> techniques on a printed circuit board (PCB)</a:t>
            </a:r>
          </a:p>
          <a:p>
            <a:pPr marL="342900" indent="-342900">
              <a:buFont typeface="Arial" pitchFamily="34" charset="0"/>
              <a:buChar char="•"/>
            </a:pPr>
            <a:r>
              <a:rPr lang="en-US" altLang="zh-CN" sz="2400" dirty="0"/>
              <a:t>Better directivity, illuminating angle, Maybe better efficiency</a:t>
            </a:r>
            <a:endParaRPr lang="zh-CN" altLang="en-US" sz="2400" dirty="0"/>
          </a:p>
        </p:txBody>
      </p:sp>
      <p:sp>
        <p:nvSpPr>
          <p:cNvPr id="3" name="日期占位符 2">
            <a:extLst>
              <a:ext uri="{FF2B5EF4-FFF2-40B4-BE49-F238E27FC236}">
                <a16:creationId xmlns:a16="http://schemas.microsoft.com/office/drawing/2014/main" id="{DEB1339E-C627-435A-806A-1E3647676E73}"/>
              </a:ext>
            </a:extLst>
          </p:cNvPr>
          <p:cNvSpPr>
            <a:spLocks noGrp="1"/>
          </p:cNvSpPr>
          <p:nvPr>
            <p:ph type="dt" sz="half" idx="10"/>
          </p:nvPr>
        </p:nvSpPr>
        <p:spPr/>
        <p:txBody>
          <a:bodyPr/>
          <a:lstStyle/>
          <a:p>
            <a:fld id="{FE40326A-7FCB-4A32-8538-2C5E6BF314CF}" type="datetime1">
              <a:rPr lang="zh-CN" altLang="en-US" smtClean="0"/>
              <a:t>2019/7/18</a:t>
            </a:fld>
            <a:endParaRPr lang="zh-CN" altLang="en-US"/>
          </a:p>
        </p:txBody>
      </p:sp>
      <p:sp>
        <p:nvSpPr>
          <p:cNvPr id="5" name="页脚占位符 4">
            <a:extLst>
              <a:ext uri="{FF2B5EF4-FFF2-40B4-BE49-F238E27FC236}">
                <a16:creationId xmlns:a16="http://schemas.microsoft.com/office/drawing/2014/main" id="{3B6829DD-7E11-43DC-9231-E24B8C375BDD}"/>
              </a:ext>
            </a:extLst>
          </p:cNvPr>
          <p:cNvSpPr>
            <a:spLocks noGrp="1"/>
          </p:cNvSpPr>
          <p:nvPr>
            <p:ph type="ftr" sz="quarter" idx="11"/>
          </p:nvPr>
        </p:nvSpPr>
        <p:spPr/>
        <p:txBody>
          <a:bodyPr/>
          <a:lstStyle/>
          <a:p>
            <a:r>
              <a:rPr lang="de-DE" altLang="zh-CN"/>
              <a:t>Scintillation Sciences, South Africa, 2019.7.15-19</a:t>
            </a:r>
            <a:endParaRPr lang="zh-CN" altLang="en-US"/>
          </a:p>
        </p:txBody>
      </p:sp>
    </p:spTree>
    <p:extLst>
      <p:ext uri="{BB962C8B-B14F-4D97-AF65-F5344CB8AC3E}">
        <p14:creationId xmlns:p14="http://schemas.microsoft.com/office/powerpoint/2010/main" val="3822611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467467F6-8E7E-48BF-BF3C-7628C3DD1D56}"/>
              </a:ext>
            </a:extLst>
          </p:cNvPr>
          <p:cNvSpPr>
            <a:spLocks noGrp="1"/>
          </p:cNvSpPr>
          <p:nvPr>
            <p:ph type="dt" sz="half" idx="10"/>
          </p:nvPr>
        </p:nvSpPr>
        <p:spPr/>
        <p:txBody>
          <a:bodyPr/>
          <a:lstStyle/>
          <a:p>
            <a:fld id="{94A0EC03-3DCC-47C7-A762-B8BD718B4054}" type="datetime1">
              <a:rPr lang="zh-CN" altLang="en-US" smtClean="0"/>
              <a:t>2019/7/18</a:t>
            </a:fld>
            <a:endParaRPr lang="zh-CN" altLang="en-US"/>
          </a:p>
        </p:txBody>
      </p:sp>
      <p:sp>
        <p:nvSpPr>
          <p:cNvPr id="5" name="页脚占位符 4">
            <a:extLst>
              <a:ext uri="{FF2B5EF4-FFF2-40B4-BE49-F238E27FC236}">
                <a16:creationId xmlns:a16="http://schemas.microsoft.com/office/drawing/2014/main" id="{4FD00A7F-C3F6-4CE6-BC9E-CCC1FC6FCE10}"/>
              </a:ext>
            </a:extLst>
          </p:cNvPr>
          <p:cNvSpPr>
            <a:spLocks noGrp="1"/>
          </p:cNvSpPr>
          <p:nvPr>
            <p:ph type="ftr" sz="quarter" idx="11"/>
          </p:nvPr>
        </p:nvSpPr>
        <p:spPr/>
        <p:txBody>
          <a:bodyPr/>
          <a:lstStyle/>
          <a:p>
            <a:r>
              <a:rPr lang="de-DE" altLang="zh-CN"/>
              <a:t>Scintillation Sciences, South Africa, 2019.7.15-19</a:t>
            </a:r>
            <a:endParaRPr lang="zh-CN" altLang="en-US"/>
          </a:p>
        </p:txBody>
      </p:sp>
      <p:sp>
        <p:nvSpPr>
          <p:cNvPr id="6" name="TextBox 3">
            <a:extLst>
              <a:ext uri="{FF2B5EF4-FFF2-40B4-BE49-F238E27FC236}">
                <a16:creationId xmlns:a16="http://schemas.microsoft.com/office/drawing/2014/main" id="{D5CE8568-2E7C-4A2B-ADA7-69F2F4665E05}"/>
              </a:ext>
            </a:extLst>
          </p:cNvPr>
          <p:cNvSpPr txBox="1">
            <a:spLocks noChangeArrowheads="1"/>
          </p:cNvSpPr>
          <p:nvPr/>
        </p:nvSpPr>
        <p:spPr bwMode="auto">
          <a:xfrm>
            <a:off x="6400800" y="1423988"/>
            <a:ext cx="1981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r>
              <a:rPr lang="en-US" altLang="zh-CN" b="1" dirty="0"/>
              <a:t>H plane</a:t>
            </a:r>
            <a:endParaRPr lang="zh-CN" altLang="en-US" b="1" dirty="0"/>
          </a:p>
        </p:txBody>
      </p:sp>
      <p:sp>
        <p:nvSpPr>
          <p:cNvPr id="7" name="TextBox 4">
            <a:extLst>
              <a:ext uri="{FF2B5EF4-FFF2-40B4-BE49-F238E27FC236}">
                <a16:creationId xmlns:a16="http://schemas.microsoft.com/office/drawing/2014/main" id="{0166FE4C-E9E9-4304-B212-87AD64CEC7B6}"/>
              </a:ext>
            </a:extLst>
          </p:cNvPr>
          <p:cNvSpPr txBox="1">
            <a:spLocks noChangeArrowheads="1"/>
          </p:cNvSpPr>
          <p:nvPr/>
        </p:nvSpPr>
        <p:spPr bwMode="auto">
          <a:xfrm>
            <a:off x="2070894" y="1423987"/>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r>
              <a:rPr lang="en-US" altLang="zh-CN" b="1" dirty="0"/>
              <a:t>E plane</a:t>
            </a:r>
            <a:endParaRPr lang="zh-CN" altLang="en-US" b="1" dirty="0"/>
          </a:p>
        </p:txBody>
      </p:sp>
      <p:pic>
        <p:nvPicPr>
          <p:cNvPr id="8" name="图片 54">
            <a:extLst>
              <a:ext uri="{FF2B5EF4-FFF2-40B4-BE49-F238E27FC236}">
                <a16:creationId xmlns:a16="http://schemas.microsoft.com/office/drawing/2014/main" id="{923323F2-8A33-45E6-A5CD-B3AFC3EEEA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255" r="27531" b="1097"/>
          <a:stretch>
            <a:fillRect/>
          </a:stretch>
        </p:blipFill>
        <p:spPr bwMode="auto">
          <a:xfrm>
            <a:off x="452438" y="1905000"/>
            <a:ext cx="4151312" cy="398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图片 83">
            <a:extLst>
              <a:ext uri="{FF2B5EF4-FFF2-40B4-BE49-F238E27FC236}">
                <a16:creationId xmlns:a16="http://schemas.microsoft.com/office/drawing/2014/main" id="{EBAD7FDA-1DEF-44D3-8C3B-9B85A076AB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579" r="26762" b="2524"/>
          <a:stretch>
            <a:fillRect/>
          </a:stretch>
        </p:blipFill>
        <p:spPr bwMode="auto">
          <a:xfrm>
            <a:off x="4724400" y="1938339"/>
            <a:ext cx="4285366"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8600702F-2A94-4898-88EE-D4C5489C315D}"/>
              </a:ext>
            </a:extLst>
          </p:cNvPr>
          <p:cNvSpPr txBox="1">
            <a:spLocks noChangeArrowheads="1"/>
          </p:cNvSpPr>
          <p:nvPr/>
        </p:nvSpPr>
        <p:spPr bwMode="auto">
          <a:xfrm>
            <a:off x="4193381" y="5998154"/>
            <a:ext cx="3352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r>
              <a:rPr lang="en-US" altLang="zh-CN" b="1" dirty="0"/>
              <a:t>(f=327MHz)</a:t>
            </a:r>
            <a:endParaRPr lang="zh-CN" altLang="en-US" b="1" dirty="0"/>
          </a:p>
        </p:txBody>
      </p:sp>
      <p:sp>
        <p:nvSpPr>
          <p:cNvPr id="11" name="TextBox 1">
            <a:extLst>
              <a:ext uri="{FF2B5EF4-FFF2-40B4-BE49-F238E27FC236}">
                <a16:creationId xmlns:a16="http://schemas.microsoft.com/office/drawing/2014/main" id="{A5A18314-3134-41B1-9F75-DA5E43C257E5}"/>
              </a:ext>
            </a:extLst>
          </p:cNvPr>
          <p:cNvSpPr txBox="1"/>
          <p:nvPr/>
        </p:nvSpPr>
        <p:spPr>
          <a:xfrm>
            <a:off x="152400" y="304800"/>
            <a:ext cx="8081963" cy="830263"/>
          </a:xfrm>
          <a:prstGeom prst="rect">
            <a:avLst/>
          </a:prstGeom>
          <a:noFill/>
        </p:spPr>
        <p:txBody>
          <a:bodyPr>
            <a:spAutoFit/>
          </a:bodyPr>
          <a:lstStyle/>
          <a:p>
            <a:pPr>
              <a:defRPr/>
            </a:pPr>
            <a:r>
              <a:rPr lang="en-US" altLang="zh-CN" sz="2800" b="1" dirty="0">
                <a:solidFill>
                  <a:schemeClr val="tx2">
                    <a:lumMod val="60000"/>
                    <a:lumOff val="40000"/>
                  </a:schemeClr>
                </a:solidFill>
                <a:latin typeface="Arial" charset="0"/>
              </a:rPr>
              <a:t>The radiation patterns in different parameters</a:t>
            </a:r>
          </a:p>
          <a:p>
            <a:pPr algn="ctr">
              <a:defRPr/>
            </a:pPr>
            <a:r>
              <a:rPr lang="en-US" altLang="zh-CN" sz="2000" b="1" dirty="0">
                <a:solidFill>
                  <a:schemeClr val="tx2"/>
                </a:solidFill>
                <a:latin typeface="Arial" charset="0"/>
              </a:rPr>
              <a:t>(</a:t>
            </a:r>
            <a:r>
              <a:rPr lang="en-US" altLang="zh-CN" sz="2000" b="1" dirty="0">
                <a:latin typeface="Arial" charset="0"/>
              </a:rPr>
              <a:t>different colors show different parameters)</a:t>
            </a:r>
          </a:p>
        </p:txBody>
      </p:sp>
    </p:spTree>
    <p:extLst>
      <p:ext uri="{BB962C8B-B14F-4D97-AF65-F5344CB8AC3E}">
        <p14:creationId xmlns:p14="http://schemas.microsoft.com/office/powerpoint/2010/main" val="2587761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92">
            <a:extLst>
              <a:ext uri="{FF2B5EF4-FFF2-40B4-BE49-F238E27FC236}">
                <a16:creationId xmlns:a16="http://schemas.microsoft.com/office/drawing/2014/main" id="{EABC5611-08B8-401B-826C-303B13B0E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165" r="27800"/>
          <a:stretch>
            <a:fillRect/>
          </a:stretch>
        </p:blipFill>
        <p:spPr bwMode="auto">
          <a:xfrm>
            <a:off x="603250" y="2057400"/>
            <a:ext cx="3892550" cy="3871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5" name="图片 90">
            <a:extLst>
              <a:ext uri="{FF2B5EF4-FFF2-40B4-BE49-F238E27FC236}">
                <a16:creationId xmlns:a16="http://schemas.microsoft.com/office/drawing/2014/main" id="{F985A995-29E1-40CE-A2F3-278AACADE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514" r="27058"/>
          <a:stretch>
            <a:fillRect/>
          </a:stretch>
        </p:blipFill>
        <p:spPr bwMode="auto">
          <a:xfrm>
            <a:off x="4800600" y="2241550"/>
            <a:ext cx="3886200" cy="3687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a:extLst>
              <a:ext uri="{FF2B5EF4-FFF2-40B4-BE49-F238E27FC236}">
                <a16:creationId xmlns:a16="http://schemas.microsoft.com/office/drawing/2014/main" id="{CE40884B-A224-4844-B048-EFA93CABB4F6}"/>
              </a:ext>
            </a:extLst>
          </p:cNvPr>
          <p:cNvSpPr txBox="1"/>
          <p:nvPr/>
        </p:nvSpPr>
        <p:spPr>
          <a:xfrm>
            <a:off x="228600" y="457200"/>
            <a:ext cx="8077200" cy="892175"/>
          </a:xfrm>
          <a:prstGeom prst="rect">
            <a:avLst/>
          </a:prstGeom>
          <a:noFill/>
        </p:spPr>
        <p:txBody>
          <a:bodyPr>
            <a:spAutoFit/>
          </a:bodyPr>
          <a:lstStyle/>
          <a:p>
            <a:pPr>
              <a:defRPr/>
            </a:pPr>
            <a:r>
              <a:rPr lang="en-US" altLang="zh-CN" sz="2800" b="1" dirty="0">
                <a:solidFill>
                  <a:schemeClr val="tx2">
                    <a:lumMod val="60000"/>
                    <a:lumOff val="40000"/>
                  </a:schemeClr>
                </a:solidFill>
                <a:latin typeface="Arial" charset="0"/>
              </a:rPr>
              <a:t>The radiation patterns of different parameters</a:t>
            </a:r>
          </a:p>
          <a:p>
            <a:pPr algn="ctr">
              <a:defRPr/>
            </a:pPr>
            <a:r>
              <a:rPr lang="en-US" altLang="zh-CN" sz="2400" b="1" dirty="0">
                <a:solidFill>
                  <a:schemeClr val="tx2"/>
                </a:solidFill>
                <a:latin typeface="Arial" charset="0"/>
              </a:rPr>
              <a:t>(</a:t>
            </a:r>
            <a:r>
              <a:rPr lang="en-US" altLang="zh-CN" sz="2400" b="1" dirty="0">
                <a:latin typeface="Arial" charset="0"/>
              </a:rPr>
              <a:t>different colors show different parameters)</a:t>
            </a:r>
          </a:p>
        </p:txBody>
      </p:sp>
      <p:sp>
        <p:nvSpPr>
          <p:cNvPr id="13317" name="TextBox 3">
            <a:extLst>
              <a:ext uri="{FF2B5EF4-FFF2-40B4-BE49-F238E27FC236}">
                <a16:creationId xmlns:a16="http://schemas.microsoft.com/office/drawing/2014/main" id="{24DAFD92-F49A-44AA-9D1E-D9E0B782C9A2}"/>
              </a:ext>
            </a:extLst>
          </p:cNvPr>
          <p:cNvSpPr txBox="1">
            <a:spLocks noChangeArrowheads="1"/>
          </p:cNvSpPr>
          <p:nvPr/>
        </p:nvSpPr>
        <p:spPr bwMode="auto">
          <a:xfrm>
            <a:off x="4222750" y="6069013"/>
            <a:ext cx="3352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r>
              <a:rPr lang="en-US" altLang="zh-CN"/>
              <a:t>(f=654MHz)</a:t>
            </a:r>
            <a:endParaRPr lang="zh-CN" altLang="en-US"/>
          </a:p>
        </p:txBody>
      </p:sp>
      <p:sp>
        <p:nvSpPr>
          <p:cNvPr id="13318" name="TextBox 4">
            <a:extLst>
              <a:ext uri="{FF2B5EF4-FFF2-40B4-BE49-F238E27FC236}">
                <a16:creationId xmlns:a16="http://schemas.microsoft.com/office/drawing/2014/main" id="{9674AB0D-1FC1-45E9-BB9C-16100B9B184F}"/>
              </a:ext>
            </a:extLst>
          </p:cNvPr>
          <p:cNvSpPr txBox="1">
            <a:spLocks noChangeArrowheads="1"/>
          </p:cNvSpPr>
          <p:nvPr/>
        </p:nvSpPr>
        <p:spPr bwMode="auto">
          <a:xfrm>
            <a:off x="2057400" y="145891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r>
              <a:rPr lang="en-US" altLang="zh-CN"/>
              <a:t>E plane</a:t>
            </a:r>
            <a:endParaRPr lang="zh-CN" altLang="en-US"/>
          </a:p>
        </p:txBody>
      </p:sp>
      <p:sp>
        <p:nvSpPr>
          <p:cNvPr id="13319" name="TextBox 3">
            <a:extLst>
              <a:ext uri="{FF2B5EF4-FFF2-40B4-BE49-F238E27FC236}">
                <a16:creationId xmlns:a16="http://schemas.microsoft.com/office/drawing/2014/main" id="{D7993496-26DE-40F2-BD57-5E528AD0F0FD}"/>
              </a:ext>
            </a:extLst>
          </p:cNvPr>
          <p:cNvSpPr txBox="1">
            <a:spLocks noChangeArrowheads="1"/>
          </p:cNvSpPr>
          <p:nvPr/>
        </p:nvSpPr>
        <p:spPr bwMode="auto">
          <a:xfrm>
            <a:off x="6248400" y="1493838"/>
            <a:ext cx="1981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r>
              <a:rPr lang="en-US" altLang="zh-CN"/>
              <a:t>H plane</a:t>
            </a:r>
            <a:endParaRPr lang="zh-CN" altLang="en-US"/>
          </a:p>
        </p:txBody>
      </p:sp>
    </p:spTree>
  </p:cSld>
  <p:clrMapOvr>
    <a:masterClrMapping/>
  </p:clrMapOvr>
  <p:transition spd="slow" advTm="12704"/>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F036BC-9B64-49EF-B477-D213143B299B}"/>
              </a:ext>
            </a:extLst>
          </p:cNvPr>
          <p:cNvSpPr>
            <a:spLocks noGrp="1"/>
          </p:cNvSpPr>
          <p:nvPr>
            <p:ph type="title"/>
          </p:nvPr>
        </p:nvSpPr>
        <p:spPr/>
        <p:txBody>
          <a:bodyPr/>
          <a:lstStyle/>
          <a:p>
            <a:r>
              <a:rPr lang="en-US" altLang="zh-CN" dirty="0"/>
              <a:t>New type of Dipole</a:t>
            </a:r>
            <a:endParaRPr lang="zh-CN" altLang="en-US" dirty="0"/>
          </a:p>
        </p:txBody>
      </p:sp>
      <p:pic>
        <p:nvPicPr>
          <p:cNvPr id="6146" name="图片 1">
            <a:extLst>
              <a:ext uri="{FF2B5EF4-FFF2-40B4-BE49-F238E27FC236}">
                <a16:creationId xmlns:a16="http://schemas.microsoft.com/office/drawing/2014/main" id="{5D53AF31-47B2-487B-8C48-4A5ACF2A87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501" t="16168" r="14043" b="15327"/>
          <a:stretch>
            <a:fillRect/>
          </a:stretch>
        </p:blipFill>
        <p:spPr bwMode="auto">
          <a:xfrm>
            <a:off x="827584" y="1700808"/>
            <a:ext cx="3580714"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a:extLst>
              <a:ext uri="{FF2B5EF4-FFF2-40B4-BE49-F238E27FC236}">
                <a16:creationId xmlns:a16="http://schemas.microsoft.com/office/drawing/2014/main" id="{29E167B1-C548-4C9D-BC12-1C17990D92CC}"/>
              </a:ext>
            </a:extLst>
          </p:cNvPr>
          <p:cNvPicPr>
            <a:picLocks noChangeAspect="1"/>
          </p:cNvPicPr>
          <p:nvPr/>
        </p:nvPicPr>
        <p:blipFill>
          <a:blip r:embed="rId5"/>
          <a:stretch>
            <a:fillRect/>
          </a:stretch>
        </p:blipFill>
        <p:spPr>
          <a:xfrm>
            <a:off x="3131840" y="4149079"/>
            <a:ext cx="4014386" cy="2304257"/>
          </a:xfrm>
          <a:prstGeom prst="rect">
            <a:avLst/>
          </a:prstGeom>
        </p:spPr>
      </p:pic>
      <p:graphicFrame>
        <p:nvGraphicFramePr>
          <p:cNvPr id="6" name="对象 5">
            <a:extLst>
              <a:ext uri="{FF2B5EF4-FFF2-40B4-BE49-F238E27FC236}">
                <a16:creationId xmlns:a16="http://schemas.microsoft.com/office/drawing/2014/main" id="{D14DAB7A-9589-4D0D-A5AF-EDDC69DDD771}"/>
              </a:ext>
            </a:extLst>
          </p:cNvPr>
          <p:cNvGraphicFramePr>
            <a:graphicFrameLocks noChangeAspect="1"/>
          </p:cNvGraphicFramePr>
          <p:nvPr>
            <p:extLst>
              <p:ext uri="{D42A27DB-BD31-4B8C-83A1-F6EECF244321}">
                <p14:modId xmlns:p14="http://schemas.microsoft.com/office/powerpoint/2010/main" val="2213337771"/>
              </p:ext>
            </p:extLst>
          </p:nvPr>
        </p:nvGraphicFramePr>
        <p:xfrm>
          <a:off x="5004048" y="1734653"/>
          <a:ext cx="4011939" cy="2551729"/>
        </p:xfrm>
        <a:graphic>
          <a:graphicData uri="http://schemas.openxmlformats.org/presentationml/2006/ole">
            <mc:AlternateContent xmlns:mc="http://schemas.openxmlformats.org/markup-compatibility/2006">
              <mc:Choice xmlns:v="urn:schemas-microsoft-com:vml" Requires="v">
                <p:oleObj spid="_x0000_s6273" r:id="rId6" imgW="6634534" imgH="4220204" progId="Visio.Drawing.11">
                  <p:embed/>
                </p:oleObj>
              </mc:Choice>
              <mc:Fallback>
                <p:oleObj r:id="rId6" imgW="6634534" imgH="4220204" progId="Visio.Drawing.11">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4048" y="1734653"/>
                        <a:ext cx="4011939" cy="2551729"/>
                      </a:xfrm>
                      <a:prstGeom prst="rect">
                        <a:avLst/>
                      </a:prstGeom>
                      <a:noFill/>
                    </p:spPr>
                  </p:pic>
                </p:oleObj>
              </mc:Fallback>
            </mc:AlternateContent>
          </a:graphicData>
        </a:graphic>
      </p:graphicFrame>
      <p:sp>
        <p:nvSpPr>
          <p:cNvPr id="7" name="日期占位符 6">
            <a:extLst>
              <a:ext uri="{FF2B5EF4-FFF2-40B4-BE49-F238E27FC236}">
                <a16:creationId xmlns:a16="http://schemas.microsoft.com/office/drawing/2014/main" id="{3EDE8628-74C9-47B2-A35F-E1DE6DCE159E}"/>
              </a:ext>
            </a:extLst>
          </p:cNvPr>
          <p:cNvSpPr>
            <a:spLocks noGrp="1"/>
          </p:cNvSpPr>
          <p:nvPr>
            <p:ph type="dt" sz="half" idx="10"/>
          </p:nvPr>
        </p:nvSpPr>
        <p:spPr/>
        <p:txBody>
          <a:bodyPr/>
          <a:lstStyle/>
          <a:p>
            <a:fld id="{7423FF06-304F-4392-9171-015A6C340096}" type="datetime1">
              <a:rPr lang="zh-CN" altLang="en-US" smtClean="0"/>
              <a:t>2019/7/18</a:t>
            </a:fld>
            <a:endParaRPr lang="zh-CN" altLang="en-US"/>
          </a:p>
        </p:txBody>
      </p:sp>
      <p:sp>
        <p:nvSpPr>
          <p:cNvPr id="3" name="页脚占位符 2">
            <a:extLst>
              <a:ext uri="{FF2B5EF4-FFF2-40B4-BE49-F238E27FC236}">
                <a16:creationId xmlns:a16="http://schemas.microsoft.com/office/drawing/2014/main" id="{94D46F2D-C1A0-4438-9974-EC0D8689E2A7}"/>
              </a:ext>
            </a:extLst>
          </p:cNvPr>
          <p:cNvSpPr>
            <a:spLocks noGrp="1"/>
          </p:cNvSpPr>
          <p:nvPr>
            <p:ph type="ftr" sz="quarter" idx="11"/>
          </p:nvPr>
        </p:nvSpPr>
        <p:spPr/>
        <p:txBody>
          <a:bodyPr/>
          <a:lstStyle/>
          <a:p>
            <a:r>
              <a:rPr lang="de-DE" altLang="zh-CN"/>
              <a:t>Scintillation Sciences, South Africa, 2019.7.15-19</a:t>
            </a:r>
            <a:endParaRPr lang="zh-CN" altLang="en-US"/>
          </a:p>
        </p:txBody>
      </p:sp>
      <p:sp>
        <p:nvSpPr>
          <p:cNvPr id="5" name="矩形 4">
            <a:extLst>
              <a:ext uri="{FF2B5EF4-FFF2-40B4-BE49-F238E27FC236}">
                <a16:creationId xmlns:a16="http://schemas.microsoft.com/office/drawing/2014/main" id="{30375422-38B2-4B97-A9E3-99706F3A7E95}"/>
              </a:ext>
            </a:extLst>
          </p:cNvPr>
          <p:cNvSpPr/>
          <p:nvPr/>
        </p:nvSpPr>
        <p:spPr>
          <a:xfrm>
            <a:off x="1524000" y="1706713"/>
            <a:ext cx="1460721" cy="369332"/>
          </a:xfrm>
          <a:prstGeom prst="rect">
            <a:avLst/>
          </a:prstGeom>
        </p:spPr>
        <p:txBody>
          <a:bodyPr wrap="none">
            <a:spAutoFit/>
          </a:bodyPr>
          <a:lstStyle/>
          <a:p>
            <a:r>
              <a:rPr lang="en-US" altLang="zh-CN" dirty="0"/>
              <a:t>Folded dipole</a:t>
            </a:r>
            <a:endParaRPr lang="zh-CN" altLang="en-US" dirty="0"/>
          </a:p>
        </p:txBody>
      </p:sp>
      <p:sp>
        <p:nvSpPr>
          <p:cNvPr id="8" name="矩形 7">
            <a:extLst>
              <a:ext uri="{FF2B5EF4-FFF2-40B4-BE49-F238E27FC236}">
                <a16:creationId xmlns:a16="http://schemas.microsoft.com/office/drawing/2014/main" id="{AE33A5BA-731E-426C-88CB-04537C9BE697}"/>
              </a:ext>
            </a:extLst>
          </p:cNvPr>
          <p:cNvSpPr/>
          <p:nvPr/>
        </p:nvSpPr>
        <p:spPr>
          <a:xfrm>
            <a:off x="6204187" y="3917050"/>
            <a:ext cx="1611660" cy="369332"/>
          </a:xfrm>
          <a:prstGeom prst="rect">
            <a:avLst/>
          </a:prstGeom>
        </p:spPr>
        <p:txBody>
          <a:bodyPr wrap="none">
            <a:spAutoFit/>
          </a:bodyPr>
          <a:lstStyle/>
          <a:p>
            <a:r>
              <a:rPr lang="en-US" altLang="zh-CN" dirty="0"/>
              <a:t>resonant cavity</a:t>
            </a:r>
            <a:endParaRPr lang="zh-CN" altLang="en-US" dirty="0"/>
          </a:p>
        </p:txBody>
      </p:sp>
    </p:spTree>
    <p:extLst>
      <p:ext uri="{BB962C8B-B14F-4D97-AF65-F5344CB8AC3E}">
        <p14:creationId xmlns:p14="http://schemas.microsoft.com/office/powerpoint/2010/main" val="2042861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D5A5B2-2C46-4E7F-BE20-F0CB7327D19B}"/>
              </a:ext>
            </a:extLst>
          </p:cNvPr>
          <p:cNvSpPr>
            <a:spLocks noGrp="1"/>
          </p:cNvSpPr>
          <p:nvPr>
            <p:ph type="title"/>
          </p:nvPr>
        </p:nvSpPr>
        <p:spPr/>
        <p:txBody>
          <a:bodyPr/>
          <a:lstStyle/>
          <a:p>
            <a:r>
              <a:rPr lang="en-US" altLang="zh-CN" dirty="0"/>
              <a:t>Simulation</a:t>
            </a:r>
            <a:endParaRPr lang="zh-CN" altLang="en-US" dirty="0"/>
          </a:p>
        </p:txBody>
      </p:sp>
      <p:pic>
        <p:nvPicPr>
          <p:cNvPr id="7170" name="Picture 2" descr="0">
            <a:extLst>
              <a:ext uri="{FF2B5EF4-FFF2-40B4-BE49-F238E27FC236}">
                <a16:creationId xmlns:a16="http://schemas.microsoft.com/office/drawing/2014/main" id="{21564877-A757-49C0-98E0-B13D924CA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72" y="1268760"/>
            <a:ext cx="3923928" cy="245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0">
            <a:extLst>
              <a:ext uri="{FF2B5EF4-FFF2-40B4-BE49-F238E27FC236}">
                <a16:creationId xmlns:a16="http://schemas.microsoft.com/office/drawing/2014/main" id="{65A8CBD5-745F-4E3C-9CBB-D01F5AC078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528" y="1268760"/>
            <a:ext cx="3923928" cy="245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水平极化-0">
            <a:extLst>
              <a:ext uri="{FF2B5EF4-FFF2-40B4-BE49-F238E27FC236}">
                <a16:creationId xmlns:a16="http://schemas.microsoft.com/office/drawing/2014/main" id="{EBE2FDC0-3E16-4BAD-A125-9365D40D6D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5382"/>
          <a:stretch/>
        </p:blipFill>
        <p:spPr bwMode="auto">
          <a:xfrm>
            <a:off x="539552" y="3868195"/>
            <a:ext cx="3744416" cy="265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水平极化-0">
            <a:extLst>
              <a:ext uri="{FF2B5EF4-FFF2-40B4-BE49-F238E27FC236}">
                <a16:creationId xmlns:a16="http://schemas.microsoft.com/office/drawing/2014/main" id="{9330C9F0-0AE2-4569-B41F-F2E4415177F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5141"/>
          <a:stretch/>
        </p:blipFill>
        <p:spPr bwMode="auto">
          <a:xfrm>
            <a:off x="4644008" y="3868195"/>
            <a:ext cx="3816424" cy="271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期占位符 3">
            <a:extLst>
              <a:ext uri="{FF2B5EF4-FFF2-40B4-BE49-F238E27FC236}">
                <a16:creationId xmlns:a16="http://schemas.microsoft.com/office/drawing/2014/main" id="{5243FD30-453C-4BAE-A74D-5DD0236DF4B8}"/>
              </a:ext>
            </a:extLst>
          </p:cNvPr>
          <p:cNvSpPr>
            <a:spLocks noGrp="1"/>
          </p:cNvSpPr>
          <p:nvPr>
            <p:ph type="dt" sz="half" idx="10"/>
          </p:nvPr>
        </p:nvSpPr>
        <p:spPr/>
        <p:txBody>
          <a:bodyPr/>
          <a:lstStyle/>
          <a:p>
            <a:fld id="{BD2F07EB-5407-4460-9FA0-CA0C3B08C495}" type="datetime1">
              <a:rPr lang="zh-CN" altLang="en-US" smtClean="0"/>
              <a:t>2019/7/18</a:t>
            </a:fld>
            <a:endParaRPr lang="zh-CN" altLang="en-US"/>
          </a:p>
        </p:txBody>
      </p:sp>
      <p:sp>
        <p:nvSpPr>
          <p:cNvPr id="5" name="页脚占位符 4">
            <a:extLst>
              <a:ext uri="{FF2B5EF4-FFF2-40B4-BE49-F238E27FC236}">
                <a16:creationId xmlns:a16="http://schemas.microsoft.com/office/drawing/2014/main" id="{FE140169-BD51-4552-A65E-4BF9766631D5}"/>
              </a:ext>
            </a:extLst>
          </p:cNvPr>
          <p:cNvSpPr>
            <a:spLocks noGrp="1"/>
          </p:cNvSpPr>
          <p:nvPr>
            <p:ph type="ftr" sz="quarter" idx="11"/>
          </p:nvPr>
        </p:nvSpPr>
        <p:spPr/>
        <p:txBody>
          <a:bodyPr/>
          <a:lstStyle/>
          <a:p>
            <a:r>
              <a:rPr lang="de-DE" altLang="zh-CN"/>
              <a:t>Scintillation Sciences, South Africa, 2019.7.15-19</a:t>
            </a:r>
            <a:endParaRPr lang="zh-CN" altLang="en-US"/>
          </a:p>
        </p:txBody>
      </p:sp>
    </p:spTree>
    <p:extLst>
      <p:ext uri="{BB962C8B-B14F-4D97-AF65-F5344CB8AC3E}">
        <p14:creationId xmlns:p14="http://schemas.microsoft.com/office/powerpoint/2010/main" val="893146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Dish in sub-station</a:t>
            </a:r>
            <a:endParaRPr lang="zh-CN" altLang="en-US" dirty="0"/>
          </a:p>
        </p:txBody>
      </p:sp>
      <p:pic>
        <p:nvPicPr>
          <p:cNvPr id="5" name="图片 4"/>
          <p:cNvPicPr/>
          <p:nvPr/>
        </p:nvPicPr>
        <p:blipFill>
          <a:blip r:embed="rId3"/>
          <a:srcRect/>
          <a:stretch>
            <a:fillRect/>
          </a:stretch>
        </p:blipFill>
        <p:spPr bwMode="auto">
          <a:xfrm>
            <a:off x="364222" y="1412776"/>
            <a:ext cx="5215890" cy="3050540"/>
          </a:xfrm>
          <a:prstGeom prst="rect">
            <a:avLst/>
          </a:prstGeom>
          <a:noFill/>
          <a:ln w="9525">
            <a:noFill/>
            <a:miter lim="800000"/>
            <a:headEnd/>
            <a:tailEnd/>
          </a:ln>
        </p:spPr>
      </p:pic>
      <p:pic>
        <p:nvPicPr>
          <p:cNvPr id="6" name="图片 5"/>
          <p:cNvPicPr/>
          <p:nvPr/>
        </p:nvPicPr>
        <p:blipFill>
          <a:blip r:embed="rId4"/>
          <a:srcRect/>
          <a:stretch>
            <a:fillRect/>
          </a:stretch>
        </p:blipFill>
        <p:spPr bwMode="auto">
          <a:xfrm>
            <a:off x="539552" y="4365104"/>
            <a:ext cx="5142865" cy="2033905"/>
          </a:xfrm>
          <a:prstGeom prst="rect">
            <a:avLst/>
          </a:prstGeom>
          <a:noFill/>
          <a:ln w="9525">
            <a:noFill/>
            <a:miter lim="800000"/>
            <a:headEnd/>
            <a:tailEnd/>
          </a:ln>
        </p:spPr>
      </p:pic>
      <p:sp>
        <p:nvSpPr>
          <p:cNvPr id="8" name="TextBox 7"/>
          <p:cNvSpPr txBox="1"/>
          <p:nvPr/>
        </p:nvSpPr>
        <p:spPr>
          <a:xfrm>
            <a:off x="5701325" y="1433662"/>
            <a:ext cx="3456384" cy="984885"/>
          </a:xfrm>
          <a:prstGeom prst="rect">
            <a:avLst/>
          </a:prstGeom>
          <a:noFill/>
        </p:spPr>
        <p:txBody>
          <a:bodyPr wrap="square" rtlCol="0">
            <a:spAutoFit/>
          </a:bodyPr>
          <a:lstStyle/>
          <a:p>
            <a:r>
              <a:rPr lang="en-US" altLang="zh-CN" sz="2000" dirty="0"/>
              <a:t>Frequency: 327, 654, 1420MHz</a:t>
            </a:r>
          </a:p>
          <a:p>
            <a:r>
              <a:rPr lang="en-US" altLang="zh-CN" sz="2000" dirty="0"/>
              <a:t>Proven techniques</a:t>
            </a:r>
          </a:p>
          <a:p>
            <a:endParaRPr lang="zh-CN" altLang="en-US" dirty="0"/>
          </a:p>
        </p:txBody>
      </p:sp>
      <p:sp>
        <p:nvSpPr>
          <p:cNvPr id="3" name="日期占位符 2">
            <a:extLst>
              <a:ext uri="{FF2B5EF4-FFF2-40B4-BE49-F238E27FC236}">
                <a16:creationId xmlns:a16="http://schemas.microsoft.com/office/drawing/2014/main" id="{9A0C87CB-49EB-49EC-916B-A425A80FDDCB}"/>
              </a:ext>
            </a:extLst>
          </p:cNvPr>
          <p:cNvSpPr>
            <a:spLocks noGrp="1"/>
          </p:cNvSpPr>
          <p:nvPr>
            <p:ph type="dt" sz="half" idx="10"/>
          </p:nvPr>
        </p:nvSpPr>
        <p:spPr/>
        <p:txBody>
          <a:bodyPr/>
          <a:lstStyle/>
          <a:p>
            <a:fld id="{87A62D84-FCBA-4695-83B4-06B20A734C28}" type="datetime1">
              <a:rPr lang="zh-CN" altLang="en-US" smtClean="0"/>
              <a:t>2019/7/18</a:t>
            </a:fld>
            <a:endParaRPr lang="zh-CN" altLang="en-US"/>
          </a:p>
        </p:txBody>
      </p:sp>
      <p:sp>
        <p:nvSpPr>
          <p:cNvPr id="4" name="页脚占位符 3">
            <a:extLst>
              <a:ext uri="{FF2B5EF4-FFF2-40B4-BE49-F238E27FC236}">
                <a16:creationId xmlns:a16="http://schemas.microsoft.com/office/drawing/2014/main" id="{06847BCB-1B5A-4601-8241-F0246A847DAC}"/>
              </a:ext>
            </a:extLst>
          </p:cNvPr>
          <p:cNvSpPr>
            <a:spLocks noGrp="1"/>
          </p:cNvSpPr>
          <p:nvPr>
            <p:ph type="ftr" sz="quarter" idx="11"/>
          </p:nvPr>
        </p:nvSpPr>
        <p:spPr/>
        <p:txBody>
          <a:bodyPr/>
          <a:lstStyle/>
          <a:p>
            <a:r>
              <a:rPr lang="de-DE" altLang="zh-CN"/>
              <a:t>Scintillation Sciences, South Africa, 2019.7.15-19</a:t>
            </a:r>
            <a:endParaRPr lang="zh-CN" altLang="en-US"/>
          </a:p>
        </p:txBody>
      </p:sp>
      <p:pic>
        <p:nvPicPr>
          <p:cNvPr id="13" name="图片 12" descr="12mTHA">
            <a:extLst>
              <a:ext uri="{FF2B5EF4-FFF2-40B4-BE49-F238E27FC236}">
                <a16:creationId xmlns:a16="http://schemas.microsoft.com/office/drawing/2014/main" id="{FF3E23BE-6262-40B3-91EA-92DD290E44CA}"/>
              </a:ext>
            </a:extLst>
          </p:cNvPr>
          <p:cNvPicPr/>
          <p:nvPr/>
        </p:nvPicPr>
        <p:blipFill>
          <a:blip r:embed="rId5" cstate="print"/>
          <a:srcRect/>
          <a:stretch>
            <a:fillRect/>
          </a:stretch>
        </p:blipFill>
        <p:spPr bwMode="auto">
          <a:xfrm>
            <a:off x="6215818" y="2257321"/>
            <a:ext cx="2941892" cy="4600679"/>
          </a:xfrm>
          <a:prstGeom prst="rect">
            <a:avLst/>
          </a:prstGeom>
          <a:noFill/>
          <a:ln w="9525">
            <a:noFill/>
            <a:miter lim="800000"/>
            <a:headEnd/>
            <a:tailEnd/>
          </a:ln>
        </p:spPr>
      </p:pic>
    </p:spTree>
    <p:extLst>
      <p:ext uri="{BB962C8B-B14F-4D97-AF65-F5344CB8AC3E}">
        <p14:creationId xmlns:p14="http://schemas.microsoft.com/office/powerpoint/2010/main" val="3839557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Summary</a:t>
            </a:r>
            <a:endParaRPr lang="zh-CN" altLang="en-US" dirty="0"/>
          </a:p>
        </p:txBody>
      </p:sp>
      <p:sp>
        <p:nvSpPr>
          <p:cNvPr id="3" name="内容占位符 2"/>
          <p:cNvSpPr>
            <a:spLocks noGrp="1"/>
          </p:cNvSpPr>
          <p:nvPr>
            <p:ph idx="1"/>
          </p:nvPr>
        </p:nvSpPr>
        <p:spPr/>
        <p:txBody>
          <a:bodyPr/>
          <a:lstStyle/>
          <a:p>
            <a:r>
              <a:rPr lang="en-US" altLang="zh-CN" dirty="0"/>
              <a:t>Several designs of antennas have been proposed for IPS telescope.</a:t>
            </a:r>
          </a:p>
          <a:p>
            <a:r>
              <a:rPr lang="en-US" altLang="zh-CN" dirty="0"/>
              <a:t>Some technical details need to be further studied in the near future.</a:t>
            </a:r>
          </a:p>
          <a:p>
            <a:pPr lvl="1"/>
            <a:r>
              <a:rPr lang="en-US" altLang="zh-CN" dirty="0"/>
              <a:t>Aperture efficiency, deformation, and modal frequency, structure optimize, drive method.</a:t>
            </a:r>
          </a:p>
          <a:p>
            <a:endParaRPr lang="zh-CN" altLang="en-US" dirty="0"/>
          </a:p>
        </p:txBody>
      </p:sp>
      <p:sp>
        <p:nvSpPr>
          <p:cNvPr id="4" name="日期占位符 3">
            <a:extLst>
              <a:ext uri="{FF2B5EF4-FFF2-40B4-BE49-F238E27FC236}">
                <a16:creationId xmlns:a16="http://schemas.microsoft.com/office/drawing/2014/main" id="{D5C25EAF-9F7E-4C90-BF67-7C4466EF894A}"/>
              </a:ext>
            </a:extLst>
          </p:cNvPr>
          <p:cNvSpPr>
            <a:spLocks noGrp="1"/>
          </p:cNvSpPr>
          <p:nvPr>
            <p:ph type="dt" sz="half" idx="10"/>
          </p:nvPr>
        </p:nvSpPr>
        <p:spPr/>
        <p:txBody>
          <a:bodyPr/>
          <a:lstStyle/>
          <a:p>
            <a:fld id="{64567686-2126-4669-ACDD-9A67D2F45389}" type="datetime1">
              <a:rPr lang="zh-CN" altLang="en-US" smtClean="0"/>
              <a:t>2019/7/18</a:t>
            </a:fld>
            <a:endParaRPr lang="zh-CN" altLang="en-US"/>
          </a:p>
        </p:txBody>
      </p:sp>
      <p:sp>
        <p:nvSpPr>
          <p:cNvPr id="5" name="页脚占位符 4">
            <a:extLst>
              <a:ext uri="{FF2B5EF4-FFF2-40B4-BE49-F238E27FC236}">
                <a16:creationId xmlns:a16="http://schemas.microsoft.com/office/drawing/2014/main" id="{C6357BF4-17D0-48AE-9F4B-41898BB78686}"/>
              </a:ext>
            </a:extLst>
          </p:cNvPr>
          <p:cNvSpPr>
            <a:spLocks noGrp="1"/>
          </p:cNvSpPr>
          <p:nvPr>
            <p:ph type="ftr" sz="quarter" idx="11"/>
          </p:nvPr>
        </p:nvSpPr>
        <p:spPr/>
        <p:txBody>
          <a:bodyPr/>
          <a:lstStyle/>
          <a:p>
            <a:r>
              <a:rPr lang="de-DE" altLang="zh-CN"/>
              <a:t>Scintillation Sciences, South Africa, 2019.7.15-19</a:t>
            </a:r>
            <a:endParaRPr lang="zh-CN" altLang="en-US"/>
          </a:p>
        </p:txBody>
      </p:sp>
      <p:sp>
        <p:nvSpPr>
          <p:cNvPr id="6" name="矩形 5">
            <a:extLst>
              <a:ext uri="{FF2B5EF4-FFF2-40B4-BE49-F238E27FC236}">
                <a16:creationId xmlns:a16="http://schemas.microsoft.com/office/drawing/2014/main" id="{A35BE715-12FB-4E1D-90D7-FEBA1141B99B}"/>
              </a:ext>
            </a:extLst>
          </p:cNvPr>
          <p:cNvSpPr/>
          <p:nvPr/>
        </p:nvSpPr>
        <p:spPr>
          <a:xfrm>
            <a:off x="3059832" y="5245612"/>
            <a:ext cx="2639762" cy="1015663"/>
          </a:xfrm>
          <a:prstGeom prst="rect">
            <a:avLst/>
          </a:prstGeom>
        </p:spPr>
        <p:txBody>
          <a:bodyPr wrap="none">
            <a:spAutoFit/>
          </a:bodyPr>
          <a:lstStyle/>
          <a:p>
            <a:r>
              <a:rPr lang="en-US" altLang="zh-CN" sz="6000" i="1" dirty="0"/>
              <a:t>Thanks!</a:t>
            </a:r>
            <a:endParaRPr lang="zh-CN" altLang="en-US" sz="6000" i="1" dirty="0"/>
          </a:p>
        </p:txBody>
      </p:sp>
    </p:spTree>
    <p:extLst>
      <p:ext uri="{BB962C8B-B14F-4D97-AF65-F5344CB8AC3E}">
        <p14:creationId xmlns:p14="http://schemas.microsoft.com/office/powerpoint/2010/main" val="2351475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Introduction</a:t>
            </a:r>
            <a:endParaRPr lang="zh-CN" altLang="en-US" dirty="0"/>
          </a:p>
        </p:txBody>
      </p:sp>
      <p:sp>
        <p:nvSpPr>
          <p:cNvPr id="3" name="内容占位符 2"/>
          <p:cNvSpPr>
            <a:spLocks noGrp="1"/>
          </p:cNvSpPr>
          <p:nvPr>
            <p:ph idx="1"/>
          </p:nvPr>
        </p:nvSpPr>
        <p:spPr/>
        <p:txBody>
          <a:bodyPr>
            <a:normAutofit/>
          </a:bodyPr>
          <a:lstStyle/>
          <a:p>
            <a:r>
              <a:rPr lang="en-US" altLang="zh-CN" dirty="0"/>
              <a:t>IPS telescope consists of 3 stations, one main station and 2 sub-station at different sites. </a:t>
            </a:r>
          </a:p>
          <a:p>
            <a:r>
              <a:rPr lang="en-US" altLang="zh-CN" dirty="0"/>
              <a:t>Cylinder in main and dish in sub</a:t>
            </a:r>
          </a:p>
          <a:p>
            <a:r>
              <a:rPr lang="en-US" altLang="zh-CN" dirty="0"/>
              <a:t>Antenna at each station observe with dual frequency independently, also in multi-station mode. </a:t>
            </a:r>
          </a:p>
          <a:p>
            <a:r>
              <a:rPr lang="en-US" altLang="zh-CN" dirty="0"/>
              <a:t>As sensitive as </a:t>
            </a:r>
            <a:r>
              <a:rPr lang="en-US" altLang="zh-CN" dirty="0" err="1"/>
              <a:t>Ooty</a:t>
            </a:r>
            <a:r>
              <a:rPr lang="en-US" altLang="zh-CN" dirty="0"/>
              <a:t>, multi-station mode like ISEE IPS telescope</a:t>
            </a:r>
          </a:p>
        </p:txBody>
      </p:sp>
      <p:sp>
        <p:nvSpPr>
          <p:cNvPr id="4" name="日期占位符 3">
            <a:extLst>
              <a:ext uri="{FF2B5EF4-FFF2-40B4-BE49-F238E27FC236}">
                <a16:creationId xmlns:a16="http://schemas.microsoft.com/office/drawing/2014/main" id="{79D87B79-5156-4AD9-9204-963894AB44DE}"/>
              </a:ext>
            </a:extLst>
          </p:cNvPr>
          <p:cNvSpPr>
            <a:spLocks noGrp="1"/>
          </p:cNvSpPr>
          <p:nvPr>
            <p:ph type="dt" sz="half" idx="10"/>
          </p:nvPr>
        </p:nvSpPr>
        <p:spPr/>
        <p:txBody>
          <a:bodyPr/>
          <a:lstStyle/>
          <a:p>
            <a:fld id="{65B3F236-59D1-424C-BA81-CD543B8CF2CF}" type="datetime1">
              <a:rPr lang="zh-CN" altLang="en-US" smtClean="0"/>
              <a:t>2019/7/18</a:t>
            </a:fld>
            <a:endParaRPr lang="zh-CN" altLang="en-US"/>
          </a:p>
        </p:txBody>
      </p:sp>
      <p:sp>
        <p:nvSpPr>
          <p:cNvPr id="5" name="页脚占位符 4">
            <a:extLst>
              <a:ext uri="{FF2B5EF4-FFF2-40B4-BE49-F238E27FC236}">
                <a16:creationId xmlns:a16="http://schemas.microsoft.com/office/drawing/2014/main" id="{5C725041-7A28-4932-8B2C-6A5EF0F4D565}"/>
              </a:ext>
            </a:extLst>
          </p:cNvPr>
          <p:cNvSpPr>
            <a:spLocks noGrp="1"/>
          </p:cNvSpPr>
          <p:nvPr>
            <p:ph type="ftr" sz="quarter" idx="11"/>
          </p:nvPr>
        </p:nvSpPr>
        <p:spPr/>
        <p:txBody>
          <a:bodyPr/>
          <a:lstStyle/>
          <a:p>
            <a:r>
              <a:rPr lang="de-DE" altLang="zh-CN"/>
              <a:t>Scintillation Sciences, South Africa, 2019.7.15-19</a:t>
            </a:r>
            <a:endParaRPr lang="zh-CN" altLang="en-US"/>
          </a:p>
        </p:txBody>
      </p:sp>
    </p:spTree>
    <p:extLst>
      <p:ext uri="{BB962C8B-B14F-4D97-AF65-F5344CB8AC3E}">
        <p14:creationId xmlns:p14="http://schemas.microsoft.com/office/powerpoint/2010/main" val="317709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a16="http://schemas.microsoft.com/office/drawing/2014/main" id="{7B787741-60E0-4BF8-9C11-88677072FF7C}"/>
              </a:ext>
            </a:extLst>
          </p:cNvPr>
          <p:cNvGraphicFramePr>
            <a:graphicFrameLocks noGrp="1"/>
          </p:cNvGraphicFramePr>
          <p:nvPr>
            <p:extLst>
              <p:ext uri="{D42A27DB-BD31-4B8C-83A1-F6EECF244321}">
                <p14:modId xmlns:p14="http://schemas.microsoft.com/office/powerpoint/2010/main" val="3722810396"/>
              </p:ext>
            </p:extLst>
          </p:nvPr>
        </p:nvGraphicFramePr>
        <p:xfrm>
          <a:off x="467544" y="1124744"/>
          <a:ext cx="8280920" cy="4754880"/>
        </p:xfrm>
        <a:graphic>
          <a:graphicData uri="http://schemas.openxmlformats.org/drawingml/2006/table">
            <a:tbl>
              <a:tblPr firstRow="1">
                <a:tableStyleId>{5C22544A-7EE6-4342-B048-85BDC9FD1C3A}</a:tableStyleId>
              </a:tblPr>
              <a:tblGrid>
                <a:gridCol w="3672408">
                  <a:extLst>
                    <a:ext uri="{9D8B030D-6E8A-4147-A177-3AD203B41FA5}">
                      <a16:colId xmlns:a16="http://schemas.microsoft.com/office/drawing/2014/main" val="708972794"/>
                    </a:ext>
                  </a:extLst>
                </a:gridCol>
                <a:gridCol w="4608512">
                  <a:extLst>
                    <a:ext uri="{9D8B030D-6E8A-4147-A177-3AD203B41FA5}">
                      <a16:colId xmlns:a16="http://schemas.microsoft.com/office/drawing/2014/main" val="3848834020"/>
                    </a:ext>
                  </a:extLst>
                </a:gridCol>
              </a:tblGrid>
              <a:tr h="198120">
                <a:tc rowSpan="2">
                  <a:txBody>
                    <a:bodyPr/>
                    <a:lstStyle/>
                    <a:p>
                      <a:pPr indent="3810" algn="just">
                        <a:spcAft>
                          <a:spcPts val="0"/>
                        </a:spcAft>
                      </a:pPr>
                      <a:r>
                        <a:rPr lang="en-US" sz="1600" kern="1200">
                          <a:solidFill>
                            <a:schemeClr val="tx1"/>
                          </a:solidFill>
                          <a:effectLst/>
                          <a:latin typeface="Times New Roman" panose="02020603050405020304" pitchFamily="18" charset="0"/>
                          <a:cs typeface="Times New Roman" panose="02020603050405020304" pitchFamily="18" charset="0"/>
                        </a:rPr>
                        <a:t>Antenna</a:t>
                      </a:r>
                      <a:endParaRPr lang="zh-CN" sz="1600" kern="1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175" algn="just">
                        <a:spcAft>
                          <a:spcPts val="0"/>
                        </a:spcAft>
                      </a:pPr>
                      <a:r>
                        <a:rPr lang="en-US" sz="1600" kern="1200">
                          <a:solidFill>
                            <a:schemeClr val="tx1"/>
                          </a:solidFill>
                          <a:effectLst/>
                          <a:latin typeface="Times New Roman" panose="02020603050405020304" pitchFamily="18" charset="0"/>
                          <a:cs typeface="Times New Roman" panose="02020603050405020304" pitchFamily="18" charset="0"/>
                        </a:rPr>
                        <a:t>Cylinder: 3 × 140m×40m</a:t>
                      </a:r>
                      <a:endParaRPr lang="zh-CN" sz="1600" kern="1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5450055"/>
                  </a:ext>
                </a:extLst>
              </a:tr>
              <a:tr h="198120">
                <a:tc vMerge="1">
                  <a:txBody>
                    <a:bodyPr/>
                    <a:lstStyle/>
                    <a:p>
                      <a:endParaRPr lang="zh-CN" altLang="en-US"/>
                    </a:p>
                  </a:txBody>
                  <a:tcPr/>
                </a:tc>
                <a:tc>
                  <a:txBody>
                    <a:bodyPr/>
                    <a:lstStyle/>
                    <a:p>
                      <a:pPr indent="3175" algn="just">
                        <a:spcAft>
                          <a:spcPts val="0"/>
                        </a:spcAft>
                      </a:pPr>
                      <a:r>
                        <a:rPr lang="en-US" sz="1600" kern="1200" dirty="0">
                          <a:solidFill>
                            <a:schemeClr val="tx1"/>
                          </a:solidFill>
                          <a:effectLst/>
                          <a:latin typeface="Times New Roman" panose="02020603050405020304" pitchFamily="18" charset="0"/>
                          <a:cs typeface="Times New Roman" panose="02020603050405020304" pitchFamily="18" charset="0"/>
                        </a:rPr>
                        <a:t>Dish: 1 × Ø20m and 2 × Ø20m</a:t>
                      </a:r>
                      <a:endParaRPr lang="zh-CN" sz="1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4566196"/>
                  </a:ext>
                </a:extLst>
              </a:tr>
              <a:tr h="198120">
                <a:tc>
                  <a:txBody>
                    <a:bodyPr/>
                    <a:lstStyle/>
                    <a:p>
                      <a:pPr indent="3810" algn="just">
                        <a:spcAft>
                          <a:spcPts val="0"/>
                        </a:spcAft>
                      </a:pPr>
                      <a:r>
                        <a:rPr lang="en-US" sz="1600" kern="1200">
                          <a:solidFill>
                            <a:schemeClr val="tx1"/>
                          </a:solidFill>
                          <a:effectLst/>
                          <a:latin typeface="Times New Roman" panose="02020603050405020304" pitchFamily="18" charset="0"/>
                          <a:cs typeface="Times New Roman" panose="02020603050405020304" pitchFamily="18" charset="0"/>
                        </a:rPr>
                        <a:t>Frequency</a:t>
                      </a:r>
                      <a:endParaRPr lang="zh-CN" sz="1600" kern="1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175" algn="just">
                        <a:spcAft>
                          <a:spcPts val="0"/>
                        </a:spcAft>
                      </a:pPr>
                      <a:r>
                        <a:rPr lang="en-US" sz="1600" kern="1200">
                          <a:solidFill>
                            <a:schemeClr val="tx1"/>
                          </a:solidFill>
                          <a:effectLst/>
                          <a:latin typeface="Times New Roman" panose="02020603050405020304" pitchFamily="18" charset="0"/>
                          <a:cs typeface="Times New Roman" panose="02020603050405020304" pitchFamily="18" charset="0"/>
                        </a:rPr>
                        <a:t>327 MHz, 654 MHz, 1420 MHz(*)</a:t>
                      </a:r>
                      <a:endParaRPr lang="zh-CN" sz="1600" kern="1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5243975"/>
                  </a:ext>
                </a:extLst>
              </a:tr>
              <a:tr h="198120">
                <a:tc>
                  <a:txBody>
                    <a:bodyPr/>
                    <a:lstStyle/>
                    <a:p>
                      <a:pPr indent="3810" algn="just">
                        <a:spcAft>
                          <a:spcPts val="0"/>
                        </a:spcAft>
                      </a:pPr>
                      <a:r>
                        <a:rPr lang="en-US" sz="1600" kern="1200" dirty="0">
                          <a:solidFill>
                            <a:schemeClr val="tx1"/>
                          </a:solidFill>
                          <a:effectLst/>
                          <a:latin typeface="Times New Roman" panose="02020603050405020304" pitchFamily="18" charset="0"/>
                          <a:cs typeface="Times New Roman" panose="02020603050405020304" pitchFamily="18" charset="0"/>
                        </a:rPr>
                        <a:t>Total Bandwidth</a:t>
                      </a:r>
                      <a:endParaRPr lang="zh-CN" sz="1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175" algn="just">
                        <a:spcAft>
                          <a:spcPts val="0"/>
                        </a:spcAft>
                      </a:pPr>
                      <a:r>
                        <a:rPr lang="en-US" sz="1600" kern="1200">
                          <a:solidFill>
                            <a:schemeClr val="tx1"/>
                          </a:solidFill>
                          <a:effectLst/>
                          <a:latin typeface="Times New Roman" panose="02020603050405020304" pitchFamily="18" charset="0"/>
                          <a:cs typeface="Times New Roman" panose="02020603050405020304" pitchFamily="18" charset="0"/>
                        </a:rPr>
                        <a:t>40 MHz</a:t>
                      </a:r>
                      <a:endParaRPr lang="zh-CN" sz="1600" kern="1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0495621"/>
                  </a:ext>
                </a:extLst>
              </a:tr>
              <a:tr h="198120">
                <a:tc rowSpan="2">
                  <a:txBody>
                    <a:bodyPr/>
                    <a:lstStyle/>
                    <a:p>
                      <a:pPr indent="3810" algn="just">
                        <a:spcAft>
                          <a:spcPts val="0"/>
                        </a:spcAft>
                      </a:pPr>
                      <a:r>
                        <a:rPr lang="en-US" sz="1600" kern="1200" dirty="0">
                          <a:solidFill>
                            <a:schemeClr val="tx1"/>
                          </a:solidFill>
                          <a:effectLst/>
                          <a:latin typeface="Times New Roman" panose="02020603050405020304" pitchFamily="18" charset="0"/>
                          <a:cs typeface="Times New Roman" panose="02020603050405020304" pitchFamily="18" charset="0"/>
                        </a:rPr>
                        <a:t>Beam size</a:t>
                      </a:r>
                      <a:endParaRPr lang="zh-CN" sz="1600" kern="100" dirty="0">
                        <a:solidFill>
                          <a:schemeClr val="tx1"/>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175" algn="just">
                        <a:spcAft>
                          <a:spcPts val="0"/>
                        </a:spcAft>
                      </a:pPr>
                      <a:r>
                        <a:rPr lang="en-US" sz="1600" kern="1200" dirty="0">
                          <a:solidFill>
                            <a:schemeClr val="tx1"/>
                          </a:solidFill>
                          <a:effectLst/>
                          <a:latin typeface="Times New Roman" panose="02020603050405020304" pitchFamily="18" charset="0"/>
                          <a:cs typeface="Times New Roman" panose="02020603050405020304" pitchFamily="18" charset="0"/>
                        </a:rPr>
                        <a:t>Main site Cylinder: 1.6</a:t>
                      </a:r>
                      <a:r>
                        <a:rPr lang="zh-CN" sz="1600" kern="1200" dirty="0">
                          <a:solidFill>
                            <a:schemeClr val="tx1"/>
                          </a:solidFill>
                          <a:effectLst/>
                          <a:latin typeface="Times New Roman" panose="02020603050405020304" pitchFamily="18" charset="0"/>
                          <a:cs typeface="Times New Roman" panose="02020603050405020304" pitchFamily="18" charset="0"/>
                        </a:rPr>
                        <a:t>°</a:t>
                      </a:r>
                      <a:r>
                        <a:rPr lang="en-US" sz="1600" kern="1200" dirty="0">
                          <a:solidFill>
                            <a:schemeClr val="tx1"/>
                          </a:solidFill>
                          <a:effectLst/>
                          <a:latin typeface="Times New Roman" panose="02020603050405020304" pitchFamily="18" charset="0"/>
                          <a:cs typeface="Times New Roman" panose="02020603050405020304" pitchFamily="18" charset="0"/>
                        </a:rPr>
                        <a:t>× 27’ @ 327 MHz</a:t>
                      </a:r>
                      <a:endParaRPr lang="zh-CN" sz="1600" kern="100" dirty="0">
                        <a:solidFill>
                          <a:schemeClr val="tx1"/>
                        </a:solidFill>
                        <a:effectLst/>
                        <a:latin typeface="Times New Roman" panose="02020603050405020304" pitchFamily="18" charset="0"/>
                        <a:cs typeface="Times New Roman" panose="02020603050405020304" pitchFamily="18" charset="0"/>
                      </a:endParaRPr>
                    </a:p>
                    <a:p>
                      <a:pPr indent="3175" algn="just">
                        <a:spcAft>
                          <a:spcPts val="0"/>
                        </a:spcAft>
                      </a:pPr>
                      <a:r>
                        <a:rPr lang="en-US" sz="1600" kern="1200" dirty="0">
                          <a:solidFill>
                            <a:schemeClr val="tx1"/>
                          </a:solidFill>
                          <a:effectLst/>
                          <a:latin typeface="Times New Roman" panose="02020603050405020304" pitchFamily="18" charset="0"/>
                          <a:cs typeface="Times New Roman" panose="02020603050405020304" pitchFamily="18" charset="0"/>
                        </a:rPr>
                        <a:t>                            </a:t>
                      </a:r>
                      <a:r>
                        <a:rPr lang="en-US" sz="1600" kern="100" dirty="0">
                          <a:solidFill>
                            <a:schemeClr val="tx1"/>
                          </a:solidFill>
                          <a:effectLst/>
                          <a:latin typeface="Times New Roman" panose="02020603050405020304" pitchFamily="18" charset="0"/>
                          <a:cs typeface="Times New Roman" panose="02020603050405020304" pitchFamily="18" charset="0"/>
                        </a:rPr>
                        <a:t> </a:t>
                      </a:r>
                      <a:r>
                        <a:rPr lang="en-US" sz="1600" kern="1200" dirty="0">
                          <a:solidFill>
                            <a:schemeClr val="tx1"/>
                          </a:solidFill>
                          <a:effectLst/>
                          <a:latin typeface="Times New Roman" panose="02020603050405020304" pitchFamily="18" charset="0"/>
                          <a:cs typeface="Times New Roman" panose="02020603050405020304" pitchFamily="18" charset="0"/>
                        </a:rPr>
                        <a:t>0.8</a:t>
                      </a:r>
                      <a:r>
                        <a:rPr lang="zh-CN" sz="1600" kern="1200" dirty="0">
                          <a:solidFill>
                            <a:schemeClr val="tx1"/>
                          </a:solidFill>
                          <a:effectLst/>
                          <a:latin typeface="Times New Roman" panose="02020603050405020304" pitchFamily="18" charset="0"/>
                          <a:cs typeface="Times New Roman" panose="02020603050405020304" pitchFamily="18" charset="0"/>
                        </a:rPr>
                        <a:t>°</a:t>
                      </a:r>
                      <a:r>
                        <a:rPr lang="en-US" sz="1600" kern="1200" dirty="0">
                          <a:solidFill>
                            <a:schemeClr val="tx1"/>
                          </a:solidFill>
                          <a:effectLst/>
                          <a:latin typeface="Times New Roman" panose="02020603050405020304" pitchFamily="18" charset="0"/>
                          <a:cs typeface="Times New Roman" panose="02020603050405020304" pitchFamily="18" charset="0"/>
                        </a:rPr>
                        <a:t>× 13.7’ @ 654 MHz</a:t>
                      </a:r>
                      <a:endParaRPr lang="zh-CN" sz="1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5787967"/>
                  </a:ext>
                </a:extLst>
              </a:tr>
              <a:tr h="198120">
                <a:tc vMerge="1">
                  <a:txBody>
                    <a:bodyPr/>
                    <a:lstStyle/>
                    <a:p>
                      <a:endParaRPr lang="zh-CN" altLang="en-US"/>
                    </a:p>
                  </a:txBody>
                  <a:tcPr/>
                </a:tc>
                <a:tc>
                  <a:txBody>
                    <a:bodyPr/>
                    <a:lstStyle/>
                    <a:p>
                      <a:pPr algn="just">
                        <a:spcAft>
                          <a:spcPts val="0"/>
                        </a:spcAft>
                      </a:pPr>
                      <a:r>
                        <a:rPr lang="en-US" sz="1600" kern="1200" dirty="0">
                          <a:solidFill>
                            <a:schemeClr val="tx1"/>
                          </a:solidFill>
                          <a:effectLst/>
                          <a:latin typeface="Times New Roman" panose="02020603050405020304" pitchFamily="18" charset="0"/>
                          <a:cs typeface="Times New Roman" panose="02020603050405020304" pitchFamily="18" charset="0"/>
                        </a:rPr>
                        <a:t>S</a:t>
                      </a:r>
                      <a:r>
                        <a:rPr lang="en-US" altLang="zh-CN" sz="1600" kern="1200" dirty="0">
                          <a:solidFill>
                            <a:schemeClr val="tx1"/>
                          </a:solidFill>
                          <a:effectLst/>
                          <a:latin typeface="Times New Roman" panose="02020603050405020304" pitchFamily="18" charset="0"/>
                          <a:cs typeface="Times New Roman" panose="02020603050405020304" pitchFamily="18" charset="0"/>
                        </a:rPr>
                        <a:t>ub </a:t>
                      </a:r>
                      <a:r>
                        <a:rPr lang="en-US" sz="1600" kern="1200" dirty="0">
                          <a:solidFill>
                            <a:schemeClr val="tx1"/>
                          </a:solidFill>
                          <a:effectLst/>
                          <a:latin typeface="Times New Roman" panose="02020603050405020304" pitchFamily="18" charset="0"/>
                          <a:cs typeface="Times New Roman" panose="02020603050405020304" pitchFamily="18" charset="0"/>
                        </a:rPr>
                        <a:t>sites 20m Dishes:  4° @ 327MHz</a:t>
                      </a:r>
                      <a:endParaRPr lang="zh-CN" sz="1600" kern="100"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pPr>
                      <a:r>
                        <a:rPr lang="en-US" sz="1600" kern="1200" dirty="0">
                          <a:solidFill>
                            <a:schemeClr val="tx1"/>
                          </a:solidFill>
                          <a:effectLst/>
                          <a:latin typeface="Times New Roman" panose="02020603050405020304" pitchFamily="18" charset="0"/>
                          <a:cs typeface="Times New Roman" panose="02020603050405020304" pitchFamily="18" charset="0"/>
                        </a:rPr>
                        <a:t>                                      2° @ 654MHz</a:t>
                      </a:r>
                      <a:endParaRPr lang="zh-CN" sz="1600" kern="100" dirty="0">
                        <a:solidFill>
                          <a:schemeClr val="tx1"/>
                        </a:solidFill>
                        <a:effectLst/>
                        <a:latin typeface="Times New Roman" panose="02020603050405020304" pitchFamily="18" charset="0"/>
                        <a:cs typeface="Times New Roman" panose="02020603050405020304" pitchFamily="18" charset="0"/>
                      </a:endParaRPr>
                    </a:p>
                    <a:p>
                      <a:pPr indent="3175" algn="just">
                        <a:spcAft>
                          <a:spcPts val="0"/>
                        </a:spcAft>
                      </a:pPr>
                      <a:r>
                        <a:rPr lang="en-US" sz="1600" kern="1200" dirty="0">
                          <a:solidFill>
                            <a:schemeClr val="tx1"/>
                          </a:solidFill>
                          <a:effectLst/>
                          <a:latin typeface="Times New Roman" panose="02020603050405020304" pitchFamily="18" charset="0"/>
                          <a:cs typeface="Times New Roman" panose="02020603050405020304" pitchFamily="18" charset="0"/>
                        </a:rPr>
                        <a:t>                                   0.9° @ 1420MHz</a:t>
                      </a:r>
                      <a:endParaRPr lang="zh-CN" sz="1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6094057"/>
                  </a:ext>
                </a:extLst>
              </a:tr>
              <a:tr h="198120">
                <a:tc rowSpan="2">
                  <a:txBody>
                    <a:bodyPr/>
                    <a:lstStyle/>
                    <a:p>
                      <a:pPr indent="3810" algn="just">
                        <a:spcAft>
                          <a:spcPts val="0"/>
                        </a:spcAft>
                      </a:pPr>
                      <a:r>
                        <a:rPr lang="en-US" sz="1600" kern="1200" dirty="0">
                          <a:solidFill>
                            <a:schemeClr val="tx1"/>
                          </a:solidFill>
                          <a:effectLst/>
                          <a:latin typeface="Times New Roman" panose="02020603050405020304" pitchFamily="18" charset="0"/>
                          <a:cs typeface="Times New Roman" panose="02020603050405020304" pitchFamily="18" charset="0"/>
                        </a:rPr>
                        <a:t>System Temperature</a:t>
                      </a:r>
                      <a:endParaRPr lang="zh-CN" sz="1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175" algn="just">
                        <a:spcAft>
                          <a:spcPts val="0"/>
                        </a:spcAft>
                      </a:pPr>
                      <a:r>
                        <a:rPr lang="en-US" sz="1600" kern="1200" dirty="0">
                          <a:solidFill>
                            <a:schemeClr val="tx1"/>
                          </a:solidFill>
                          <a:effectLst/>
                          <a:latin typeface="Times New Roman" panose="02020603050405020304" pitchFamily="18" charset="0"/>
                          <a:cs typeface="Times New Roman" panose="02020603050405020304" pitchFamily="18" charset="0"/>
                        </a:rPr>
                        <a:t>Cylinder:  ~110K</a:t>
                      </a:r>
                      <a:endParaRPr lang="zh-CN" sz="1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2214708"/>
                  </a:ext>
                </a:extLst>
              </a:tr>
              <a:tr h="198120">
                <a:tc vMerge="1">
                  <a:txBody>
                    <a:bodyPr/>
                    <a:lstStyle/>
                    <a:p>
                      <a:endParaRPr lang="zh-CN" altLang="en-US"/>
                    </a:p>
                  </a:txBody>
                  <a:tcPr/>
                </a:tc>
                <a:tc>
                  <a:txBody>
                    <a:bodyPr/>
                    <a:lstStyle/>
                    <a:p>
                      <a:pPr indent="3175" algn="just">
                        <a:spcAft>
                          <a:spcPts val="0"/>
                        </a:spcAft>
                      </a:pPr>
                      <a:r>
                        <a:rPr lang="en-US" sz="1600" kern="1200">
                          <a:solidFill>
                            <a:schemeClr val="tx1"/>
                          </a:solidFill>
                          <a:effectLst/>
                          <a:latin typeface="Times New Roman" panose="02020603050405020304" pitchFamily="18" charset="0"/>
                          <a:cs typeface="Times New Roman" panose="02020603050405020304" pitchFamily="18" charset="0"/>
                        </a:rPr>
                        <a:t>Dish:     ~ 120K</a:t>
                      </a:r>
                      <a:endParaRPr lang="zh-CN" sz="1600" kern="1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1567048"/>
                  </a:ext>
                </a:extLst>
              </a:tr>
              <a:tr h="198120">
                <a:tc>
                  <a:txBody>
                    <a:bodyPr/>
                    <a:lstStyle/>
                    <a:p>
                      <a:pPr indent="3810" algn="just">
                        <a:spcAft>
                          <a:spcPts val="0"/>
                        </a:spcAft>
                      </a:pPr>
                      <a:r>
                        <a:rPr lang="en-US" sz="1600" kern="1200">
                          <a:solidFill>
                            <a:schemeClr val="tx1"/>
                          </a:solidFill>
                          <a:effectLst/>
                          <a:latin typeface="Times New Roman" panose="02020603050405020304" pitchFamily="18" charset="0"/>
                          <a:cs typeface="Times New Roman" panose="02020603050405020304" pitchFamily="18" charset="0"/>
                        </a:rPr>
                        <a:t>System Gain</a:t>
                      </a:r>
                      <a:endParaRPr lang="zh-CN" sz="1600" kern="1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175" algn="just">
                        <a:spcAft>
                          <a:spcPts val="0"/>
                        </a:spcAft>
                      </a:pPr>
                      <a:r>
                        <a:rPr lang="en-US" sz="1600" kern="1200" dirty="0">
                          <a:solidFill>
                            <a:schemeClr val="tx1"/>
                          </a:solidFill>
                          <a:effectLst/>
                          <a:latin typeface="Times New Roman" panose="02020603050405020304" pitchFamily="18" charset="0"/>
                          <a:cs typeface="Times New Roman" panose="02020603050405020304" pitchFamily="18" charset="0"/>
                        </a:rPr>
                        <a:t>~80 dB</a:t>
                      </a:r>
                      <a:endParaRPr lang="zh-CN" sz="1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8696298"/>
                  </a:ext>
                </a:extLst>
              </a:tr>
              <a:tr h="198120">
                <a:tc>
                  <a:txBody>
                    <a:bodyPr/>
                    <a:lstStyle/>
                    <a:p>
                      <a:pPr indent="3810" algn="just">
                        <a:spcAft>
                          <a:spcPts val="0"/>
                        </a:spcAft>
                      </a:pPr>
                      <a:r>
                        <a:rPr lang="en-US" sz="1600" kern="1200">
                          <a:solidFill>
                            <a:schemeClr val="tx1"/>
                          </a:solidFill>
                          <a:effectLst/>
                          <a:latin typeface="Times New Roman" panose="02020603050405020304" pitchFamily="18" charset="0"/>
                          <a:cs typeface="Times New Roman" panose="02020603050405020304" pitchFamily="18" charset="0"/>
                        </a:rPr>
                        <a:t>ADC</a:t>
                      </a:r>
                      <a:endParaRPr lang="zh-CN" sz="1600" kern="1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175" algn="just">
                        <a:spcAft>
                          <a:spcPts val="0"/>
                        </a:spcAft>
                      </a:pPr>
                      <a:r>
                        <a:rPr lang="en-US" sz="1600" kern="1200" dirty="0">
                          <a:solidFill>
                            <a:schemeClr val="tx1"/>
                          </a:solidFill>
                          <a:effectLst/>
                          <a:latin typeface="Times New Roman" panose="02020603050405020304" pitchFamily="18" charset="0"/>
                          <a:cs typeface="Times New Roman" panose="02020603050405020304" pitchFamily="18" charset="0"/>
                        </a:rPr>
                        <a:t>12bits @ 100 </a:t>
                      </a:r>
                      <a:r>
                        <a:rPr lang="en-US" sz="1600" kern="1200" dirty="0" err="1">
                          <a:solidFill>
                            <a:schemeClr val="tx1"/>
                          </a:solidFill>
                          <a:effectLst/>
                          <a:latin typeface="Times New Roman" panose="02020603050405020304" pitchFamily="18" charset="0"/>
                          <a:cs typeface="Times New Roman" panose="02020603050405020304" pitchFamily="18" charset="0"/>
                        </a:rPr>
                        <a:t>Msps</a:t>
                      </a:r>
                      <a:endParaRPr lang="zh-CN" sz="1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1178848"/>
                  </a:ext>
                </a:extLst>
              </a:tr>
              <a:tr h="198120">
                <a:tc rowSpan="2">
                  <a:txBody>
                    <a:bodyPr/>
                    <a:lstStyle/>
                    <a:p>
                      <a:pPr indent="3810" algn="just">
                        <a:spcAft>
                          <a:spcPts val="0"/>
                        </a:spcAft>
                      </a:pPr>
                      <a:r>
                        <a:rPr lang="en-US" sz="1600" kern="1200">
                          <a:solidFill>
                            <a:schemeClr val="tx1"/>
                          </a:solidFill>
                          <a:effectLst/>
                          <a:latin typeface="Times New Roman" panose="02020603050405020304" pitchFamily="18" charset="0"/>
                          <a:cs typeface="Times New Roman" panose="02020603050405020304" pitchFamily="18" charset="0"/>
                        </a:rPr>
                        <a:t>Sensitivity</a:t>
                      </a:r>
                      <a:endParaRPr lang="zh-CN" sz="1600" kern="1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175" algn="just">
                        <a:spcAft>
                          <a:spcPts val="0"/>
                        </a:spcAft>
                      </a:pPr>
                      <a:r>
                        <a:rPr lang="en-US" sz="1600" kern="1200">
                          <a:solidFill>
                            <a:schemeClr val="tx1"/>
                          </a:solidFill>
                          <a:effectLst/>
                          <a:latin typeface="Times New Roman" panose="02020603050405020304" pitchFamily="18" charset="0"/>
                          <a:cs typeface="Times New Roman" panose="02020603050405020304" pitchFamily="18" charset="0"/>
                        </a:rPr>
                        <a:t>Main-site: ~4.4 mJy@1s with 65% efficiency</a:t>
                      </a:r>
                      <a:endParaRPr lang="zh-CN" sz="1600" kern="1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0305257"/>
                  </a:ext>
                </a:extLst>
              </a:tr>
              <a:tr h="198120">
                <a:tc vMerge="1">
                  <a:txBody>
                    <a:bodyPr/>
                    <a:lstStyle/>
                    <a:p>
                      <a:endParaRPr lang="zh-CN" altLang="en-US"/>
                    </a:p>
                  </a:txBody>
                  <a:tcPr/>
                </a:tc>
                <a:tc>
                  <a:txBody>
                    <a:bodyPr/>
                    <a:lstStyle/>
                    <a:p>
                      <a:pPr indent="3175" algn="just">
                        <a:spcAft>
                          <a:spcPts val="0"/>
                        </a:spcAft>
                      </a:pPr>
                      <a:r>
                        <a:rPr lang="en-US" sz="1600" kern="1200" dirty="0">
                          <a:solidFill>
                            <a:schemeClr val="tx1"/>
                          </a:solidFill>
                          <a:effectLst/>
                          <a:latin typeface="Times New Roman" panose="02020603050405020304" pitchFamily="18" charset="0"/>
                          <a:cs typeface="Times New Roman" panose="02020603050405020304" pitchFamily="18" charset="0"/>
                        </a:rPr>
                        <a:t>Sub sites: ~261mJy@1s with 70% efficiency</a:t>
                      </a:r>
                      <a:endParaRPr lang="zh-CN" sz="1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0221985"/>
                  </a:ext>
                </a:extLst>
              </a:tr>
            </a:tbl>
          </a:graphicData>
        </a:graphic>
      </p:graphicFrame>
      <p:sp>
        <p:nvSpPr>
          <p:cNvPr id="6" name="文本框 5">
            <a:extLst>
              <a:ext uri="{FF2B5EF4-FFF2-40B4-BE49-F238E27FC236}">
                <a16:creationId xmlns:a16="http://schemas.microsoft.com/office/drawing/2014/main" id="{BBE5AE57-B385-4055-A13C-745A2C3D7E71}"/>
              </a:ext>
            </a:extLst>
          </p:cNvPr>
          <p:cNvSpPr txBox="1"/>
          <p:nvPr/>
        </p:nvSpPr>
        <p:spPr>
          <a:xfrm>
            <a:off x="1907704" y="272842"/>
            <a:ext cx="5184576" cy="707886"/>
          </a:xfrm>
          <a:prstGeom prst="rect">
            <a:avLst/>
          </a:prstGeom>
          <a:noFill/>
        </p:spPr>
        <p:txBody>
          <a:bodyPr wrap="square" rtlCol="0">
            <a:spAutoFit/>
          </a:bodyPr>
          <a:lstStyle/>
          <a:p>
            <a:pPr algn="ctr"/>
            <a:r>
              <a:rPr lang="en-US" altLang="zh-CN" sz="4000" dirty="0"/>
              <a:t>Specifications</a:t>
            </a:r>
            <a:endParaRPr lang="zh-CN" altLang="en-US" sz="4000" dirty="0"/>
          </a:p>
        </p:txBody>
      </p:sp>
      <p:sp>
        <p:nvSpPr>
          <p:cNvPr id="7" name="日期占位符 6">
            <a:extLst>
              <a:ext uri="{FF2B5EF4-FFF2-40B4-BE49-F238E27FC236}">
                <a16:creationId xmlns:a16="http://schemas.microsoft.com/office/drawing/2014/main" id="{9AD92A61-C25E-4845-923C-80FA1CC3F0D3}"/>
              </a:ext>
            </a:extLst>
          </p:cNvPr>
          <p:cNvSpPr>
            <a:spLocks noGrp="1"/>
          </p:cNvSpPr>
          <p:nvPr>
            <p:ph type="dt" sz="half" idx="10"/>
          </p:nvPr>
        </p:nvSpPr>
        <p:spPr/>
        <p:txBody>
          <a:bodyPr/>
          <a:lstStyle/>
          <a:p>
            <a:fld id="{EFAF91C8-D649-4DD0-9374-F94A97E57F4A}" type="datetime1">
              <a:rPr lang="zh-CN" altLang="en-US" smtClean="0"/>
              <a:t>2019/7/18</a:t>
            </a:fld>
            <a:endParaRPr lang="zh-CN" altLang="en-US"/>
          </a:p>
        </p:txBody>
      </p:sp>
      <p:sp>
        <p:nvSpPr>
          <p:cNvPr id="8" name="页脚占位符 7">
            <a:extLst>
              <a:ext uri="{FF2B5EF4-FFF2-40B4-BE49-F238E27FC236}">
                <a16:creationId xmlns:a16="http://schemas.microsoft.com/office/drawing/2014/main" id="{45DE6344-F79B-46F8-91CA-660453FF3879}"/>
              </a:ext>
            </a:extLst>
          </p:cNvPr>
          <p:cNvSpPr>
            <a:spLocks noGrp="1"/>
          </p:cNvSpPr>
          <p:nvPr>
            <p:ph type="ftr" sz="quarter" idx="11"/>
          </p:nvPr>
        </p:nvSpPr>
        <p:spPr/>
        <p:txBody>
          <a:bodyPr/>
          <a:lstStyle/>
          <a:p>
            <a:r>
              <a:rPr lang="de-DE" altLang="zh-CN"/>
              <a:t>Scintillation Sciences, South Africa, 2019.7.15-19</a:t>
            </a:r>
            <a:endParaRPr lang="zh-CN" altLang="en-US"/>
          </a:p>
        </p:txBody>
      </p:sp>
    </p:spTree>
    <p:extLst>
      <p:ext uri="{BB962C8B-B14F-4D97-AF65-F5344CB8AC3E}">
        <p14:creationId xmlns:p14="http://schemas.microsoft.com/office/powerpoint/2010/main" val="2051806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0C5498BC-5261-402D-A9EF-2BCC6E3B0C2E}"/>
              </a:ext>
            </a:extLst>
          </p:cNvPr>
          <p:cNvSpPr>
            <a:spLocks noGrp="1"/>
          </p:cNvSpPr>
          <p:nvPr>
            <p:ph type="dt" sz="half" idx="10"/>
          </p:nvPr>
        </p:nvSpPr>
        <p:spPr/>
        <p:txBody>
          <a:bodyPr/>
          <a:lstStyle/>
          <a:p>
            <a:fld id="{B341F647-29F2-42A7-9B21-F746F728B702}" type="datetime1">
              <a:rPr lang="zh-CN" altLang="en-US" smtClean="0"/>
              <a:t>2019/7/18</a:t>
            </a:fld>
            <a:endParaRPr lang="zh-CN" altLang="en-US"/>
          </a:p>
        </p:txBody>
      </p:sp>
      <p:sp>
        <p:nvSpPr>
          <p:cNvPr id="5" name="页脚占位符 4">
            <a:extLst>
              <a:ext uri="{FF2B5EF4-FFF2-40B4-BE49-F238E27FC236}">
                <a16:creationId xmlns:a16="http://schemas.microsoft.com/office/drawing/2014/main" id="{C8837580-1065-407A-934C-B91AA976207F}"/>
              </a:ext>
            </a:extLst>
          </p:cNvPr>
          <p:cNvSpPr>
            <a:spLocks noGrp="1"/>
          </p:cNvSpPr>
          <p:nvPr>
            <p:ph type="ftr" sz="quarter" idx="11"/>
          </p:nvPr>
        </p:nvSpPr>
        <p:spPr/>
        <p:txBody>
          <a:bodyPr/>
          <a:lstStyle/>
          <a:p>
            <a:r>
              <a:rPr lang="de-DE" altLang="zh-CN"/>
              <a:t>Scintillation Sciences, South Africa, 2019.7.15-19</a:t>
            </a:r>
            <a:endParaRPr lang="zh-CN" altLang="en-US"/>
          </a:p>
        </p:txBody>
      </p:sp>
      <p:pic>
        <p:nvPicPr>
          <p:cNvPr id="9217" name="图片 2" descr="Macintosh HD:Users:yyh:2018-work:十三五:子午选址:IPS_Array_Configuration.jpg">
            <a:extLst>
              <a:ext uri="{FF2B5EF4-FFF2-40B4-BE49-F238E27FC236}">
                <a16:creationId xmlns:a16="http://schemas.microsoft.com/office/drawing/2014/main" id="{CEAF4E27-FAF7-49F8-9F2D-FAE2611E7D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9692" y="548680"/>
            <a:ext cx="5544616" cy="5146082"/>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a16="http://schemas.microsoft.com/office/drawing/2014/main" id="{7D70F26B-E28B-4FEB-AEA7-7402860DFEBD}"/>
              </a:ext>
            </a:extLst>
          </p:cNvPr>
          <p:cNvSpPr/>
          <p:nvPr/>
        </p:nvSpPr>
        <p:spPr>
          <a:xfrm>
            <a:off x="5724128" y="798594"/>
            <a:ext cx="2589555" cy="400110"/>
          </a:xfrm>
          <a:prstGeom prst="rect">
            <a:avLst/>
          </a:prstGeom>
        </p:spPr>
        <p:txBody>
          <a:bodyPr wrap="none">
            <a:spAutoFit/>
          </a:bodyPr>
          <a:lstStyle/>
          <a:p>
            <a:r>
              <a:rPr lang="en-US" altLang="zh-CN" sz="2000" b="1" dirty="0">
                <a:solidFill>
                  <a:srgbClr val="333333"/>
                </a:solidFill>
                <a:latin typeface="AvertaStd-semibold"/>
              </a:rPr>
              <a:t>Meteorological station</a:t>
            </a:r>
            <a:endParaRPr lang="en-US" altLang="zh-CN" sz="2000" b="1" i="0" dirty="0">
              <a:solidFill>
                <a:srgbClr val="333333"/>
              </a:solidFill>
              <a:effectLst/>
              <a:latin typeface="AvertaStd-semibold"/>
            </a:endParaRPr>
          </a:p>
        </p:txBody>
      </p:sp>
      <p:sp>
        <p:nvSpPr>
          <p:cNvPr id="10" name="矩形 9">
            <a:extLst>
              <a:ext uri="{FF2B5EF4-FFF2-40B4-BE49-F238E27FC236}">
                <a16:creationId xmlns:a16="http://schemas.microsoft.com/office/drawing/2014/main" id="{6DDC82BA-888D-44A5-A124-25E6D859D85E}"/>
              </a:ext>
            </a:extLst>
          </p:cNvPr>
          <p:cNvSpPr/>
          <p:nvPr/>
        </p:nvSpPr>
        <p:spPr>
          <a:xfrm>
            <a:off x="2267744" y="5697111"/>
            <a:ext cx="3491790" cy="400110"/>
          </a:xfrm>
          <a:prstGeom prst="rect">
            <a:avLst/>
          </a:prstGeom>
        </p:spPr>
        <p:txBody>
          <a:bodyPr wrap="none">
            <a:spAutoFit/>
          </a:bodyPr>
          <a:lstStyle/>
          <a:p>
            <a:r>
              <a:rPr lang="en-US" altLang="zh-CN" sz="2000" b="1" dirty="0">
                <a:solidFill>
                  <a:srgbClr val="333333"/>
                </a:solidFill>
                <a:latin typeface="AvertaStd-semibold"/>
              </a:rPr>
              <a:t>Astronomical observing station</a:t>
            </a:r>
            <a:endParaRPr lang="en-US" altLang="zh-CN" sz="2000" b="1" i="0" dirty="0">
              <a:solidFill>
                <a:srgbClr val="333333"/>
              </a:solidFill>
              <a:effectLst/>
              <a:latin typeface="AvertaStd-semibold"/>
            </a:endParaRPr>
          </a:p>
        </p:txBody>
      </p:sp>
      <p:pic>
        <p:nvPicPr>
          <p:cNvPr id="6" name="图片 5">
            <a:extLst>
              <a:ext uri="{FF2B5EF4-FFF2-40B4-BE49-F238E27FC236}">
                <a16:creationId xmlns:a16="http://schemas.microsoft.com/office/drawing/2014/main" id="{35D6A1F7-038B-441F-BAEF-5A5F5C787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4200" y="3906875"/>
            <a:ext cx="2005649" cy="1459442"/>
          </a:xfrm>
          <a:prstGeom prst="rect">
            <a:avLst/>
          </a:prstGeom>
        </p:spPr>
      </p:pic>
      <p:sp>
        <p:nvSpPr>
          <p:cNvPr id="7" name="矩形 6">
            <a:extLst>
              <a:ext uri="{FF2B5EF4-FFF2-40B4-BE49-F238E27FC236}">
                <a16:creationId xmlns:a16="http://schemas.microsoft.com/office/drawing/2014/main" id="{C4E96235-E90A-462B-9C4E-9C8D25DB228B}"/>
              </a:ext>
            </a:extLst>
          </p:cNvPr>
          <p:cNvSpPr/>
          <p:nvPr/>
        </p:nvSpPr>
        <p:spPr>
          <a:xfrm>
            <a:off x="4068524" y="3775279"/>
            <a:ext cx="1061325" cy="2907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82512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Cylinder antenna in China</a:t>
            </a:r>
            <a:endParaRPr lang="zh-CN" altLang="en-US" dirty="0"/>
          </a:p>
        </p:txBody>
      </p:sp>
      <p:sp>
        <p:nvSpPr>
          <p:cNvPr id="3" name="内容占位符 2"/>
          <p:cNvSpPr>
            <a:spLocks noGrp="1"/>
          </p:cNvSpPr>
          <p:nvPr>
            <p:ph idx="1"/>
          </p:nvPr>
        </p:nvSpPr>
        <p:spPr>
          <a:xfrm>
            <a:off x="457200" y="1412776"/>
            <a:ext cx="8229600" cy="4525963"/>
          </a:xfrm>
        </p:spPr>
        <p:txBody>
          <a:bodyPr/>
          <a:lstStyle/>
          <a:p>
            <a:r>
              <a:rPr lang="en-US" altLang="zh-CN" dirty="0" err="1"/>
              <a:t>Tianlai</a:t>
            </a:r>
            <a:r>
              <a:rPr lang="en-US" altLang="zh-CN" dirty="0"/>
              <a:t> pathfinder experiment,  to map the density of universe in large cells. </a:t>
            </a:r>
            <a:endParaRPr lang="zh-CN" altLang="en-US" dirty="0"/>
          </a:p>
          <a:p>
            <a:r>
              <a:rPr lang="en-US" altLang="zh-CN" dirty="0"/>
              <a:t>3x15mx40m cylinders,96 dual polarization receiver units</a:t>
            </a:r>
            <a:endParaRPr lang="zh-CN" altLang="en-US" dirty="0"/>
          </a:p>
          <a:p>
            <a:r>
              <a:rPr lang="en-US" altLang="zh-CN" dirty="0"/>
              <a:t>Frequency: 0.4-1.4GHz</a:t>
            </a:r>
          </a:p>
        </p:txBody>
      </p:sp>
      <p:sp>
        <p:nvSpPr>
          <p:cNvPr id="5" name="日期占位符 4">
            <a:extLst>
              <a:ext uri="{FF2B5EF4-FFF2-40B4-BE49-F238E27FC236}">
                <a16:creationId xmlns:a16="http://schemas.microsoft.com/office/drawing/2014/main" id="{F451DFEF-B829-46A8-A23E-C318F551DD89}"/>
              </a:ext>
            </a:extLst>
          </p:cNvPr>
          <p:cNvSpPr>
            <a:spLocks noGrp="1"/>
          </p:cNvSpPr>
          <p:nvPr>
            <p:ph type="dt" sz="half" idx="10"/>
          </p:nvPr>
        </p:nvSpPr>
        <p:spPr/>
        <p:txBody>
          <a:bodyPr/>
          <a:lstStyle/>
          <a:p>
            <a:fld id="{2EF94918-615B-46BD-95E7-84082B61DC0B}" type="datetime1">
              <a:rPr lang="zh-CN" altLang="en-US" smtClean="0"/>
              <a:t>2019/7/18</a:t>
            </a:fld>
            <a:endParaRPr lang="zh-CN" altLang="en-US"/>
          </a:p>
        </p:txBody>
      </p:sp>
      <p:sp>
        <p:nvSpPr>
          <p:cNvPr id="6" name="页脚占位符 5">
            <a:extLst>
              <a:ext uri="{FF2B5EF4-FFF2-40B4-BE49-F238E27FC236}">
                <a16:creationId xmlns:a16="http://schemas.microsoft.com/office/drawing/2014/main" id="{B156B451-F7A3-418B-8E85-6B6FA04C2961}"/>
              </a:ext>
            </a:extLst>
          </p:cNvPr>
          <p:cNvSpPr>
            <a:spLocks noGrp="1"/>
          </p:cNvSpPr>
          <p:nvPr>
            <p:ph type="ftr" sz="quarter" idx="11"/>
          </p:nvPr>
        </p:nvSpPr>
        <p:spPr/>
        <p:txBody>
          <a:bodyPr/>
          <a:lstStyle/>
          <a:p>
            <a:r>
              <a:rPr lang="de-DE" altLang="zh-CN"/>
              <a:t>Scintillation Sciences, South Africa, 2019.7.15-19</a:t>
            </a:r>
            <a:endParaRPr lang="zh-CN" altLang="en-US"/>
          </a:p>
        </p:txBody>
      </p:sp>
      <p:pic>
        <p:nvPicPr>
          <p:cNvPr id="8" name="Picture 2">
            <a:extLst>
              <a:ext uri="{FF2B5EF4-FFF2-40B4-BE49-F238E27FC236}">
                <a16:creationId xmlns:a16="http://schemas.microsoft.com/office/drawing/2014/main" id="{56273A05-FD2F-4659-9A11-69F8DF33F9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329"/>
          <a:stretch/>
        </p:blipFill>
        <p:spPr bwMode="auto">
          <a:xfrm>
            <a:off x="35496" y="4365104"/>
            <a:ext cx="9104649" cy="249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9825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F93F3D-28A5-4B9E-91F8-B8B33E47D97B}"/>
              </a:ext>
            </a:extLst>
          </p:cNvPr>
          <p:cNvSpPr>
            <a:spLocks noGrp="1"/>
          </p:cNvSpPr>
          <p:nvPr>
            <p:ph type="title"/>
          </p:nvPr>
        </p:nvSpPr>
        <p:spPr/>
        <p:txBody>
          <a:bodyPr/>
          <a:lstStyle/>
          <a:p>
            <a:r>
              <a:rPr lang="en-US" altLang="zh-CN" dirty="0"/>
              <a:t>Technical requirements</a:t>
            </a:r>
            <a:endParaRPr lang="zh-CN" altLang="en-US" dirty="0"/>
          </a:p>
        </p:txBody>
      </p:sp>
      <p:sp>
        <p:nvSpPr>
          <p:cNvPr id="3" name="内容占位符 2">
            <a:extLst>
              <a:ext uri="{FF2B5EF4-FFF2-40B4-BE49-F238E27FC236}">
                <a16:creationId xmlns:a16="http://schemas.microsoft.com/office/drawing/2014/main" id="{9C2A5A5E-A651-401E-BF81-513BB78443E0}"/>
              </a:ext>
            </a:extLst>
          </p:cNvPr>
          <p:cNvSpPr>
            <a:spLocks noGrp="1"/>
          </p:cNvSpPr>
          <p:nvPr>
            <p:ph idx="1"/>
          </p:nvPr>
        </p:nvSpPr>
        <p:spPr>
          <a:xfrm>
            <a:off x="1115616" y="1600200"/>
            <a:ext cx="7571184" cy="4525963"/>
          </a:xfrm>
        </p:spPr>
        <p:txBody>
          <a:bodyPr/>
          <a:lstStyle/>
          <a:p>
            <a:r>
              <a:rPr lang="en-US" altLang="zh-CN" dirty="0"/>
              <a:t>High sensitivity;</a:t>
            </a:r>
          </a:p>
          <a:p>
            <a:r>
              <a:rPr lang="en-US" altLang="zh-CN" dirty="0"/>
              <a:t>Be steerable;</a:t>
            </a:r>
          </a:p>
          <a:p>
            <a:r>
              <a:rPr lang="en-US" altLang="zh-CN" dirty="0"/>
              <a:t>High aperture efficiency;</a:t>
            </a:r>
          </a:p>
          <a:p>
            <a:r>
              <a:rPr lang="en-US" altLang="zh-CN" dirty="0"/>
              <a:t>Two polarizations, H and V;</a:t>
            </a:r>
          </a:p>
          <a:p>
            <a:r>
              <a:rPr lang="en-US" altLang="zh-CN" dirty="0"/>
              <a:t>Easy maintenance;</a:t>
            </a:r>
          </a:p>
          <a:p>
            <a:r>
              <a:rPr lang="en-US" altLang="zh-CN" dirty="0"/>
              <a:t>High reliability;</a:t>
            </a:r>
          </a:p>
          <a:p>
            <a:r>
              <a:rPr lang="en-US" altLang="zh-CN" dirty="0"/>
              <a:t>Low cost;</a:t>
            </a:r>
          </a:p>
          <a:p>
            <a:endParaRPr lang="zh-CN" altLang="en-US" dirty="0"/>
          </a:p>
        </p:txBody>
      </p:sp>
      <p:sp>
        <p:nvSpPr>
          <p:cNvPr id="4" name="日期占位符 3">
            <a:extLst>
              <a:ext uri="{FF2B5EF4-FFF2-40B4-BE49-F238E27FC236}">
                <a16:creationId xmlns:a16="http://schemas.microsoft.com/office/drawing/2014/main" id="{2EB5B4F0-F684-49E7-8076-2AE588797585}"/>
              </a:ext>
            </a:extLst>
          </p:cNvPr>
          <p:cNvSpPr>
            <a:spLocks noGrp="1"/>
          </p:cNvSpPr>
          <p:nvPr>
            <p:ph type="dt" sz="half" idx="10"/>
          </p:nvPr>
        </p:nvSpPr>
        <p:spPr/>
        <p:txBody>
          <a:bodyPr/>
          <a:lstStyle/>
          <a:p>
            <a:fld id="{0B0471B3-E290-4175-B44B-3C2A5D5FE3FB}" type="datetime1">
              <a:rPr lang="zh-CN" altLang="en-US" smtClean="0"/>
              <a:t>2019/7/18</a:t>
            </a:fld>
            <a:endParaRPr lang="zh-CN" altLang="en-US"/>
          </a:p>
        </p:txBody>
      </p:sp>
      <p:sp>
        <p:nvSpPr>
          <p:cNvPr id="5" name="页脚占位符 4">
            <a:extLst>
              <a:ext uri="{FF2B5EF4-FFF2-40B4-BE49-F238E27FC236}">
                <a16:creationId xmlns:a16="http://schemas.microsoft.com/office/drawing/2014/main" id="{45111E24-BB83-4BEA-B07A-D2AD7ACE6820}"/>
              </a:ext>
            </a:extLst>
          </p:cNvPr>
          <p:cNvSpPr>
            <a:spLocks noGrp="1"/>
          </p:cNvSpPr>
          <p:nvPr>
            <p:ph type="ftr" sz="quarter" idx="11"/>
          </p:nvPr>
        </p:nvSpPr>
        <p:spPr/>
        <p:txBody>
          <a:bodyPr/>
          <a:lstStyle/>
          <a:p>
            <a:r>
              <a:rPr lang="de-DE" altLang="zh-CN"/>
              <a:t>Scintillation Sciences, South Africa, 2019.7.15-19</a:t>
            </a:r>
            <a:endParaRPr lang="zh-CN" altLang="en-US"/>
          </a:p>
        </p:txBody>
      </p:sp>
    </p:spTree>
    <p:extLst>
      <p:ext uri="{BB962C8B-B14F-4D97-AF65-F5344CB8AC3E}">
        <p14:creationId xmlns:p14="http://schemas.microsoft.com/office/powerpoint/2010/main" val="2865942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930226"/>
          </a:xfrm>
        </p:spPr>
        <p:txBody>
          <a:bodyPr>
            <a:normAutofit/>
          </a:bodyPr>
          <a:lstStyle/>
          <a:p>
            <a:pPr algn="l"/>
            <a:r>
              <a:rPr lang="en-US" altLang="zh-CN" sz="4000" dirty="0">
                <a:latin typeface="Times New Roman" panose="02020603050405020304" pitchFamily="18" charset="0"/>
                <a:cs typeface="Times New Roman" panose="02020603050405020304" pitchFamily="18" charset="0"/>
              </a:rPr>
              <a:t>Preliminary design 1:</a:t>
            </a:r>
            <a:br>
              <a:rPr lang="en-US" altLang="zh-CN" sz="4000" dirty="0">
                <a:latin typeface="Times New Roman" panose="02020603050405020304" pitchFamily="18" charset="0"/>
                <a:cs typeface="Times New Roman" panose="02020603050405020304" pitchFamily="18" charset="0"/>
              </a:rPr>
            </a:br>
            <a:r>
              <a:rPr lang="en-US" altLang="zh-CN" sz="4000" dirty="0">
                <a:latin typeface="Times New Roman" panose="02020603050405020304" pitchFamily="18" charset="0"/>
                <a:cs typeface="Times New Roman" panose="02020603050405020304" pitchFamily="18" charset="0"/>
              </a:rPr>
              <a:t>symmetric cylinder</a:t>
            </a:r>
            <a:endParaRPr lang="zh-CN" altLang="en-US" sz="4000" dirty="0">
              <a:latin typeface="Times New Roman" panose="02020603050405020304" pitchFamily="18" charset="0"/>
              <a:cs typeface="Times New Roman" panose="02020603050405020304" pitchFamily="18" charset="0"/>
            </a:endParaRPr>
          </a:p>
        </p:txBody>
      </p:sp>
      <p:pic>
        <p:nvPicPr>
          <p:cNvPr id="3074"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32" y="2348880"/>
            <a:ext cx="5750705" cy="312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3200" y="2204864"/>
            <a:ext cx="3145304" cy="312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2">
            <a:extLst>
              <a:ext uri="{FF2B5EF4-FFF2-40B4-BE49-F238E27FC236}">
                <a16:creationId xmlns:a16="http://schemas.microsoft.com/office/drawing/2014/main" id="{BB54B077-7960-4ED7-B168-618EBE57B0B7}"/>
              </a:ext>
            </a:extLst>
          </p:cNvPr>
          <p:cNvSpPr>
            <a:spLocks noGrp="1"/>
          </p:cNvSpPr>
          <p:nvPr>
            <p:ph type="dt" sz="half" idx="10"/>
          </p:nvPr>
        </p:nvSpPr>
        <p:spPr/>
        <p:txBody>
          <a:bodyPr/>
          <a:lstStyle/>
          <a:p>
            <a:fld id="{B1B7C582-6A57-420B-B811-FE6429DED520}" type="datetime1">
              <a:rPr lang="zh-CN" altLang="en-US" smtClean="0"/>
              <a:t>2019/7/18</a:t>
            </a:fld>
            <a:endParaRPr lang="zh-CN" altLang="en-US"/>
          </a:p>
        </p:txBody>
      </p:sp>
      <p:sp>
        <p:nvSpPr>
          <p:cNvPr id="4" name="页脚占位符 3">
            <a:extLst>
              <a:ext uri="{FF2B5EF4-FFF2-40B4-BE49-F238E27FC236}">
                <a16:creationId xmlns:a16="http://schemas.microsoft.com/office/drawing/2014/main" id="{FBC0AFE9-0A19-4884-A6FB-16C3A599D9FF}"/>
              </a:ext>
            </a:extLst>
          </p:cNvPr>
          <p:cNvSpPr>
            <a:spLocks noGrp="1"/>
          </p:cNvSpPr>
          <p:nvPr>
            <p:ph type="ftr" sz="quarter" idx="11"/>
          </p:nvPr>
        </p:nvSpPr>
        <p:spPr/>
        <p:txBody>
          <a:bodyPr/>
          <a:lstStyle/>
          <a:p>
            <a:r>
              <a:rPr lang="de-DE" altLang="zh-CN"/>
              <a:t>Scintillation Sciences, South Africa, 2019.7.15-19</a:t>
            </a:r>
            <a:endParaRPr lang="zh-CN" altLang="en-US"/>
          </a:p>
        </p:txBody>
      </p:sp>
    </p:spTree>
    <p:extLst>
      <p:ext uri="{BB962C8B-B14F-4D97-AF65-F5344CB8AC3E}">
        <p14:creationId xmlns:p14="http://schemas.microsoft.com/office/powerpoint/2010/main" val="3431692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EE0E7B3-E95E-4122-AED2-095EC1A195B6}"/>
              </a:ext>
            </a:extLst>
          </p:cNvPr>
          <p:cNvPicPr>
            <a:picLocks noChangeAspect="1"/>
          </p:cNvPicPr>
          <p:nvPr/>
        </p:nvPicPr>
        <p:blipFill>
          <a:blip r:embed="rId3"/>
          <a:stretch>
            <a:fillRect/>
          </a:stretch>
        </p:blipFill>
        <p:spPr>
          <a:xfrm>
            <a:off x="4464496" y="1542833"/>
            <a:ext cx="5004048" cy="3753036"/>
          </a:xfrm>
          <a:prstGeom prst="rect">
            <a:avLst/>
          </a:prstGeom>
        </p:spPr>
      </p:pic>
      <p:sp>
        <p:nvSpPr>
          <p:cNvPr id="41985" name="文本框 1">
            <a:extLst>
              <a:ext uri="{FF2B5EF4-FFF2-40B4-BE49-F238E27FC236}">
                <a16:creationId xmlns:a16="http://schemas.microsoft.com/office/drawing/2014/main" id="{18792E10-3B82-48FD-A240-5E2E6E0E9689}"/>
              </a:ext>
            </a:extLst>
          </p:cNvPr>
          <p:cNvSpPr txBox="1">
            <a:spLocks noChangeArrowheads="1"/>
          </p:cNvSpPr>
          <p:nvPr/>
        </p:nvSpPr>
        <p:spPr bwMode="auto">
          <a:xfrm>
            <a:off x="263169" y="342504"/>
            <a:ext cx="88868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3600" b="1" dirty="0">
                <a:latin typeface="华文楷体" panose="02010600040101010101" pitchFamily="2" charset="-122"/>
                <a:ea typeface="华文楷体" panose="02010600040101010101" pitchFamily="2" charset="-122"/>
              </a:rPr>
              <a:t>Preliminary Design 2:</a:t>
            </a:r>
          </a:p>
          <a:p>
            <a:r>
              <a:rPr lang="en-US" altLang="zh-CN" sz="3600" b="1" dirty="0">
                <a:latin typeface="华文楷体" panose="02010600040101010101" pitchFamily="2" charset="-122"/>
                <a:ea typeface="华文楷体" panose="02010600040101010101" pitchFamily="2" charset="-122"/>
              </a:rPr>
              <a:t>Rolling shaft, no rotation axis, crescent</a:t>
            </a:r>
            <a:endParaRPr lang="zh-CN" altLang="en-US" sz="3600" b="1" dirty="0">
              <a:latin typeface="华文楷体" panose="02010600040101010101" pitchFamily="2" charset="-122"/>
              <a:ea typeface="华文楷体" panose="02010600040101010101" pitchFamily="2" charset="-122"/>
            </a:endParaRPr>
          </a:p>
        </p:txBody>
      </p:sp>
      <p:pic>
        <p:nvPicPr>
          <p:cNvPr id="41986" name="图片 1">
            <a:extLst>
              <a:ext uri="{FF2B5EF4-FFF2-40B4-BE49-F238E27FC236}">
                <a16:creationId xmlns:a16="http://schemas.microsoft.com/office/drawing/2014/main" id="{97179771-694A-46B0-BBCE-82E73FE2C5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16832"/>
            <a:ext cx="4590293"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接箭头连接符 2">
            <a:extLst>
              <a:ext uri="{FF2B5EF4-FFF2-40B4-BE49-F238E27FC236}">
                <a16:creationId xmlns:a16="http://schemas.microsoft.com/office/drawing/2014/main" id="{9B3C9DDC-2542-4B3B-B976-3A672BF264CC}"/>
              </a:ext>
            </a:extLst>
          </p:cNvPr>
          <p:cNvCxnSpPr/>
          <p:nvPr/>
        </p:nvCxnSpPr>
        <p:spPr>
          <a:xfrm flipH="1">
            <a:off x="3405188" y="3357563"/>
            <a:ext cx="1023937" cy="922337"/>
          </a:xfrm>
          <a:prstGeom prst="straightConnector1">
            <a:avLst/>
          </a:prstGeom>
          <a:ln>
            <a:tailEnd type="arrow" w="med" len="med"/>
          </a:ln>
        </p:spPr>
        <p:style>
          <a:lnRef idx="1">
            <a:schemeClr val="accent4"/>
          </a:lnRef>
          <a:fillRef idx="0">
            <a:schemeClr val="accent4"/>
          </a:fillRef>
          <a:effectRef idx="0">
            <a:schemeClr val="accent4"/>
          </a:effectRef>
          <a:fontRef idx="minor">
            <a:schemeClr val="tx1"/>
          </a:fontRef>
        </p:style>
      </p:cxnSp>
      <p:sp>
        <p:nvSpPr>
          <p:cNvPr id="4" name="日期占位符 3">
            <a:extLst>
              <a:ext uri="{FF2B5EF4-FFF2-40B4-BE49-F238E27FC236}">
                <a16:creationId xmlns:a16="http://schemas.microsoft.com/office/drawing/2014/main" id="{926AEDC5-D772-4AA3-969E-B086366D2E7F}"/>
              </a:ext>
            </a:extLst>
          </p:cNvPr>
          <p:cNvSpPr>
            <a:spLocks noGrp="1"/>
          </p:cNvSpPr>
          <p:nvPr>
            <p:ph type="dt" sz="half" idx="10"/>
          </p:nvPr>
        </p:nvSpPr>
        <p:spPr/>
        <p:txBody>
          <a:bodyPr/>
          <a:lstStyle/>
          <a:p>
            <a:fld id="{312D28EF-8F3F-4441-B2A1-7746EB0CB17A}" type="datetime1">
              <a:rPr lang="zh-CN" altLang="en-US" smtClean="0"/>
              <a:t>2019/7/18</a:t>
            </a:fld>
            <a:endParaRPr lang="zh-CN" altLang="en-US"/>
          </a:p>
        </p:txBody>
      </p:sp>
      <p:sp>
        <p:nvSpPr>
          <p:cNvPr id="5" name="页脚占位符 4">
            <a:extLst>
              <a:ext uri="{FF2B5EF4-FFF2-40B4-BE49-F238E27FC236}">
                <a16:creationId xmlns:a16="http://schemas.microsoft.com/office/drawing/2014/main" id="{40A0EB37-9B00-4251-A4E2-CF44CA252AFE}"/>
              </a:ext>
            </a:extLst>
          </p:cNvPr>
          <p:cNvSpPr>
            <a:spLocks noGrp="1"/>
          </p:cNvSpPr>
          <p:nvPr>
            <p:ph type="ftr" sz="quarter" idx="11"/>
          </p:nvPr>
        </p:nvSpPr>
        <p:spPr/>
        <p:txBody>
          <a:bodyPr/>
          <a:lstStyle/>
          <a:p>
            <a:r>
              <a:rPr lang="de-DE" altLang="zh-CN"/>
              <a:t>Scintillation Sciences, South Africa, 2019.7.15-19</a:t>
            </a:r>
            <a:endParaRPr lang="zh-CN" altLang="en-US"/>
          </a:p>
        </p:txBody>
      </p:sp>
      <p:cxnSp>
        <p:nvCxnSpPr>
          <p:cNvPr id="7" name="直接箭头连接符 6">
            <a:extLst>
              <a:ext uri="{FF2B5EF4-FFF2-40B4-BE49-F238E27FC236}">
                <a16:creationId xmlns:a16="http://schemas.microsoft.com/office/drawing/2014/main" id="{32D43D83-1838-4A9D-8B94-9B656BA594A7}"/>
              </a:ext>
            </a:extLst>
          </p:cNvPr>
          <p:cNvCxnSpPr/>
          <p:nvPr/>
        </p:nvCxnSpPr>
        <p:spPr>
          <a:xfrm flipH="1">
            <a:off x="1547664" y="4725144"/>
            <a:ext cx="864096" cy="8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BE20C985-E0D3-40E4-9EC3-DD51D817339F}"/>
              </a:ext>
            </a:extLst>
          </p:cNvPr>
          <p:cNvSpPr txBox="1"/>
          <p:nvPr/>
        </p:nvSpPr>
        <p:spPr>
          <a:xfrm>
            <a:off x="611560" y="5603463"/>
            <a:ext cx="1872208" cy="369332"/>
          </a:xfrm>
          <a:prstGeom prst="rect">
            <a:avLst/>
          </a:prstGeom>
          <a:noFill/>
        </p:spPr>
        <p:txBody>
          <a:bodyPr wrap="square" rtlCol="0">
            <a:spAutoFit/>
          </a:bodyPr>
          <a:lstStyle/>
          <a:p>
            <a:r>
              <a:rPr lang="en-US" altLang="zh-CN" dirty="0"/>
              <a:t>Support structure</a:t>
            </a:r>
            <a:endParaRPr lang="zh-CN" altLang="en-US" dirty="0"/>
          </a:p>
        </p:txBody>
      </p:sp>
      <p:sp>
        <p:nvSpPr>
          <p:cNvPr id="9" name="矩形 8">
            <a:extLst>
              <a:ext uri="{FF2B5EF4-FFF2-40B4-BE49-F238E27FC236}">
                <a16:creationId xmlns:a16="http://schemas.microsoft.com/office/drawing/2014/main" id="{B8A21D20-6CF6-43A9-8DA9-9BB70BE0B940}"/>
              </a:ext>
            </a:extLst>
          </p:cNvPr>
          <p:cNvSpPr/>
          <p:nvPr/>
        </p:nvSpPr>
        <p:spPr>
          <a:xfrm>
            <a:off x="1115616" y="1989104"/>
            <a:ext cx="1899494" cy="369332"/>
          </a:xfrm>
          <a:prstGeom prst="rect">
            <a:avLst/>
          </a:prstGeom>
        </p:spPr>
        <p:txBody>
          <a:bodyPr wrap="none">
            <a:spAutoFit/>
          </a:bodyPr>
          <a:lstStyle/>
          <a:p>
            <a:r>
              <a:rPr lang="en-US" altLang="zh-CN" dirty="0"/>
              <a:t>movable structure</a:t>
            </a:r>
            <a:endParaRPr lang="zh-CN" altLang="en-US" dirty="0"/>
          </a:p>
        </p:txBody>
      </p:sp>
      <p:cxnSp>
        <p:nvCxnSpPr>
          <p:cNvPr id="11" name="直接箭头连接符 10">
            <a:extLst>
              <a:ext uri="{FF2B5EF4-FFF2-40B4-BE49-F238E27FC236}">
                <a16:creationId xmlns:a16="http://schemas.microsoft.com/office/drawing/2014/main" id="{7112195D-12F4-40EC-8000-D3973BE92958}"/>
              </a:ext>
            </a:extLst>
          </p:cNvPr>
          <p:cNvCxnSpPr/>
          <p:nvPr/>
        </p:nvCxnSpPr>
        <p:spPr>
          <a:xfrm flipV="1">
            <a:off x="1043608" y="2358436"/>
            <a:ext cx="792088" cy="854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30181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3329</TotalTime>
  <Words>1412</Words>
  <Application>Microsoft Office PowerPoint</Application>
  <PresentationFormat>On-screen Show (4:3)</PresentationFormat>
  <Paragraphs>267</Paragraphs>
  <Slides>26</Slides>
  <Notes>19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5" baseType="lpstr">
      <vt:lpstr>宋体</vt:lpstr>
      <vt:lpstr>Arial</vt:lpstr>
      <vt:lpstr>AvertaStd-semibold</vt:lpstr>
      <vt:lpstr>Calibri</vt:lpstr>
      <vt:lpstr>等线</vt:lpstr>
      <vt:lpstr>华文楷体</vt:lpstr>
      <vt:lpstr>Times New Roman</vt:lpstr>
      <vt:lpstr>Office 主题​​</vt:lpstr>
      <vt:lpstr>Microsoft Visio 2003-2010 Drawing</vt:lpstr>
      <vt:lpstr>Antenna design for Chinese IPS telescope</vt:lpstr>
      <vt:lpstr>Outline</vt:lpstr>
      <vt:lpstr>Introduction</vt:lpstr>
      <vt:lpstr>PowerPoint Presentation</vt:lpstr>
      <vt:lpstr>PowerPoint Presentation</vt:lpstr>
      <vt:lpstr>Cylinder antenna in China</vt:lpstr>
      <vt:lpstr>Technical requirements</vt:lpstr>
      <vt:lpstr>Preliminary design 1: symmetric cylinder</vt:lpstr>
      <vt:lpstr>PowerPoint Presentation</vt:lpstr>
      <vt:lpstr>PowerPoint Presentation</vt:lpstr>
      <vt:lpstr>PowerPoint Presentation</vt:lpstr>
      <vt:lpstr>PowerPoint Presentation</vt:lpstr>
      <vt:lpstr>PowerPoint Presentation</vt:lpstr>
      <vt:lpstr>Mechanical Performance</vt:lpstr>
      <vt:lpstr>Deformation</vt:lpstr>
      <vt:lpstr>Deformation</vt:lpstr>
      <vt:lpstr>Modal Analysis</vt:lpstr>
      <vt:lpstr>Resonant frequency</vt:lpstr>
      <vt:lpstr>Feeds</vt:lpstr>
      <vt:lpstr>Yagi-Uda microstrip</vt:lpstr>
      <vt:lpstr>PowerPoint Presentation</vt:lpstr>
      <vt:lpstr>PowerPoint Presentation</vt:lpstr>
      <vt:lpstr>New type of Dipole</vt:lpstr>
      <vt:lpstr>Simulation</vt:lpstr>
      <vt:lpstr>Dish in sub-station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consideration on antenna for Chinese IPS telescope</dc:title>
  <dc:creator>apple</dc:creator>
  <cp:lastModifiedBy>Bisi, Mario (STFC,RAL,RALSP)</cp:lastModifiedBy>
  <cp:revision>175</cp:revision>
  <dcterms:created xsi:type="dcterms:W3CDTF">2017-12-01T07:09:25Z</dcterms:created>
  <dcterms:modified xsi:type="dcterms:W3CDTF">2019-07-18T07:22:22Z</dcterms:modified>
</cp:coreProperties>
</file>